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57" r:id="rId5"/>
    <p:sldId id="260" r:id="rId6"/>
    <p:sldId id="261" r:id="rId7"/>
    <p:sldId id="262" r:id="rId8"/>
    <p:sldId id="271" r:id="rId9"/>
    <p:sldId id="272" r:id="rId10"/>
    <p:sldId id="273" r:id="rId11"/>
    <p:sldId id="263" r:id="rId12"/>
    <p:sldId id="264" r:id="rId13"/>
    <p:sldId id="265" r:id="rId14"/>
    <p:sldId id="266" r:id="rId15"/>
    <p:sldId id="267" r:id="rId16"/>
    <p:sldId id="268" r:id="rId17"/>
    <p:sldId id="269"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9/4/2023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208742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9/4/2023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41157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918638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734575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107149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9/4/2023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683775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9/4/2023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7304644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41256711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417682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48492881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9/4/2023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976095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9/4/2023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2881656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9/4/2023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419370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9/4/2023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3276659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9/4/2023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993828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9/4/2023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678574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9/4/2023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738860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1.jpe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9/4/2023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743058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image" Target="../media/image8.jpeg"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hyperlink" Target="http://www.SSEPD.nic.in" TargetMode="Externa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3984-AD0A-1FF7-5963-40B0346F0F14}"/>
              </a:ext>
            </a:extLst>
          </p:cNvPr>
          <p:cNvSpPr>
            <a:spLocks noGrp="1"/>
          </p:cNvSpPr>
          <p:nvPr>
            <p:ph type="ctrTitle"/>
          </p:nvPr>
        </p:nvSpPr>
        <p:spPr>
          <a:xfrm>
            <a:off x="1027289" y="790222"/>
            <a:ext cx="9822569" cy="3251200"/>
          </a:xfrm>
        </p:spPr>
        <p:txBody>
          <a:bodyPr/>
          <a:lstStyle/>
          <a:p>
            <a:r>
              <a:rPr lang="en-IN" b="1" dirty="0"/>
              <a:t>A JOURNEY OF </a:t>
            </a:r>
            <a:br>
              <a:rPr lang="en-IN" b="1" dirty="0"/>
            </a:br>
            <a:r>
              <a:rPr lang="en-IN" b="1" dirty="0"/>
              <a:t>VISUALLY CHALLENGED FROM INCLUSION TO </a:t>
            </a:r>
            <a:br>
              <a:rPr lang="en-IN" b="1" dirty="0"/>
            </a:br>
            <a:r>
              <a:rPr lang="en-IN" b="1" dirty="0"/>
              <a:t>SUPER INCLUSION IN ODISHA </a:t>
            </a:r>
            <a:endParaRPr lang="en-US" b="1" dirty="0"/>
          </a:p>
        </p:txBody>
      </p:sp>
      <p:sp>
        <p:nvSpPr>
          <p:cNvPr id="3" name="Subtitle 2">
            <a:extLst>
              <a:ext uri="{FF2B5EF4-FFF2-40B4-BE49-F238E27FC236}">
                <a16:creationId xmlns:a16="http://schemas.microsoft.com/office/drawing/2014/main" id="{B7F4D3C0-3B32-9479-B74C-CE27E006B2E7}"/>
              </a:ext>
            </a:extLst>
          </p:cNvPr>
          <p:cNvSpPr>
            <a:spLocks noGrp="1"/>
          </p:cNvSpPr>
          <p:nvPr>
            <p:ph type="subTitle" idx="1"/>
          </p:nvPr>
        </p:nvSpPr>
        <p:spPr>
          <a:xfrm>
            <a:off x="2148378" y="3872088"/>
            <a:ext cx="10530280" cy="2675466"/>
          </a:xfrm>
        </p:spPr>
        <p:txBody>
          <a:bodyPr>
            <a:normAutofit/>
          </a:bodyPr>
          <a:lstStyle/>
          <a:p>
            <a:r>
              <a:rPr lang="en-IN" dirty="0"/>
              <a:t>                                         Submitted by </a:t>
            </a:r>
          </a:p>
          <a:p>
            <a:r>
              <a:rPr lang="en-IN" dirty="0"/>
              <a:t>                              Girish Chandra Behera, </a:t>
            </a:r>
          </a:p>
          <a:p>
            <a:r>
              <a:rPr lang="en-IN" dirty="0"/>
              <a:t>                                 Assistant Professor, </a:t>
            </a:r>
          </a:p>
          <a:p>
            <a:r>
              <a:rPr lang="en-IN" dirty="0"/>
              <a:t>                             Teacher Education, Odia,                          </a:t>
            </a:r>
          </a:p>
          <a:p>
            <a:r>
              <a:rPr lang="en-IN" dirty="0"/>
              <a:t>                    SHAILABALA WOMEN’S (AUTO)College, Cuttack, </a:t>
            </a:r>
          </a:p>
          <a:p>
            <a:r>
              <a:rPr lang="en-IN" dirty="0"/>
              <a:t>                                    Phone :-9861197886  </a:t>
            </a:r>
            <a:endParaRPr lang="en-US" dirty="0"/>
          </a:p>
        </p:txBody>
      </p:sp>
      <p:sp>
        <p:nvSpPr>
          <p:cNvPr id="4" name="TextBox 3">
            <a:extLst>
              <a:ext uri="{FF2B5EF4-FFF2-40B4-BE49-F238E27FC236}">
                <a16:creationId xmlns:a16="http://schemas.microsoft.com/office/drawing/2014/main" id="{E0813750-4796-1B9B-A75C-64530B578685}"/>
              </a:ext>
            </a:extLst>
          </p:cNvPr>
          <p:cNvSpPr txBox="1"/>
          <p:nvPr/>
        </p:nvSpPr>
        <p:spPr>
          <a:xfrm rot="21229704">
            <a:off x="4488254" y="-4109155"/>
            <a:ext cx="8843923" cy="90311"/>
          </a:xfrm>
          <a:prstGeom prst="rect">
            <a:avLst/>
          </a:prstGeom>
          <a:noFill/>
        </p:spPr>
        <p:txBody>
          <a:bodyPr wrap="square" rtlCol="0">
            <a:spAutoFit/>
          </a:bodyPr>
          <a:lstStyle/>
          <a:p>
            <a:pPr algn="l"/>
            <a:endParaRPr lang="en-US" dirty="0"/>
          </a:p>
        </p:txBody>
      </p:sp>
    </p:spTree>
    <p:extLst>
      <p:ext uri="{BB962C8B-B14F-4D97-AF65-F5344CB8AC3E}">
        <p14:creationId xmlns:p14="http://schemas.microsoft.com/office/powerpoint/2010/main" val="216934109"/>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8BEB8-82B7-5948-A798-C0EECA1F55E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A3D8A8-7E39-A44C-20DF-269398303D19}"/>
              </a:ext>
            </a:extLst>
          </p:cNvPr>
          <p:cNvSpPr>
            <a:spLocks noGrp="1"/>
          </p:cNvSpPr>
          <p:nvPr>
            <p:ph idx="1"/>
          </p:nvPr>
        </p:nvSpPr>
        <p:spPr/>
        <p:txBody>
          <a:bodyPr>
            <a:normAutofit lnSpcReduction="10000"/>
          </a:bodyPr>
          <a:lstStyle/>
          <a:p>
            <a:r>
              <a:rPr lang="en-IN" sz="2000" dirty="0">
                <a:effectLst/>
                <a:latin typeface="Calibri" panose="020F0502020204030204" pitchFamily="34" charset="0"/>
                <a:ea typeface="Times New Roman" panose="02020603050405020304" pitchFamily="18" charset="0"/>
                <a:cs typeface="Sendnya"/>
              </a:rPr>
              <a:t>(iii)</a:t>
            </a:r>
            <a:r>
              <a:rPr lang="en-IN" sz="2000" b="1" dirty="0">
                <a:effectLst/>
                <a:latin typeface="Calibri" panose="020F0502020204030204" pitchFamily="34" charset="0"/>
                <a:ea typeface="Times New Roman" panose="02020603050405020304" pitchFamily="18" charset="0"/>
                <a:cs typeface="Sendnya"/>
              </a:rPr>
              <a:t> </a:t>
            </a:r>
            <a:r>
              <a:rPr lang="en-IN" sz="2000" dirty="0">
                <a:effectLst/>
                <a:latin typeface="Calibri" panose="020F0502020204030204" pitchFamily="34" charset="0"/>
                <a:ea typeface="Times New Roman" panose="02020603050405020304" pitchFamily="18" charset="0"/>
                <a:cs typeface="Sendnya"/>
              </a:rPr>
              <a:t>Integrated marriage</a:t>
            </a:r>
            <a:r>
              <a:rPr lang="en-IN" sz="2000" b="1" dirty="0">
                <a:effectLst/>
                <a:latin typeface="Calibri" panose="020F0502020204030204" pitchFamily="34" charset="0"/>
                <a:ea typeface="Times New Roman" panose="02020603050405020304" pitchFamily="18" charset="0"/>
                <a:cs typeface="Sendnya"/>
              </a:rPr>
              <a:t> </a:t>
            </a:r>
            <a:r>
              <a:rPr lang="en-IN" sz="2000" dirty="0">
                <a:effectLst/>
                <a:latin typeface="Calibri" panose="020F0502020204030204" pitchFamily="34" charset="0"/>
                <a:ea typeface="Times New Roman" panose="02020603050405020304" pitchFamily="18" charset="0"/>
                <a:cs typeface="Sendnya"/>
              </a:rPr>
              <a:t>Initiatives</a:t>
            </a:r>
            <a:r>
              <a:rPr lang="en-IN" sz="2000" b="1" dirty="0">
                <a:effectLst/>
                <a:latin typeface="Calibri" panose="020F0502020204030204" pitchFamily="34" charset="0"/>
                <a:ea typeface="Times New Roman" panose="02020603050405020304" pitchFamily="18" charset="0"/>
                <a:cs typeface="Sendnya"/>
              </a:rPr>
              <a:t>    </a:t>
            </a:r>
            <a:endParaRPr lang="en-IN" sz="2000" dirty="0">
              <a:effectLst/>
              <a:latin typeface="Calibri" panose="020F0502020204030204" pitchFamily="34" charset="0"/>
              <a:ea typeface="Times New Roman" panose="02020603050405020304" pitchFamily="18" charset="0"/>
              <a:cs typeface="Sendnya"/>
            </a:endParaRPr>
          </a:p>
          <a:p>
            <a:pPr marL="0" indent="0">
              <a:buNone/>
            </a:pPr>
            <a:r>
              <a:rPr lang="en-IN" sz="2000" b="1" dirty="0">
                <a:effectLst/>
                <a:latin typeface="Calibri" panose="020F0502020204030204" pitchFamily="34" charset="0"/>
                <a:ea typeface="Times New Roman" panose="02020603050405020304" pitchFamily="18" charset="0"/>
                <a:cs typeface="Sendnya"/>
              </a:rPr>
              <a:t>               </a:t>
            </a:r>
            <a:r>
              <a:rPr lang="en-IN" sz="2000" dirty="0">
                <a:effectLst/>
                <a:latin typeface="Calibri" panose="020F0502020204030204" pitchFamily="34" charset="0"/>
                <a:ea typeface="Times New Roman" panose="02020603050405020304" pitchFamily="18" charset="0"/>
                <a:cs typeface="Sendnya"/>
              </a:rPr>
              <a:t>Social activists should come forward to conduct integrated marriage ceremonies among the interested couples ,  where either of the couple is a spouse with disability.  This is highly encouraged by the government of Odisha providing an incentive of rupees 2.5 lakhs to each couple registered under the particular excellency. </a:t>
            </a:r>
          </a:p>
          <a:p>
            <a:r>
              <a:rPr lang="en-IN" sz="2000" dirty="0">
                <a:effectLst/>
                <a:latin typeface="Calibri" panose="020F0502020204030204" pitchFamily="34" charset="0"/>
                <a:ea typeface="Times New Roman" panose="02020603050405020304" pitchFamily="18" charset="0"/>
                <a:cs typeface="Sendnya"/>
              </a:rPr>
              <a:t>(iv) Centres of excellence </a:t>
            </a:r>
          </a:p>
          <a:p>
            <a:pPr marL="0" indent="0">
              <a:buNone/>
            </a:pPr>
            <a:r>
              <a:rPr lang="en-IN" sz="2000" b="1" dirty="0">
                <a:effectLst/>
                <a:latin typeface="Calibri" panose="020F0502020204030204" pitchFamily="34" charset="0"/>
                <a:ea typeface="Times New Roman" panose="02020603050405020304" pitchFamily="18" charset="0"/>
                <a:cs typeface="Sendnya"/>
              </a:rPr>
              <a:t>                 </a:t>
            </a:r>
            <a:r>
              <a:rPr lang="en-IN" sz="2000" dirty="0">
                <a:effectLst/>
                <a:latin typeface="Calibri" panose="020F0502020204030204" pitchFamily="34" charset="0"/>
                <a:ea typeface="Times New Roman" panose="02020603050405020304" pitchFamily="18" charset="0"/>
                <a:cs typeface="Sendnya"/>
              </a:rPr>
              <a:t>There should be centres of excellence at each district headquarter of the state to prepare the excellent and exemplary persons with disabilities to lighten the society with their inward  vision and excellence . </a:t>
            </a:r>
          </a:p>
          <a:p>
            <a:endParaRPr lang="en-US" dirty="0"/>
          </a:p>
        </p:txBody>
      </p:sp>
    </p:spTree>
    <p:extLst>
      <p:ext uri="{BB962C8B-B14F-4D97-AF65-F5344CB8AC3E}">
        <p14:creationId xmlns:p14="http://schemas.microsoft.com/office/powerpoint/2010/main" val="11585513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820C4-2434-54A6-B669-55E752A0C1A5}"/>
              </a:ext>
            </a:extLst>
          </p:cNvPr>
          <p:cNvSpPr>
            <a:spLocks noGrp="1"/>
          </p:cNvSpPr>
          <p:nvPr>
            <p:ph type="title"/>
          </p:nvPr>
        </p:nvSpPr>
        <p:spPr/>
        <p:txBody>
          <a:bodyPr/>
          <a:lstStyle/>
          <a:p>
            <a:r>
              <a:rPr lang="en-IN" dirty="0"/>
              <a:t>         Bright Examples of Super Inclusion </a:t>
            </a:r>
            <a:endParaRPr lang="en-US" dirty="0"/>
          </a:p>
        </p:txBody>
      </p:sp>
      <p:pic>
        <p:nvPicPr>
          <p:cNvPr id="4" name="Picture 4">
            <a:extLst>
              <a:ext uri="{FF2B5EF4-FFF2-40B4-BE49-F238E27FC236}">
                <a16:creationId xmlns:a16="http://schemas.microsoft.com/office/drawing/2014/main" id="{5F99EB58-B381-FD6B-F337-5571404EBF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07467" y="2381956"/>
            <a:ext cx="6815383" cy="4608688"/>
          </a:xfrm>
        </p:spPr>
      </p:pic>
      <p:sp>
        <p:nvSpPr>
          <p:cNvPr id="8" name="TextBox 7">
            <a:extLst>
              <a:ext uri="{FF2B5EF4-FFF2-40B4-BE49-F238E27FC236}">
                <a16:creationId xmlns:a16="http://schemas.microsoft.com/office/drawing/2014/main" id="{7659B07A-4E50-B9CD-0BD8-629362E3137F}"/>
              </a:ext>
            </a:extLst>
          </p:cNvPr>
          <p:cNvSpPr txBox="1"/>
          <p:nvPr/>
        </p:nvSpPr>
        <p:spPr>
          <a:xfrm>
            <a:off x="90311" y="3849511"/>
            <a:ext cx="4380089" cy="1015663"/>
          </a:xfrm>
          <a:prstGeom prst="rect">
            <a:avLst/>
          </a:prstGeom>
          <a:noFill/>
        </p:spPr>
        <p:txBody>
          <a:bodyPr wrap="square">
            <a:spAutoFit/>
          </a:bodyPr>
          <a:lstStyle/>
          <a:p>
            <a:r>
              <a:rPr lang="en-US" sz="2000" dirty="0"/>
              <a:t>Sannyas Kumar Behera</a:t>
            </a:r>
            <a:r>
              <a:rPr lang="en-IN" sz="2000" dirty="0"/>
              <a:t> </a:t>
            </a:r>
          </a:p>
          <a:p>
            <a:r>
              <a:rPr lang="en-US" sz="2000" dirty="0"/>
              <a:t>The First OAS Officer in Odisha from VI Community</a:t>
            </a:r>
          </a:p>
        </p:txBody>
      </p:sp>
    </p:spTree>
    <p:extLst>
      <p:ext uri="{BB962C8B-B14F-4D97-AF65-F5344CB8AC3E}">
        <p14:creationId xmlns:p14="http://schemas.microsoft.com/office/powerpoint/2010/main" val="254215725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D64E5C-FD77-1382-59FB-D032CA696291}"/>
              </a:ext>
            </a:extLst>
          </p:cNvPr>
          <p:cNvSpPr>
            <a:spLocks noGrp="1"/>
          </p:cNvSpPr>
          <p:nvPr>
            <p:ph type="title"/>
          </p:nvPr>
        </p:nvSpPr>
        <p:spPr/>
        <p:txBody>
          <a:bodyPr/>
          <a:lstStyle/>
          <a:p>
            <a:endParaRPr lang="en-US"/>
          </a:p>
        </p:txBody>
      </p:sp>
      <p:pic>
        <p:nvPicPr>
          <p:cNvPr id="8" name="Picture 8">
            <a:extLst>
              <a:ext uri="{FF2B5EF4-FFF2-40B4-BE49-F238E27FC236}">
                <a16:creationId xmlns:a16="http://schemas.microsoft.com/office/drawing/2014/main" id="{70B9B807-6BB7-9A11-D184-B7F831F205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0514" y="2494845"/>
            <a:ext cx="6135205" cy="4176888"/>
          </a:xfrm>
        </p:spPr>
      </p:pic>
      <p:sp>
        <p:nvSpPr>
          <p:cNvPr id="10" name="TextBox 9">
            <a:extLst>
              <a:ext uri="{FF2B5EF4-FFF2-40B4-BE49-F238E27FC236}">
                <a16:creationId xmlns:a16="http://schemas.microsoft.com/office/drawing/2014/main" id="{75DC8437-6150-483C-250B-F2F09E4B3017}"/>
              </a:ext>
            </a:extLst>
          </p:cNvPr>
          <p:cNvSpPr txBox="1"/>
          <p:nvPr/>
        </p:nvSpPr>
        <p:spPr>
          <a:xfrm>
            <a:off x="724071" y="3522134"/>
            <a:ext cx="3712462" cy="1323439"/>
          </a:xfrm>
          <a:prstGeom prst="rect">
            <a:avLst/>
          </a:prstGeom>
          <a:noFill/>
        </p:spPr>
        <p:txBody>
          <a:bodyPr wrap="square">
            <a:spAutoFit/>
          </a:bodyPr>
          <a:lstStyle/>
          <a:p>
            <a:r>
              <a:rPr lang="en-IN" sz="2000" dirty="0"/>
              <a:t>Bijaya</a:t>
            </a:r>
            <a:r>
              <a:rPr lang="en-US" sz="2000" dirty="0"/>
              <a:t> Laxmi Pal </a:t>
            </a:r>
            <a:endParaRPr lang="en-IN" sz="2000" dirty="0"/>
          </a:p>
          <a:p>
            <a:r>
              <a:rPr lang="en-US" sz="2000" dirty="0"/>
              <a:t>The First OES Officer School Branch</a:t>
            </a:r>
            <a:endParaRPr lang="en-IN" sz="2000" dirty="0"/>
          </a:p>
          <a:p>
            <a:r>
              <a:rPr lang="en-US" sz="2000" dirty="0"/>
              <a:t>from VI Community</a:t>
            </a:r>
          </a:p>
        </p:txBody>
      </p:sp>
    </p:spTree>
    <p:extLst>
      <p:ext uri="{BB962C8B-B14F-4D97-AF65-F5344CB8AC3E}">
        <p14:creationId xmlns:p14="http://schemas.microsoft.com/office/powerpoint/2010/main" val="163570462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032EE-91A7-7A3C-C237-C96832040F8B}"/>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976A8379-5AC4-E385-BE08-939A8A1339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65752" y="2675467"/>
            <a:ext cx="6926248" cy="4182533"/>
          </a:xfrm>
        </p:spPr>
      </p:pic>
      <p:sp>
        <p:nvSpPr>
          <p:cNvPr id="10" name="TextBox 9">
            <a:extLst>
              <a:ext uri="{FF2B5EF4-FFF2-40B4-BE49-F238E27FC236}">
                <a16:creationId xmlns:a16="http://schemas.microsoft.com/office/drawing/2014/main" id="{ECB0B6C7-A986-2D21-CEA0-E2EAC3C31863}"/>
              </a:ext>
            </a:extLst>
          </p:cNvPr>
          <p:cNvSpPr txBox="1"/>
          <p:nvPr/>
        </p:nvSpPr>
        <p:spPr>
          <a:xfrm>
            <a:off x="1253067" y="4075330"/>
            <a:ext cx="3251201" cy="1015663"/>
          </a:xfrm>
          <a:prstGeom prst="rect">
            <a:avLst/>
          </a:prstGeom>
          <a:noFill/>
        </p:spPr>
        <p:txBody>
          <a:bodyPr wrap="square">
            <a:spAutoFit/>
          </a:bodyPr>
          <a:lstStyle/>
          <a:p>
            <a:r>
              <a:rPr lang="en-US" sz="2000" dirty="0"/>
              <a:t>Ananta Nayak </a:t>
            </a:r>
            <a:endParaRPr lang="en-IN" sz="2000" dirty="0"/>
          </a:p>
          <a:p>
            <a:r>
              <a:rPr lang="en-US" sz="2000" dirty="0"/>
              <a:t>Assistant Registrar </a:t>
            </a:r>
            <a:endParaRPr lang="en-IN" sz="2000" dirty="0"/>
          </a:p>
          <a:p>
            <a:r>
              <a:rPr lang="en-US" sz="2000" dirty="0"/>
              <a:t>Co-operative Society</a:t>
            </a:r>
          </a:p>
        </p:txBody>
      </p:sp>
    </p:spTree>
    <p:extLst>
      <p:ext uri="{BB962C8B-B14F-4D97-AF65-F5344CB8AC3E}">
        <p14:creationId xmlns:p14="http://schemas.microsoft.com/office/powerpoint/2010/main" val="269243034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0080B-80B2-F077-8AB1-C61CB395921A}"/>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B969DF9D-37CD-BDE5-15A7-2429D01EF6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40138" y="2621842"/>
            <a:ext cx="6751862" cy="4236158"/>
          </a:xfrm>
        </p:spPr>
      </p:pic>
      <p:sp>
        <p:nvSpPr>
          <p:cNvPr id="6" name="TextBox 5">
            <a:extLst>
              <a:ext uri="{FF2B5EF4-FFF2-40B4-BE49-F238E27FC236}">
                <a16:creationId xmlns:a16="http://schemas.microsoft.com/office/drawing/2014/main" id="{B8E530D1-3AE2-D526-2E04-400DE9ACEF14}"/>
              </a:ext>
            </a:extLst>
          </p:cNvPr>
          <p:cNvSpPr txBox="1"/>
          <p:nvPr/>
        </p:nvSpPr>
        <p:spPr>
          <a:xfrm>
            <a:off x="733777" y="3955091"/>
            <a:ext cx="3397957" cy="1015663"/>
          </a:xfrm>
          <a:prstGeom prst="rect">
            <a:avLst/>
          </a:prstGeom>
          <a:noFill/>
        </p:spPr>
        <p:txBody>
          <a:bodyPr wrap="square">
            <a:spAutoFit/>
          </a:bodyPr>
          <a:lstStyle/>
          <a:p>
            <a:r>
              <a:rPr lang="en-US" sz="2000" dirty="0"/>
              <a:t>Prachurya Pradhan </a:t>
            </a:r>
            <a:endParaRPr lang="en-IN" sz="2000" dirty="0"/>
          </a:p>
          <a:p>
            <a:r>
              <a:rPr lang="en-US" sz="2000" dirty="0"/>
              <a:t>An OAS Officer &amp; International Chess Player</a:t>
            </a:r>
          </a:p>
        </p:txBody>
      </p:sp>
    </p:spTree>
    <p:extLst>
      <p:ext uri="{BB962C8B-B14F-4D97-AF65-F5344CB8AC3E}">
        <p14:creationId xmlns:p14="http://schemas.microsoft.com/office/powerpoint/2010/main" val="15878510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8C028-BB4C-4402-0317-6FE28ABD551F}"/>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4CDC834C-34F0-E4B1-5CC5-7327308F84B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28073" y="2686756"/>
            <a:ext cx="7617083" cy="4007556"/>
          </a:xfrm>
        </p:spPr>
      </p:pic>
      <p:sp>
        <p:nvSpPr>
          <p:cNvPr id="6" name="TextBox 5">
            <a:extLst>
              <a:ext uri="{FF2B5EF4-FFF2-40B4-BE49-F238E27FC236}">
                <a16:creationId xmlns:a16="http://schemas.microsoft.com/office/drawing/2014/main" id="{28719896-87E5-5E2B-9E24-DD87040C4EEE}"/>
              </a:ext>
            </a:extLst>
          </p:cNvPr>
          <p:cNvSpPr txBox="1"/>
          <p:nvPr/>
        </p:nvSpPr>
        <p:spPr>
          <a:xfrm rot="10800000" flipV="1">
            <a:off x="1349020" y="4182702"/>
            <a:ext cx="3268135" cy="1015663"/>
          </a:xfrm>
          <a:prstGeom prst="rect">
            <a:avLst/>
          </a:prstGeom>
          <a:noFill/>
        </p:spPr>
        <p:txBody>
          <a:bodyPr wrap="square">
            <a:spAutoFit/>
          </a:bodyPr>
          <a:lstStyle/>
          <a:p>
            <a:r>
              <a:rPr lang="en-US" sz="2000" dirty="0"/>
              <a:t>Manjulata Panda </a:t>
            </a:r>
            <a:endParaRPr lang="en-IN" sz="2000" dirty="0"/>
          </a:p>
          <a:p>
            <a:r>
              <a:rPr lang="en-US" sz="2000" dirty="0"/>
              <a:t>First Girl with PHD </a:t>
            </a:r>
            <a:endParaRPr lang="en-IN" sz="2000" dirty="0"/>
          </a:p>
          <a:p>
            <a:r>
              <a:rPr lang="en-US" sz="2000" dirty="0"/>
              <a:t>from VI Community</a:t>
            </a:r>
          </a:p>
        </p:txBody>
      </p:sp>
    </p:spTree>
    <p:extLst>
      <p:ext uri="{BB962C8B-B14F-4D97-AF65-F5344CB8AC3E}">
        <p14:creationId xmlns:p14="http://schemas.microsoft.com/office/powerpoint/2010/main" val="31993804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05776-D424-F1C9-0A8E-C6B07E224400}"/>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F80C503C-8832-060D-4AAA-6E31EA66E0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79821" y="2644344"/>
            <a:ext cx="5294490" cy="4213656"/>
          </a:xfrm>
        </p:spPr>
      </p:pic>
      <p:sp>
        <p:nvSpPr>
          <p:cNvPr id="8" name="TextBox 7">
            <a:extLst>
              <a:ext uri="{FF2B5EF4-FFF2-40B4-BE49-F238E27FC236}">
                <a16:creationId xmlns:a16="http://schemas.microsoft.com/office/drawing/2014/main" id="{96A48A2B-7AB8-3A6F-5C6C-E313EEF1E158}"/>
              </a:ext>
            </a:extLst>
          </p:cNvPr>
          <p:cNvSpPr txBox="1"/>
          <p:nvPr/>
        </p:nvSpPr>
        <p:spPr>
          <a:xfrm>
            <a:off x="1405466" y="3935530"/>
            <a:ext cx="2968978" cy="1938992"/>
          </a:xfrm>
          <a:prstGeom prst="rect">
            <a:avLst/>
          </a:prstGeom>
          <a:noFill/>
        </p:spPr>
        <p:txBody>
          <a:bodyPr wrap="square">
            <a:spAutoFit/>
          </a:bodyPr>
          <a:lstStyle/>
          <a:p>
            <a:r>
              <a:rPr lang="en-US" sz="2000" dirty="0"/>
              <a:t>Girish Chandra Behera &amp; </a:t>
            </a:r>
            <a:endParaRPr lang="en-IN" sz="2000" dirty="0"/>
          </a:p>
          <a:p>
            <a:r>
              <a:rPr lang="en-US" sz="2000" dirty="0"/>
              <a:t>Rajiv </a:t>
            </a:r>
            <a:r>
              <a:rPr lang="en-IN" sz="2000" dirty="0"/>
              <a:t>Lochan </a:t>
            </a:r>
            <a:r>
              <a:rPr lang="en-US" sz="2000" dirty="0"/>
              <a:t>Sahoo </a:t>
            </a:r>
            <a:endParaRPr lang="en-IN" sz="2000" dirty="0"/>
          </a:p>
          <a:p>
            <a:r>
              <a:rPr lang="en-US" sz="2000" dirty="0"/>
              <a:t>Assistant Professor </a:t>
            </a:r>
            <a:r>
              <a:rPr lang="en-IN" sz="2000" dirty="0"/>
              <a:t>Teacher Education</a:t>
            </a:r>
            <a:r>
              <a:rPr lang="en-US" sz="2000" dirty="0"/>
              <a:t> Odia</a:t>
            </a:r>
          </a:p>
        </p:txBody>
      </p:sp>
    </p:spTree>
    <p:extLst>
      <p:ext uri="{BB962C8B-B14F-4D97-AF65-F5344CB8AC3E}">
        <p14:creationId xmlns:p14="http://schemas.microsoft.com/office/powerpoint/2010/main" val="33770398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12A00-DBD7-B5A5-ED05-2D4D3E427D47}"/>
              </a:ext>
            </a:extLst>
          </p:cNvPr>
          <p:cNvSpPr>
            <a:spLocks noGrp="1"/>
          </p:cNvSpPr>
          <p:nvPr>
            <p:ph type="title"/>
          </p:nvPr>
        </p:nvSpPr>
        <p:spPr/>
        <p:txBody>
          <a:bodyPr/>
          <a:lstStyle/>
          <a:p>
            <a:endParaRPr lang="en-US"/>
          </a:p>
        </p:txBody>
      </p:sp>
      <p:pic>
        <p:nvPicPr>
          <p:cNvPr id="4" name="Picture 4">
            <a:extLst>
              <a:ext uri="{FF2B5EF4-FFF2-40B4-BE49-F238E27FC236}">
                <a16:creationId xmlns:a16="http://schemas.microsoft.com/office/drawing/2014/main" id="{B1FCD0C2-BB2F-ABEC-AB8E-CA5DA60510E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80528" y="2614789"/>
            <a:ext cx="7478032" cy="3977922"/>
          </a:xfrm>
        </p:spPr>
      </p:pic>
      <p:sp>
        <p:nvSpPr>
          <p:cNvPr id="6" name="TextBox 5">
            <a:extLst>
              <a:ext uri="{FF2B5EF4-FFF2-40B4-BE49-F238E27FC236}">
                <a16:creationId xmlns:a16="http://schemas.microsoft.com/office/drawing/2014/main" id="{2176C2EC-2935-A5E8-D113-7BFFF1824181}"/>
              </a:ext>
            </a:extLst>
          </p:cNvPr>
          <p:cNvSpPr txBox="1"/>
          <p:nvPr/>
        </p:nvSpPr>
        <p:spPr>
          <a:xfrm rot="10800000" flipV="1">
            <a:off x="191911" y="3972678"/>
            <a:ext cx="4103511" cy="1015663"/>
          </a:xfrm>
          <a:prstGeom prst="rect">
            <a:avLst/>
          </a:prstGeom>
          <a:noFill/>
        </p:spPr>
        <p:txBody>
          <a:bodyPr wrap="square">
            <a:spAutoFit/>
          </a:bodyPr>
          <a:lstStyle/>
          <a:p>
            <a:r>
              <a:rPr lang="en-US" sz="2000" dirty="0"/>
              <a:t>Mahmood</a:t>
            </a:r>
            <a:r>
              <a:rPr lang="en-IN" sz="2000" dirty="0"/>
              <a:t> </a:t>
            </a:r>
            <a:r>
              <a:rPr lang="en-US" sz="2000" dirty="0"/>
              <a:t>Jafar Ekbal</a:t>
            </a:r>
            <a:r>
              <a:rPr lang="en-IN" sz="2000" dirty="0"/>
              <a:t> </a:t>
            </a:r>
          </a:p>
          <a:p>
            <a:r>
              <a:rPr lang="en-US" sz="2000" dirty="0"/>
              <a:t>The Captain </a:t>
            </a:r>
            <a:endParaRPr lang="en-IN" sz="2000" dirty="0"/>
          </a:p>
          <a:p>
            <a:r>
              <a:rPr lang="en-US" sz="2000" dirty="0"/>
              <a:t>of Indian Cricket Team (VI)</a:t>
            </a:r>
          </a:p>
        </p:txBody>
      </p:sp>
    </p:spTree>
    <p:extLst>
      <p:ext uri="{BB962C8B-B14F-4D97-AF65-F5344CB8AC3E}">
        <p14:creationId xmlns:p14="http://schemas.microsoft.com/office/powerpoint/2010/main" val="7485908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95CFA-BBED-0FA6-5062-4E31D2CBDE3A}"/>
              </a:ext>
            </a:extLst>
          </p:cNvPr>
          <p:cNvSpPr>
            <a:spLocks noGrp="1"/>
          </p:cNvSpPr>
          <p:nvPr>
            <p:ph type="title"/>
          </p:nvPr>
        </p:nvSpPr>
        <p:spPr>
          <a:xfrm>
            <a:off x="4276332" y="990602"/>
            <a:ext cx="8761413" cy="706964"/>
          </a:xfrm>
        </p:spPr>
        <p:txBody>
          <a:bodyPr/>
          <a:lstStyle/>
          <a:p>
            <a:r>
              <a:rPr lang="en-IN" dirty="0"/>
              <a:t>Conclusion </a:t>
            </a:r>
            <a:endParaRPr lang="en-US" dirty="0"/>
          </a:p>
        </p:txBody>
      </p:sp>
      <p:sp>
        <p:nvSpPr>
          <p:cNvPr id="3" name="Content Placeholder 2">
            <a:extLst>
              <a:ext uri="{FF2B5EF4-FFF2-40B4-BE49-F238E27FC236}">
                <a16:creationId xmlns:a16="http://schemas.microsoft.com/office/drawing/2014/main" id="{45196913-2F03-7269-2D64-EB2CDD8F8648}"/>
              </a:ext>
            </a:extLst>
          </p:cNvPr>
          <p:cNvSpPr>
            <a:spLocks noGrp="1"/>
          </p:cNvSpPr>
          <p:nvPr>
            <p:ph idx="1"/>
          </p:nvPr>
        </p:nvSpPr>
        <p:spPr/>
        <p:txBody>
          <a:bodyPr>
            <a:normAutofit/>
          </a:bodyPr>
          <a:lstStyle/>
          <a:p>
            <a:pPr marL="0" indent="0">
              <a:buNone/>
            </a:pPr>
            <a:endParaRPr lang="en-IN" sz="2000" dirty="0">
              <a:effectLst/>
              <a:latin typeface="Calibri" panose="020F0502020204030204" pitchFamily="34" charset="0"/>
              <a:ea typeface="Times New Roman" panose="02020603050405020304" pitchFamily="18" charset="0"/>
              <a:cs typeface="Sendnya"/>
            </a:endParaRPr>
          </a:p>
          <a:p>
            <a:r>
              <a:rPr lang="en-IN" sz="2000" kern="0" dirty="0">
                <a:effectLst/>
                <a:latin typeface="Calibri" panose="020F0502020204030204" pitchFamily="34" charset="0"/>
                <a:ea typeface="Times New Roman" panose="02020603050405020304" pitchFamily="18" charset="0"/>
                <a:cs typeface="Sendnya"/>
              </a:rPr>
              <a:t>                 Super inclusion is a new vision to optimise the empowerment of persons with disabilities. It is an attempt to accept and respect the interdependence of the disabled and non disabled people in the society. It is the highest realization of an inclusive society. Super Inclusion is not just a miracle rather a scientific reality. Let all the academicians, educationists, researchers, social activists and talented persons with disabilities join their hands together to achieve and accelerate the process of super inclusion for the greater interest of the nation . </a:t>
            </a:r>
            <a:endParaRPr lang="en-IN" sz="2000" dirty="0"/>
          </a:p>
        </p:txBody>
      </p:sp>
    </p:spTree>
    <p:extLst>
      <p:ext uri="{BB962C8B-B14F-4D97-AF65-F5344CB8AC3E}">
        <p14:creationId xmlns:p14="http://schemas.microsoft.com/office/powerpoint/2010/main" val="236428201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1019-6AB3-FAF1-4422-F4B6EBF6870B}"/>
              </a:ext>
            </a:extLst>
          </p:cNvPr>
          <p:cNvSpPr>
            <a:spLocks noGrp="1"/>
          </p:cNvSpPr>
          <p:nvPr>
            <p:ph type="title"/>
          </p:nvPr>
        </p:nvSpPr>
        <p:spPr/>
        <p:txBody>
          <a:bodyPr/>
          <a:lstStyle/>
          <a:p>
            <a:r>
              <a:rPr lang="en-IN" dirty="0"/>
              <a:t>                  List of Key Words </a:t>
            </a:r>
            <a:endParaRPr lang="en-US" dirty="0"/>
          </a:p>
        </p:txBody>
      </p:sp>
      <p:sp>
        <p:nvSpPr>
          <p:cNvPr id="3" name="Content Placeholder 2">
            <a:extLst>
              <a:ext uri="{FF2B5EF4-FFF2-40B4-BE49-F238E27FC236}">
                <a16:creationId xmlns:a16="http://schemas.microsoft.com/office/drawing/2014/main" id="{DE71CA53-4803-7C63-38EC-D184E4D365F4}"/>
              </a:ext>
            </a:extLst>
          </p:cNvPr>
          <p:cNvSpPr>
            <a:spLocks noGrp="1"/>
          </p:cNvSpPr>
          <p:nvPr>
            <p:ph idx="1"/>
          </p:nvPr>
        </p:nvSpPr>
        <p:spPr/>
        <p:txBody>
          <a:bodyPr>
            <a:noAutofit/>
          </a:bodyPr>
          <a:lstStyle/>
          <a:p>
            <a:pPr marL="0" indent="0">
              <a:buNone/>
            </a:pPr>
            <a:endParaRPr lang="en-IN" sz="2000" dirty="0">
              <a:effectLst/>
              <a:latin typeface="Calibri" panose="020F0502020204030204" pitchFamily="34" charset="0"/>
              <a:ea typeface="Times New Roman" panose="02020603050405020304" pitchFamily="18" charset="0"/>
              <a:cs typeface="Sendnya"/>
            </a:endParaRPr>
          </a:p>
          <a:p>
            <a:pPr lvl="0"/>
            <a:r>
              <a:rPr lang="en-IN" sz="2000" dirty="0">
                <a:effectLst/>
                <a:latin typeface="Calibri" panose="020F0502020204030204" pitchFamily="34" charset="0"/>
                <a:ea typeface="Times New Roman" panose="02020603050405020304" pitchFamily="18" charset="0"/>
                <a:cs typeface="Sendnya"/>
              </a:rPr>
              <a:t>Career Counselling – Support to choose a suitable profession.</a:t>
            </a:r>
          </a:p>
          <a:p>
            <a:pPr lvl="0"/>
            <a:r>
              <a:rPr lang="en-IN" sz="2000" dirty="0">
                <a:effectLst/>
                <a:latin typeface="Calibri" panose="020F0502020204030204" pitchFamily="34" charset="0"/>
                <a:ea typeface="Times New Roman" panose="02020603050405020304" pitchFamily="18" charset="0"/>
                <a:cs typeface="Sendnya"/>
              </a:rPr>
              <a:t>Educational Guidance – Assisting an individual to reach optimum educational development. </a:t>
            </a:r>
          </a:p>
          <a:p>
            <a:pPr lvl="0"/>
            <a:r>
              <a:rPr lang="en-IN" sz="2000" dirty="0">
                <a:effectLst/>
                <a:latin typeface="Calibri" panose="020F0502020204030204" pitchFamily="34" charset="0"/>
                <a:ea typeface="Times New Roman" panose="02020603050405020304" pitchFamily="18" charset="0"/>
                <a:cs typeface="Sendnya"/>
              </a:rPr>
              <a:t>Empowerment- Capacity to earn and serve others.</a:t>
            </a:r>
          </a:p>
          <a:p>
            <a:pPr lvl="0"/>
            <a:r>
              <a:rPr lang="en-IN" sz="2000" dirty="0">
                <a:effectLst/>
                <a:latin typeface="Calibri" panose="020F0502020204030204" pitchFamily="34" charset="0"/>
                <a:ea typeface="Times New Roman" panose="02020603050405020304" pitchFamily="18" charset="0"/>
                <a:cs typeface="Sendnya"/>
              </a:rPr>
              <a:t>Inclusion- living and learning together.</a:t>
            </a:r>
          </a:p>
          <a:p>
            <a:pPr lvl="0"/>
            <a:r>
              <a:rPr lang="en-IN" sz="2000" dirty="0">
                <a:effectLst/>
                <a:latin typeface="Calibri" panose="020F0502020204030204" pitchFamily="34" charset="0"/>
                <a:ea typeface="Times New Roman" panose="02020603050405020304" pitchFamily="18" charset="0"/>
                <a:cs typeface="Sendnya"/>
              </a:rPr>
              <a:t>Super Inclusion- A highly secured position to fulfil the needs of the community.</a:t>
            </a:r>
          </a:p>
          <a:p>
            <a:pPr lvl="0"/>
            <a:r>
              <a:rPr lang="en-IN" sz="2000" dirty="0">
                <a:effectLst/>
                <a:latin typeface="Calibri" panose="020F0502020204030204" pitchFamily="34" charset="0"/>
                <a:ea typeface="Times New Roman" panose="02020603050405020304" pitchFamily="18" charset="0"/>
                <a:cs typeface="Sendnya"/>
              </a:rPr>
              <a:t>Visually Challenged The people who take the absence of vision as a challenge in life. </a:t>
            </a:r>
          </a:p>
          <a:p>
            <a:pPr lvl="0"/>
            <a:r>
              <a:rPr lang="en-IN" sz="2000" dirty="0">
                <a:effectLst/>
                <a:latin typeface="Calibri" panose="020F0502020204030204" pitchFamily="34" charset="0"/>
                <a:ea typeface="Times New Roman" panose="02020603050405020304" pitchFamily="18" charset="0"/>
                <a:cs typeface="Sendnya"/>
              </a:rPr>
              <a:t>Rehabilitation- An act of repairing and compensating any loss.</a:t>
            </a:r>
            <a:endParaRPr lang="en-US" sz="2000" dirty="0"/>
          </a:p>
        </p:txBody>
      </p:sp>
    </p:spTree>
    <p:extLst>
      <p:ext uri="{BB962C8B-B14F-4D97-AF65-F5344CB8AC3E}">
        <p14:creationId xmlns:p14="http://schemas.microsoft.com/office/powerpoint/2010/main" val="3360981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B839C9-22FE-66BD-F5DA-F5336D3372CC}"/>
              </a:ext>
            </a:extLst>
          </p:cNvPr>
          <p:cNvSpPr>
            <a:spLocks noGrp="1"/>
          </p:cNvSpPr>
          <p:nvPr>
            <p:ph idx="1"/>
          </p:nvPr>
        </p:nvSpPr>
        <p:spPr>
          <a:xfrm>
            <a:off x="1557653" y="3297765"/>
            <a:ext cx="8825659" cy="2713567"/>
          </a:xfrm>
        </p:spPr>
        <p:txBody>
          <a:bodyPr>
            <a:normAutofit fontScale="70000" lnSpcReduction="20000"/>
          </a:bodyPr>
          <a:lstStyle/>
          <a:p>
            <a:r>
              <a:rPr lang="en-IN" dirty="0"/>
              <a:t>  </a:t>
            </a:r>
            <a:r>
              <a:rPr lang="en-IN" sz="2900" dirty="0"/>
              <a:t>       Once upon a time, Blindness was a crisis and now a challenge. Over coming the effects of visual impairment  was once a dream and now a reality. The age of deprivation is over. The age of myths and superstition is gone. The  society has change its attitude towards the  disabled people.  Science has empowered them to go on a journey of success.  Now they demand their rights not charity.  Education is a driving force to direct they are journey from inclusion  towards super inclusion. The people of Odisha feel proud of them, who consider their lives as an adventure and loss of one sense is no bar to success. </a:t>
            </a:r>
            <a:endParaRPr lang="en-US" sz="2900" dirty="0"/>
          </a:p>
        </p:txBody>
      </p:sp>
      <p:sp>
        <p:nvSpPr>
          <p:cNvPr id="5" name="Title 4">
            <a:extLst>
              <a:ext uri="{FF2B5EF4-FFF2-40B4-BE49-F238E27FC236}">
                <a16:creationId xmlns:a16="http://schemas.microsoft.com/office/drawing/2014/main" id="{4900F8A9-907F-6C56-DC9D-C4B2D8281DB8}"/>
              </a:ext>
            </a:extLst>
          </p:cNvPr>
          <p:cNvSpPr>
            <a:spLocks noGrp="1"/>
          </p:cNvSpPr>
          <p:nvPr>
            <p:ph type="title"/>
          </p:nvPr>
        </p:nvSpPr>
        <p:spPr>
          <a:xfrm>
            <a:off x="1143665" y="846668"/>
            <a:ext cx="9388868" cy="908140"/>
          </a:xfrm>
        </p:spPr>
        <p:txBody>
          <a:bodyPr/>
          <a:lstStyle/>
          <a:p>
            <a:r>
              <a:rPr lang="en-IN" dirty="0"/>
              <a:t>                         Introduction</a:t>
            </a:r>
            <a:endParaRPr lang="en-US" dirty="0"/>
          </a:p>
        </p:txBody>
      </p:sp>
    </p:spTree>
    <p:extLst>
      <p:ext uri="{BB962C8B-B14F-4D97-AF65-F5344CB8AC3E}">
        <p14:creationId xmlns:p14="http://schemas.microsoft.com/office/powerpoint/2010/main" val="25576974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80D78-FE1A-61AA-8244-EE6638A5A5EB}"/>
              </a:ext>
            </a:extLst>
          </p:cNvPr>
          <p:cNvSpPr>
            <a:spLocks noGrp="1"/>
          </p:cNvSpPr>
          <p:nvPr>
            <p:ph type="title"/>
          </p:nvPr>
        </p:nvSpPr>
        <p:spPr>
          <a:xfrm>
            <a:off x="3708400" y="623713"/>
            <a:ext cx="7641656" cy="1317976"/>
          </a:xfrm>
        </p:spPr>
        <p:txBody>
          <a:bodyPr/>
          <a:lstStyle/>
          <a:p>
            <a:r>
              <a:rPr lang="en-IN" dirty="0"/>
              <a:t>      References </a:t>
            </a:r>
            <a:endParaRPr lang="en-US" dirty="0"/>
          </a:p>
        </p:txBody>
      </p:sp>
      <p:sp>
        <p:nvSpPr>
          <p:cNvPr id="3" name="Content Placeholder 2">
            <a:extLst>
              <a:ext uri="{FF2B5EF4-FFF2-40B4-BE49-F238E27FC236}">
                <a16:creationId xmlns:a16="http://schemas.microsoft.com/office/drawing/2014/main" id="{1CD89375-7594-6003-2287-8EF662783F38}"/>
              </a:ext>
            </a:extLst>
          </p:cNvPr>
          <p:cNvSpPr>
            <a:spLocks noGrp="1"/>
          </p:cNvSpPr>
          <p:nvPr>
            <p:ph idx="1"/>
          </p:nvPr>
        </p:nvSpPr>
        <p:spPr/>
        <p:txBody>
          <a:bodyPr/>
          <a:lstStyle/>
          <a:p>
            <a:r>
              <a:rPr lang="en-IN" sz="1800" dirty="0">
                <a:effectLst/>
                <a:latin typeface="Calibri" panose="020F0502020204030204" pitchFamily="34" charset="0"/>
                <a:ea typeface="Times New Roman" panose="02020603050405020304" pitchFamily="18" charset="0"/>
                <a:cs typeface="Sendnya"/>
              </a:rPr>
              <a:t>1.National education Policy 2020,</a:t>
            </a:r>
          </a:p>
          <a:p>
            <a:r>
              <a:rPr lang="en-IN" sz="1800" dirty="0">
                <a:effectLst/>
                <a:latin typeface="Calibri" panose="020F0502020204030204" pitchFamily="34" charset="0"/>
                <a:ea typeface="Times New Roman" panose="02020603050405020304" pitchFamily="18" charset="0"/>
                <a:cs typeface="Sendnya"/>
              </a:rPr>
              <a:t>2. Inclusive education in </a:t>
            </a:r>
            <a:r>
              <a:rPr lang="en-IN" sz="1800" dirty="0" err="1">
                <a:effectLst/>
                <a:latin typeface="Calibri" panose="020F0502020204030204" pitchFamily="34" charset="0"/>
                <a:ea typeface="Times New Roman" panose="02020603050405020304" pitchFamily="18" charset="0"/>
                <a:cs typeface="Sendnya"/>
              </a:rPr>
              <a:t>india</a:t>
            </a:r>
            <a:r>
              <a:rPr lang="en-IN" sz="1800" dirty="0">
                <a:effectLst/>
                <a:latin typeface="Calibri" panose="020F0502020204030204" pitchFamily="34" charset="0"/>
                <a:ea typeface="Times New Roman" panose="02020603050405020304" pitchFamily="18" charset="0"/>
                <a:cs typeface="Sendnya"/>
              </a:rPr>
              <a:t>, </a:t>
            </a:r>
          </a:p>
          <a:p>
            <a:r>
              <a:rPr lang="en-IN" sz="1800" dirty="0">
                <a:effectLst/>
                <a:latin typeface="Calibri" panose="020F0502020204030204" pitchFamily="34" charset="0"/>
                <a:ea typeface="Times New Roman" panose="02020603050405020304" pitchFamily="18" charset="0"/>
                <a:cs typeface="Sendnya"/>
              </a:rPr>
              <a:t>3. </a:t>
            </a:r>
            <a:r>
              <a:rPr lang="en-IN" sz="1800" u="sng" dirty="0">
                <a:solidFill>
                  <a:srgbClr val="0563C1"/>
                </a:solidFill>
                <a:effectLst/>
                <a:latin typeface="Calibri" panose="020F0502020204030204" pitchFamily="34" charset="0"/>
                <a:ea typeface="Times New Roman" panose="02020603050405020304" pitchFamily="18" charset="0"/>
                <a:cs typeface="Sendnya"/>
                <a:hlinkClick r:id="rId2"/>
              </a:rPr>
              <a:t>www.SSEPD.nic.in</a:t>
            </a:r>
            <a:r>
              <a:rPr lang="en-IN" sz="1800" dirty="0">
                <a:effectLst/>
                <a:latin typeface="Calibri" panose="020F0502020204030204" pitchFamily="34" charset="0"/>
                <a:ea typeface="Times New Roman" panose="02020603050405020304" pitchFamily="18" charset="0"/>
                <a:cs typeface="Sendnya"/>
              </a:rPr>
              <a:t> ,</a:t>
            </a:r>
          </a:p>
          <a:p>
            <a:r>
              <a:rPr lang="en-IN" sz="1800" dirty="0">
                <a:effectLst/>
                <a:latin typeface="Calibri" panose="020F0502020204030204" pitchFamily="34" charset="0"/>
                <a:ea typeface="Times New Roman" panose="02020603050405020304" pitchFamily="18" charset="0"/>
                <a:cs typeface="Sendnya"/>
              </a:rPr>
              <a:t>4. Success stories of Visually challenged .</a:t>
            </a:r>
          </a:p>
          <a:p>
            <a:pPr marL="0" indent="0">
              <a:buNone/>
            </a:pPr>
            <a:endParaRPr lang="en-IN" sz="1800" dirty="0">
              <a:effectLst/>
              <a:latin typeface="Calibri" panose="020F0502020204030204" pitchFamily="34" charset="0"/>
              <a:ea typeface="Times New Roman" panose="02020603050405020304" pitchFamily="18" charset="0"/>
              <a:cs typeface="Sendnya"/>
            </a:endParaRPr>
          </a:p>
          <a:p>
            <a:pPr marL="0" indent="0">
              <a:buNone/>
            </a:pPr>
            <a:r>
              <a:rPr lang="en-IN" sz="1800" dirty="0">
                <a:effectLst/>
                <a:latin typeface="Calibri" panose="020F0502020204030204" pitchFamily="34" charset="0"/>
                <a:ea typeface="Times New Roman" panose="02020603050405020304" pitchFamily="18" charset="0"/>
                <a:cs typeface="Sendnya"/>
              </a:rPr>
              <a:t>                                                          ***</a:t>
            </a:r>
            <a:r>
              <a:rPr lang="en-IN" sz="1800" b="1" i="1" dirty="0">
                <a:effectLst/>
                <a:latin typeface="Calibri" panose="020F0502020204030204" pitchFamily="34" charset="0"/>
                <a:ea typeface="Times New Roman" panose="02020603050405020304" pitchFamily="18" charset="0"/>
                <a:cs typeface="Sendnya"/>
              </a:rPr>
              <a:t>THE END </a:t>
            </a:r>
            <a:r>
              <a:rPr lang="en-IN" sz="1800" dirty="0">
                <a:effectLst/>
                <a:latin typeface="Calibri" panose="020F0502020204030204" pitchFamily="34" charset="0"/>
                <a:ea typeface="Times New Roman" panose="02020603050405020304" pitchFamily="18" charset="0"/>
                <a:cs typeface="Sendnya"/>
              </a:rPr>
              <a:t>***</a:t>
            </a:r>
          </a:p>
          <a:p>
            <a:pPr marL="0" indent="0">
              <a:buNone/>
            </a:pPr>
            <a:endParaRPr lang="en-US" dirty="0"/>
          </a:p>
        </p:txBody>
      </p:sp>
    </p:spTree>
    <p:extLst>
      <p:ext uri="{BB962C8B-B14F-4D97-AF65-F5344CB8AC3E}">
        <p14:creationId xmlns:p14="http://schemas.microsoft.com/office/powerpoint/2010/main" val="5195275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9B3F-25E2-6CA6-4996-8AED1F2CCBFF}"/>
              </a:ext>
            </a:extLst>
          </p:cNvPr>
          <p:cNvSpPr>
            <a:spLocks noGrp="1"/>
          </p:cNvSpPr>
          <p:nvPr>
            <p:ph type="title"/>
          </p:nvPr>
        </p:nvSpPr>
        <p:spPr>
          <a:xfrm>
            <a:off x="1154954" y="948266"/>
            <a:ext cx="9219535" cy="745067"/>
          </a:xfrm>
        </p:spPr>
        <p:txBody>
          <a:bodyPr/>
          <a:lstStyle/>
          <a:p>
            <a:r>
              <a:rPr lang="en-IN" dirty="0"/>
              <a:t>            Objectives of Super Inclusion</a:t>
            </a:r>
            <a:endParaRPr lang="en-US" dirty="0"/>
          </a:p>
        </p:txBody>
      </p:sp>
      <p:sp>
        <p:nvSpPr>
          <p:cNvPr id="3" name="Content Placeholder 2">
            <a:extLst>
              <a:ext uri="{FF2B5EF4-FFF2-40B4-BE49-F238E27FC236}">
                <a16:creationId xmlns:a16="http://schemas.microsoft.com/office/drawing/2014/main" id="{37B5C019-C71C-0902-9018-D832675EADF6}"/>
              </a:ext>
            </a:extLst>
          </p:cNvPr>
          <p:cNvSpPr>
            <a:spLocks noGrp="1"/>
          </p:cNvSpPr>
          <p:nvPr>
            <p:ph idx="1"/>
          </p:nvPr>
        </p:nvSpPr>
        <p:spPr>
          <a:xfrm>
            <a:off x="2619022" y="2672644"/>
            <a:ext cx="7540978" cy="3812823"/>
          </a:xfrm>
        </p:spPr>
        <p:txBody>
          <a:bodyPr>
            <a:normAutofit/>
          </a:bodyPr>
          <a:lstStyle/>
          <a:p>
            <a:r>
              <a:rPr lang="en-IN" sz="1400" dirty="0"/>
              <a:t>1:- To understand the process of super inclusion,         
2:- To understand the needs of super inclusion,
3:- To make the community a part of super inclusion, 
4:- To inculcate the values of super inclusion, 
5:- To encourage the social activities of super inclusion,
6:- To involve the corporate sector in the inclusive development process, 
7:- To explore the rural talents with disability, 
8:- To change the attitude of the common people towards persons with     disabilities, 
9:- To promote the PWDs equal Participation in the national development,  
10:- To make further research in super inclusion. </a:t>
            </a:r>
          </a:p>
          <a:p>
            <a:endParaRPr lang="en-IN" sz="800" dirty="0"/>
          </a:p>
          <a:p>
            <a:endParaRPr lang="en-IN" sz="800" dirty="0"/>
          </a:p>
          <a:p>
            <a:endParaRPr lang="en-IN" sz="800" dirty="0"/>
          </a:p>
          <a:p>
            <a:endParaRPr lang="en-IN" sz="800" dirty="0"/>
          </a:p>
          <a:p>
            <a:pPr marL="0" indent="0">
              <a:buNone/>
            </a:pPr>
            <a:endParaRPr lang="en-US" dirty="0"/>
          </a:p>
        </p:txBody>
      </p:sp>
    </p:spTree>
    <p:extLst>
      <p:ext uri="{BB962C8B-B14F-4D97-AF65-F5344CB8AC3E}">
        <p14:creationId xmlns:p14="http://schemas.microsoft.com/office/powerpoint/2010/main" val="7278181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A94F3-CB1C-8C18-05C2-EEEB29515EB6}"/>
              </a:ext>
            </a:extLst>
          </p:cNvPr>
          <p:cNvSpPr>
            <a:spLocks noGrp="1"/>
          </p:cNvSpPr>
          <p:nvPr>
            <p:ph type="title"/>
          </p:nvPr>
        </p:nvSpPr>
        <p:spPr/>
        <p:txBody>
          <a:bodyPr/>
          <a:lstStyle/>
          <a:p>
            <a:r>
              <a:rPr lang="en-IN" dirty="0"/>
              <a:t>               What is Super Inclusion??</a:t>
            </a:r>
            <a:endParaRPr lang="en-US" dirty="0"/>
          </a:p>
        </p:txBody>
      </p:sp>
      <p:sp>
        <p:nvSpPr>
          <p:cNvPr id="3" name="Content Placeholder 2">
            <a:extLst>
              <a:ext uri="{FF2B5EF4-FFF2-40B4-BE49-F238E27FC236}">
                <a16:creationId xmlns:a16="http://schemas.microsoft.com/office/drawing/2014/main" id="{9200C605-E196-5B95-C475-0794B8F2241F}"/>
              </a:ext>
            </a:extLst>
          </p:cNvPr>
          <p:cNvSpPr>
            <a:spLocks noGrp="1"/>
          </p:cNvSpPr>
          <p:nvPr>
            <p:ph idx="1"/>
          </p:nvPr>
        </p:nvSpPr>
        <p:spPr>
          <a:xfrm>
            <a:off x="1524000" y="2614789"/>
            <a:ext cx="8825659" cy="3416300"/>
          </a:xfrm>
        </p:spPr>
        <p:txBody>
          <a:bodyPr>
            <a:normAutofit/>
          </a:bodyPr>
          <a:lstStyle/>
          <a:p>
            <a:pPr marL="0" indent="0">
              <a:buNone/>
            </a:pPr>
            <a:r>
              <a:rPr lang="en-IN" sz="2400" dirty="0">
                <a:solidFill>
                  <a:schemeClr val="tx1"/>
                </a:solidFill>
              </a:rPr>
              <a:t>           </a:t>
            </a:r>
            <a:r>
              <a:rPr lang="en-IN" sz="2000" dirty="0">
                <a:solidFill>
                  <a:schemeClr val="tx1"/>
                </a:solidFill>
              </a:rPr>
              <a:t>Super inclusion is a state of achievement, where the society demands and the differently empowered people fulfil the needs of the society. Super inclusion is a prestigious position, where the differently abled talents successfully pay up the social debt  utilizing their human resources to the best of their capacities. Super Inclusion is the social mind set, to accept and respect the  productive citizenship of the people with special needs. It is a spec horizon social change, shifting from inclusion to super inclusion.</a:t>
            </a:r>
            <a:endParaRPr lang="en-US" sz="2000" dirty="0">
              <a:solidFill>
                <a:schemeClr val="tx1"/>
              </a:solidFill>
            </a:endParaRPr>
          </a:p>
        </p:txBody>
      </p:sp>
    </p:spTree>
    <p:extLst>
      <p:ext uri="{BB962C8B-B14F-4D97-AF65-F5344CB8AC3E}">
        <p14:creationId xmlns:p14="http://schemas.microsoft.com/office/powerpoint/2010/main" val="31352652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2BC78-D3BC-CF99-C598-D78BF76C5247}"/>
              </a:ext>
            </a:extLst>
          </p:cNvPr>
          <p:cNvSpPr>
            <a:spLocks noGrp="1"/>
          </p:cNvSpPr>
          <p:nvPr>
            <p:ph type="title"/>
          </p:nvPr>
        </p:nvSpPr>
        <p:spPr/>
        <p:txBody>
          <a:bodyPr/>
          <a:lstStyle/>
          <a:p>
            <a:r>
              <a:rPr lang="en-IN" dirty="0"/>
              <a:t>              The secret of super inclusion </a:t>
            </a:r>
            <a:endParaRPr lang="en-US" dirty="0"/>
          </a:p>
        </p:txBody>
      </p:sp>
      <p:sp>
        <p:nvSpPr>
          <p:cNvPr id="3" name="Content Placeholder 2">
            <a:extLst>
              <a:ext uri="{FF2B5EF4-FFF2-40B4-BE49-F238E27FC236}">
                <a16:creationId xmlns:a16="http://schemas.microsoft.com/office/drawing/2014/main" id="{4AB0719B-A69D-1D5C-BC6D-93E95143DE9D}"/>
              </a:ext>
            </a:extLst>
          </p:cNvPr>
          <p:cNvSpPr>
            <a:spLocks noGrp="1"/>
          </p:cNvSpPr>
          <p:nvPr>
            <p:ph idx="1"/>
          </p:nvPr>
        </p:nvSpPr>
        <p:spPr/>
        <p:txBody>
          <a:bodyPr>
            <a:normAutofit/>
          </a:bodyPr>
          <a:lstStyle/>
          <a:p>
            <a:pPr marL="0" indent="0">
              <a:buNone/>
            </a:pPr>
            <a:r>
              <a:rPr lang="en-IN" dirty="0"/>
              <a:t>          Odisha has a glorious history of educating visually challenged for last 6 decades. After the Sarva Shiksha Abhiyan came into force, almost all the general school teachers have been trained in handling children with visual impairment in our state. Odisha has given appointment to approximately 500 trained  teachers with visual impairment in different general schools of the state. It’s a reflection of super inclusion and good governance in the state. Our state has recruited around 100 lecturers/college teachers in various subjects and in different colleges of Odisha. The doors of Odisha civil service, Odisha educational service are open for the visually challenged aspirants to  prove their excellence in these fields of social commitment. It’s a matter of pleasure that our state is witnessing differently abled candidates qualifying for these administrative and educational services from time to time.</a:t>
            </a:r>
            <a:endParaRPr lang="en-US" dirty="0"/>
          </a:p>
        </p:txBody>
      </p:sp>
    </p:spTree>
    <p:extLst>
      <p:ext uri="{BB962C8B-B14F-4D97-AF65-F5344CB8AC3E}">
        <p14:creationId xmlns:p14="http://schemas.microsoft.com/office/powerpoint/2010/main" val="271579328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35DC6-E855-13D8-B57B-CB4E0C770AD7}"/>
              </a:ext>
            </a:extLst>
          </p:cNvPr>
          <p:cNvSpPr>
            <a:spLocks noGrp="1"/>
          </p:cNvSpPr>
          <p:nvPr>
            <p:ph type="title"/>
          </p:nvPr>
        </p:nvSpPr>
        <p:spPr/>
        <p:txBody>
          <a:bodyPr/>
          <a:lstStyle/>
          <a:p>
            <a:r>
              <a:rPr lang="en-IN" dirty="0"/>
              <a:t>         Measure steps for super inclusion </a:t>
            </a:r>
            <a:endParaRPr lang="en-US" dirty="0"/>
          </a:p>
        </p:txBody>
      </p:sp>
      <p:sp>
        <p:nvSpPr>
          <p:cNvPr id="3" name="Content Placeholder 2">
            <a:extLst>
              <a:ext uri="{FF2B5EF4-FFF2-40B4-BE49-F238E27FC236}">
                <a16:creationId xmlns:a16="http://schemas.microsoft.com/office/drawing/2014/main" id="{BCD67DB6-0D36-8C3F-330A-3ABD718F3E94}"/>
              </a:ext>
            </a:extLst>
          </p:cNvPr>
          <p:cNvSpPr>
            <a:spLocks noGrp="1"/>
          </p:cNvSpPr>
          <p:nvPr>
            <p:ph idx="1"/>
          </p:nvPr>
        </p:nvSpPr>
        <p:spPr>
          <a:xfrm>
            <a:off x="2671566" y="2468032"/>
            <a:ext cx="6848868" cy="3416300"/>
          </a:xfrm>
        </p:spPr>
        <p:txBody>
          <a:bodyPr>
            <a:normAutofit fontScale="77500" lnSpcReduction="20000"/>
          </a:bodyPr>
          <a:lstStyle/>
          <a:p>
            <a:pPr marL="0" indent="0">
              <a:buNone/>
            </a:pPr>
            <a:r>
              <a:rPr lang="en-IN" dirty="0"/>
              <a:t>
</a:t>
            </a:r>
            <a:r>
              <a:rPr lang="en-IN" sz="2200" dirty="0"/>
              <a:t>1:-Recognising the talents,
2:-Ensuring complete medical rehabilitation, 
3:-Initiating educational rehabilitation,
4:-Promoting educational guidance and career counselling, 
5:-Training on ICT,
6:-Training on orientation and mobility,
7:-Promoting professional exposure at grass root level.</a:t>
            </a:r>
          </a:p>
          <a:p>
            <a:pPr marL="0" indent="0">
              <a:buNone/>
            </a:pPr>
            <a:r>
              <a:rPr lang="en-IN" sz="2200" dirty="0"/>
              <a:t>
</a:t>
            </a:r>
          </a:p>
          <a:p>
            <a:pPr marL="0" indent="0">
              <a:buNone/>
            </a:pPr>
            <a:endParaRPr lang="en-IN" dirty="0"/>
          </a:p>
          <a:p>
            <a:pPr marL="0" indent="0">
              <a:buNone/>
            </a:pPr>
            <a:endParaRPr lang="en-IN" dirty="0"/>
          </a:p>
          <a:p>
            <a:pPr marL="0" indent="0">
              <a:buNone/>
            </a:pPr>
            <a:endParaRPr lang="en-IN" dirty="0"/>
          </a:p>
          <a:p>
            <a:pPr marL="0" indent="0">
              <a:buNone/>
            </a:pPr>
            <a:endParaRPr lang="en-IN" dirty="0"/>
          </a:p>
        </p:txBody>
      </p:sp>
    </p:spTree>
    <p:extLst>
      <p:ext uri="{BB962C8B-B14F-4D97-AF65-F5344CB8AC3E}">
        <p14:creationId xmlns:p14="http://schemas.microsoft.com/office/powerpoint/2010/main" val="5708873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B4093-1730-5232-6956-B06811D2C814}"/>
              </a:ext>
            </a:extLst>
          </p:cNvPr>
          <p:cNvSpPr>
            <a:spLocks noGrp="1"/>
          </p:cNvSpPr>
          <p:nvPr>
            <p:ph type="title"/>
          </p:nvPr>
        </p:nvSpPr>
        <p:spPr>
          <a:xfrm>
            <a:off x="1166243" y="883357"/>
            <a:ext cx="8761413" cy="640643"/>
          </a:xfrm>
        </p:spPr>
        <p:txBody>
          <a:bodyPr/>
          <a:lstStyle/>
          <a:p>
            <a:r>
              <a:rPr lang="en-IN" dirty="0"/>
              <a:t>              Principles of Super Inclusion </a:t>
            </a:r>
            <a:endParaRPr lang="en-US" dirty="0"/>
          </a:p>
        </p:txBody>
      </p:sp>
      <p:sp>
        <p:nvSpPr>
          <p:cNvPr id="3" name="Content Placeholder 2">
            <a:extLst>
              <a:ext uri="{FF2B5EF4-FFF2-40B4-BE49-F238E27FC236}">
                <a16:creationId xmlns:a16="http://schemas.microsoft.com/office/drawing/2014/main" id="{114FB9A1-9C12-A041-FC6B-5D2229EED4B8}"/>
              </a:ext>
            </a:extLst>
          </p:cNvPr>
          <p:cNvSpPr>
            <a:spLocks noGrp="1"/>
          </p:cNvSpPr>
          <p:nvPr>
            <p:ph idx="1"/>
          </p:nvPr>
        </p:nvSpPr>
        <p:spPr>
          <a:xfrm>
            <a:off x="793710" y="2987323"/>
            <a:ext cx="8825659" cy="3416300"/>
          </a:xfrm>
        </p:spPr>
        <p:txBody>
          <a:bodyPr>
            <a:normAutofit fontScale="92500" lnSpcReduction="20000"/>
          </a:bodyPr>
          <a:lstStyle/>
          <a:p>
            <a:pPr marL="0" indent="0">
              <a:buNone/>
            </a:pPr>
            <a:r>
              <a:rPr lang="en-IN" sz="2200" dirty="0"/>
              <a:t>1:- Total acceptance of persons with special needs, 
2:- Creating a Co-operative working environment in the society, 
3:- Following the principles of division of labour, 
4:- Removing the existing barriers of communication, 
5:- Use of information technology in an accessible format,
6:-Recognising their positive and productive performance, 
7:- Providing the best professional exposure of the field concerned.</a:t>
            </a:r>
          </a:p>
          <a:p>
            <a:pPr marL="0" indent="0">
              <a:buNone/>
            </a:pPr>
            <a:r>
              <a:rPr lang="en-IN" dirty="0"/>
              <a:t>
</a:t>
            </a:r>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a:p>
            <a:pPr marL="0" indent="0">
              <a:buNone/>
            </a:pPr>
            <a:endParaRPr lang="en-IN" dirty="0"/>
          </a:p>
        </p:txBody>
      </p:sp>
    </p:spTree>
    <p:extLst>
      <p:ext uri="{BB962C8B-B14F-4D97-AF65-F5344CB8AC3E}">
        <p14:creationId xmlns:p14="http://schemas.microsoft.com/office/powerpoint/2010/main" val="241784450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43EF8-A8F9-4963-8E27-1601D4C7183A}"/>
              </a:ext>
            </a:extLst>
          </p:cNvPr>
          <p:cNvSpPr>
            <a:spLocks noGrp="1"/>
          </p:cNvSpPr>
          <p:nvPr>
            <p:ph type="title"/>
          </p:nvPr>
        </p:nvSpPr>
        <p:spPr>
          <a:xfrm>
            <a:off x="3164376" y="838200"/>
            <a:ext cx="8761413" cy="706964"/>
          </a:xfrm>
        </p:spPr>
        <p:txBody>
          <a:bodyPr/>
          <a:lstStyle/>
          <a:p>
            <a:r>
              <a:rPr lang="en-IN" b="1" dirty="0">
                <a:effectLst/>
                <a:latin typeface="Calibri" panose="020F0502020204030204" pitchFamily="34" charset="0"/>
                <a:ea typeface="Times New Roman" panose="02020603050405020304" pitchFamily="18" charset="0"/>
                <a:cs typeface="Sendnya"/>
              </a:rPr>
              <a:t>Determinants of Super Inclusion</a:t>
            </a:r>
            <a:endParaRPr lang="en-US" dirty="0"/>
          </a:p>
        </p:txBody>
      </p:sp>
      <p:sp>
        <p:nvSpPr>
          <p:cNvPr id="3" name="Content Placeholder 2">
            <a:extLst>
              <a:ext uri="{FF2B5EF4-FFF2-40B4-BE49-F238E27FC236}">
                <a16:creationId xmlns:a16="http://schemas.microsoft.com/office/drawing/2014/main" id="{9DBD65BB-47F6-D4AF-8639-32CA07B26829}"/>
              </a:ext>
            </a:extLst>
          </p:cNvPr>
          <p:cNvSpPr>
            <a:spLocks noGrp="1"/>
          </p:cNvSpPr>
          <p:nvPr>
            <p:ph idx="1"/>
          </p:nvPr>
        </p:nvSpPr>
        <p:spPr>
          <a:xfrm>
            <a:off x="1154954" y="3206044"/>
            <a:ext cx="8825659" cy="2813756"/>
          </a:xfrm>
        </p:spPr>
        <p:txBody>
          <a:bodyPr>
            <a:normAutofit/>
          </a:bodyPr>
          <a:lstStyle/>
          <a:p>
            <a:pPr marL="0" indent="0">
              <a:buNone/>
            </a:pPr>
            <a:r>
              <a:rPr lang="en-IN" sz="2000" dirty="0">
                <a:effectLst/>
                <a:latin typeface="Calibri" panose="020F0502020204030204" pitchFamily="34" charset="0"/>
                <a:ea typeface="Times New Roman" panose="02020603050405020304" pitchFamily="18" charset="0"/>
                <a:cs typeface="Sendnya"/>
              </a:rPr>
              <a:t>Let’s have a </a:t>
            </a:r>
            <a:r>
              <a:rPr lang="en-IN" sz="2000" dirty="0">
                <a:latin typeface="Calibri" panose="020F0502020204030204" pitchFamily="34" charset="0"/>
                <a:ea typeface="Times New Roman" panose="02020603050405020304" pitchFamily="18" charset="0"/>
                <a:cs typeface="Sendnya"/>
              </a:rPr>
              <a:t>foc</a:t>
            </a:r>
            <a:r>
              <a:rPr lang="en-IN" sz="2000" dirty="0">
                <a:effectLst/>
                <a:latin typeface="Calibri" panose="020F0502020204030204" pitchFamily="34" charset="0"/>
                <a:ea typeface="Times New Roman" panose="02020603050405020304" pitchFamily="18" charset="0"/>
                <a:cs typeface="Sendnya"/>
              </a:rPr>
              <a:t>us on the determinants of super inclusion as follows. </a:t>
            </a:r>
          </a:p>
          <a:p>
            <a:r>
              <a:rPr lang="en-IN" sz="2000" dirty="0">
                <a:effectLst/>
                <a:latin typeface="Calibri" panose="020F0502020204030204" pitchFamily="34" charset="0"/>
                <a:ea typeface="Times New Roman" panose="02020603050405020304" pitchFamily="18" charset="0"/>
                <a:cs typeface="Sendnya"/>
              </a:rPr>
              <a:t>A. Individual attempt with social acceptance,                                                </a:t>
            </a:r>
          </a:p>
          <a:p>
            <a:r>
              <a:rPr lang="en-IN" sz="2000" dirty="0">
                <a:effectLst/>
                <a:latin typeface="Calibri" panose="020F0502020204030204" pitchFamily="34" charset="0"/>
                <a:ea typeface="Times New Roman" panose="02020603050405020304" pitchFamily="18" charset="0"/>
                <a:cs typeface="Sendnya"/>
              </a:rPr>
              <a:t>B. Self confidence with social recognition,                                                                                </a:t>
            </a:r>
          </a:p>
          <a:p>
            <a:r>
              <a:rPr lang="en-IN" sz="2000" dirty="0">
                <a:effectLst/>
                <a:latin typeface="Calibri" panose="020F0502020204030204" pitchFamily="34" charset="0"/>
                <a:ea typeface="Times New Roman" panose="02020603050405020304" pitchFamily="18" charset="0"/>
                <a:cs typeface="Sendnya"/>
              </a:rPr>
              <a:t>C. Individual skill development with community support,                            </a:t>
            </a:r>
          </a:p>
          <a:p>
            <a:r>
              <a:rPr lang="en-IN" sz="2000" dirty="0">
                <a:effectLst/>
                <a:latin typeface="Calibri" panose="020F0502020204030204" pitchFamily="34" charset="0"/>
                <a:ea typeface="Times New Roman" panose="02020603050405020304" pitchFamily="18" charset="0"/>
                <a:cs typeface="Sendnya"/>
              </a:rPr>
              <a:t>D. Individual empowerment with professional guidance,                                                        </a:t>
            </a:r>
          </a:p>
          <a:p>
            <a:r>
              <a:rPr lang="en-IN" sz="2000" dirty="0">
                <a:effectLst/>
                <a:latin typeface="Calibri" panose="020F0502020204030204" pitchFamily="34" charset="0"/>
                <a:ea typeface="Times New Roman" panose="02020603050405020304" pitchFamily="18" charset="0"/>
                <a:cs typeface="Sendnya"/>
              </a:rPr>
              <a:t>E. Individual success with equal Participation.</a:t>
            </a:r>
            <a:endParaRPr lang="en-IN" sz="2000" dirty="0"/>
          </a:p>
        </p:txBody>
      </p:sp>
    </p:spTree>
    <p:extLst>
      <p:ext uri="{BB962C8B-B14F-4D97-AF65-F5344CB8AC3E}">
        <p14:creationId xmlns:p14="http://schemas.microsoft.com/office/powerpoint/2010/main" val="117952329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DABA2E-2A61-27A6-0C1C-D672AA340DA9}"/>
              </a:ext>
            </a:extLst>
          </p:cNvPr>
          <p:cNvSpPr>
            <a:spLocks noGrp="1"/>
          </p:cNvSpPr>
          <p:nvPr>
            <p:ph idx="1"/>
          </p:nvPr>
        </p:nvSpPr>
        <p:spPr>
          <a:xfrm>
            <a:off x="1358508" y="2765777"/>
            <a:ext cx="8761413" cy="3725334"/>
          </a:xfrm>
        </p:spPr>
        <p:txBody>
          <a:bodyPr>
            <a:normAutofit lnSpcReduction="10000"/>
          </a:bodyPr>
          <a:lstStyle/>
          <a:p>
            <a:r>
              <a:rPr lang="en-IN" sz="2000" dirty="0">
                <a:effectLst/>
                <a:latin typeface="Calibri" panose="020F0502020204030204" pitchFamily="34" charset="0"/>
                <a:ea typeface="Times New Roman" panose="02020603050405020304" pitchFamily="18" charset="0"/>
                <a:cs typeface="Sendnya"/>
              </a:rPr>
              <a:t>(I) Integrated  Workshop</a:t>
            </a:r>
          </a:p>
          <a:p>
            <a:pPr marL="0" indent="0">
              <a:buNone/>
            </a:pPr>
            <a:r>
              <a:rPr lang="en-IN" sz="2000" dirty="0">
                <a:effectLst/>
                <a:latin typeface="Calibri" panose="020F0502020204030204" pitchFamily="34" charset="0"/>
                <a:ea typeface="Times New Roman" panose="02020603050405020304" pitchFamily="18" charset="0"/>
                <a:cs typeface="Sendnya"/>
              </a:rPr>
              <a:t>           Integrated workshop is an innovative Workshop which gives placements for both to the persons with disabilities and non disabled workers to work together  under 1 roof . there is a scope of division of labour to contribute for the work in an entrepreneurship.  It follows the principles of interdependence to complete a task in a Co-operative environment.</a:t>
            </a:r>
          </a:p>
          <a:p>
            <a:r>
              <a:rPr lang="en-IN" sz="2000" dirty="0">
                <a:effectLst/>
                <a:latin typeface="Calibri" panose="020F0502020204030204" pitchFamily="34" charset="0"/>
                <a:ea typeface="Times New Roman" panose="02020603050405020304" pitchFamily="18" charset="0"/>
                <a:cs typeface="Sendnya"/>
              </a:rPr>
              <a:t>(ii) Job identification workshop </a:t>
            </a:r>
          </a:p>
          <a:p>
            <a:pPr marL="0" indent="0">
              <a:buNone/>
            </a:pPr>
            <a:r>
              <a:rPr lang="en-IN" sz="2000" dirty="0">
                <a:effectLst/>
                <a:latin typeface="Calibri" panose="020F0502020204030204" pitchFamily="34" charset="0"/>
                <a:ea typeface="Times New Roman" panose="02020603050405020304" pitchFamily="18" charset="0"/>
                <a:cs typeface="Sendnya"/>
              </a:rPr>
              <a:t>              It is the need of the hour to organise job identification workshop to prepare a fresh least of identified jobs which can be well performed by the skilled visually challenged workers which would include technical exports from different IIT special educators curriculum Exports and social activists. </a:t>
            </a:r>
          </a:p>
          <a:p>
            <a:endParaRPr lang="en-IN" dirty="0"/>
          </a:p>
        </p:txBody>
      </p:sp>
      <p:sp>
        <p:nvSpPr>
          <p:cNvPr id="5" name="Title 4">
            <a:extLst>
              <a:ext uri="{FF2B5EF4-FFF2-40B4-BE49-F238E27FC236}">
                <a16:creationId xmlns:a16="http://schemas.microsoft.com/office/drawing/2014/main" id="{C778FD66-A429-85A1-6E6C-4E4F00DFA97C}"/>
              </a:ext>
            </a:extLst>
          </p:cNvPr>
          <p:cNvSpPr>
            <a:spLocks noGrp="1"/>
          </p:cNvSpPr>
          <p:nvPr>
            <p:ph type="title"/>
          </p:nvPr>
        </p:nvSpPr>
        <p:spPr>
          <a:xfrm>
            <a:off x="1207293" y="847021"/>
            <a:ext cx="8761413" cy="706964"/>
          </a:xfrm>
        </p:spPr>
        <p:txBody>
          <a:bodyPr/>
          <a:lstStyle/>
          <a:p>
            <a:r>
              <a:rPr lang="en-IN" dirty="0"/>
              <a:t>                     Innovative practices </a:t>
            </a:r>
            <a:br>
              <a:rPr lang="en-IN" dirty="0"/>
            </a:br>
            <a:r>
              <a:rPr lang="en-IN" dirty="0"/>
              <a:t>                      for super inclusion</a:t>
            </a:r>
            <a:endParaRPr lang="en-US" dirty="0"/>
          </a:p>
        </p:txBody>
      </p:sp>
    </p:spTree>
    <p:extLst>
      <p:ext uri="{BB962C8B-B14F-4D97-AF65-F5344CB8AC3E}">
        <p14:creationId xmlns:p14="http://schemas.microsoft.com/office/powerpoint/2010/main" val="366832136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TF10001029" id="{ED3996BA-162B-43C7-B0E2-A5CA4E649741}" vid="{187088E4-27D7-4455-856F-4A44258D82E2}"/>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20</Slides>
  <Notes>0</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Ion Boardroom</vt:lpstr>
      <vt:lpstr>A JOURNEY OF  VISUALLY CHALLENGED FROM INCLUSION TO  SUPER INCLUSION IN ODISHA </vt:lpstr>
      <vt:lpstr>                         Introduction</vt:lpstr>
      <vt:lpstr>            Objectives of Super Inclusion</vt:lpstr>
      <vt:lpstr>               What is Super Inclusion??</vt:lpstr>
      <vt:lpstr>              The secret of super inclusion </vt:lpstr>
      <vt:lpstr>         Measure steps for super inclusion </vt:lpstr>
      <vt:lpstr>              Principles of Super Inclusion </vt:lpstr>
      <vt:lpstr>Determinants of Super Inclusion</vt:lpstr>
      <vt:lpstr>                     Innovative practices                        for super inclusion</vt:lpstr>
      <vt:lpstr>PowerPoint Presentation</vt:lpstr>
      <vt:lpstr>         Bright Examples of Super Inclusion </vt:lpstr>
      <vt:lpstr>PowerPoint Presentation</vt:lpstr>
      <vt:lpstr>PowerPoint Presentation</vt:lpstr>
      <vt:lpstr>PowerPoint Presentation</vt:lpstr>
      <vt:lpstr>PowerPoint Presentation</vt:lpstr>
      <vt:lpstr>PowerPoint Presentation</vt:lpstr>
      <vt:lpstr>PowerPoint Presentation</vt:lpstr>
      <vt:lpstr>Conclusion </vt:lpstr>
      <vt:lpstr>                  List of Key Words </vt:lpstr>
      <vt:lpstr>      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919861197886</dc:creator>
  <cp:lastModifiedBy>Girish Chandra Behera</cp:lastModifiedBy>
  <cp:revision>10</cp:revision>
  <dcterms:created xsi:type="dcterms:W3CDTF">2023-03-29T01:13:42Z</dcterms:created>
  <dcterms:modified xsi:type="dcterms:W3CDTF">2023-09-04T05:35:26Z</dcterms:modified>
</cp:coreProperties>
</file>