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ableStyles" Target="tableStyle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presProps" Target="pres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microsoft.com/office/2016/11/relationships/changesInfo" Target="changesInfos/changesInfo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919861197886" userId="799fd7b35144100f" providerId="LiveId" clId="{5DBEC517-F5D9-A44F-9D14-40AE4DBA8F9B}"/>
    <pc:docChg chg="custSel addSld delSld modSld addMainMaster delMainMaster">
      <pc:chgData name="919861197886" userId="799fd7b35144100f" providerId="LiveId" clId="{5DBEC517-F5D9-A44F-9D14-40AE4DBA8F9B}" dt="2023-04-01T02:48:46.207" v="1296" actId="20577"/>
      <pc:docMkLst>
        <pc:docMk/>
      </pc:docMkLst>
      <pc:sldChg chg="addSp delSp modSp">
        <pc:chgData name="919861197886" userId="799fd7b35144100f" providerId="LiveId" clId="{5DBEC517-F5D9-A44F-9D14-40AE4DBA8F9B}" dt="2023-03-31T14:23:38.875" v="465" actId="1076"/>
        <pc:sldMkLst>
          <pc:docMk/>
          <pc:sldMk cId="977182809" sldId="256"/>
        </pc:sldMkLst>
        <pc:spChg chg="mod">
          <ac:chgData name="919861197886" userId="799fd7b35144100f" providerId="LiveId" clId="{5DBEC517-F5D9-A44F-9D14-40AE4DBA8F9B}" dt="2023-03-31T14:22:31.423" v="418" actId="1076"/>
          <ac:spMkLst>
            <pc:docMk/>
            <pc:sldMk cId="977182809" sldId="256"/>
            <ac:spMk id="2" creationId="{97FA5602-0236-2AC5-4631-DA778340A9B3}"/>
          </ac:spMkLst>
        </pc:spChg>
        <pc:spChg chg="del">
          <ac:chgData name="919861197886" userId="799fd7b35144100f" providerId="LiveId" clId="{5DBEC517-F5D9-A44F-9D14-40AE4DBA8F9B}" dt="2023-03-30T15:36:15.345" v="9" actId="22"/>
          <ac:spMkLst>
            <pc:docMk/>
            <pc:sldMk cId="977182809" sldId="256"/>
            <ac:spMk id="3" creationId="{1C620B43-CA56-5615-AD27-B3678919573D}"/>
          </ac:spMkLst>
        </pc:spChg>
        <pc:spChg chg="add mod">
          <ac:chgData name="919861197886" userId="799fd7b35144100f" providerId="LiveId" clId="{5DBEC517-F5D9-A44F-9D14-40AE4DBA8F9B}" dt="2023-03-31T14:23:38.875" v="465" actId="1076"/>
          <ac:spMkLst>
            <pc:docMk/>
            <pc:sldMk cId="977182809" sldId="256"/>
            <ac:spMk id="5" creationId="{D9AD9130-8E6E-E1F9-3439-D13A8DC1919C}"/>
          </ac:spMkLst>
        </pc:spChg>
      </pc:sldChg>
      <pc:sldChg chg="modSp new">
        <pc:chgData name="919861197886" userId="799fd7b35144100f" providerId="LiveId" clId="{5DBEC517-F5D9-A44F-9D14-40AE4DBA8F9B}" dt="2023-03-31T14:30:17.442" v="554" actId="20577"/>
        <pc:sldMkLst>
          <pc:docMk/>
          <pc:sldMk cId="549789093" sldId="257"/>
        </pc:sldMkLst>
        <pc:spChg chg="mod">
          <ac:chgData name="919861197886" userId="799fd7b35144100f" providerId="LiveId" clId="{5DBEC517-F5D9-A44F-9D14-40AE4DBA8F9B}" dt="2023-03-31T14:24:21.590" v="466" actId="255"/>
          <ac:spMkLst>
            <pc:docMk/>
            <pc:sldMk cId="549789093" sldId="257"/>
            <ac:spMk id="2" creationId="{63D79BC8-4A2C-E522-DC1F-AB7951ACDCC2}"/>
          </ac:spMkLst>
        </pc:spChg>
        <pc:spChg chg="mod">
          <ac:chgData name="919861197886" userId="799fd7b35144100f" providerId="LiveId" clId="{5DBEC517-F5D9-A44F-9D14-40AE4DBA8F9B}" dt="2023-03-31T14:30:17.442" v="554" actId="20577"/>
          <ac:spMkLst>
            <pc:docMk/>
            <pc:sldMk cId="549789093" sldId="257"/>
            <ac:spMk id="3" creationId="{4BF579D2-F342-F5F6-9CE2-0AAEBABB48ED}"/>
          </ac:spMkLst>
        </pc:spChg>
      </pc:sldChg>
      <pc:sldChg chg="modSp new">
        <pc:chgData name="919861197886" userId="799fd7b35144100f" providerId="LiveId" clId="{5DBEC517-F5D9-A44F-9D14-40AE4DBA8F9B}" dt="2023-03-31T23:32:05.183" v="779" actId="20577"/>
        <pc:sldMkLst>
          <pc:docMk/>
          <pc:sldMk cId="825849988" sldId="258"/>
        </pc:sldMkLst>
        <pc:spChg chg="mod">
          <ac:chgData name="919861197886" userId="799fd7b35144100f" providerId="LiveId" clId="{5DBEC517-F5D9-A44F-9D14-40AE4DBA8F9B}" dt="2023-03-30T16:01:43.105" v="397" actId="1076"/>
          <ac:spMkLst>
            <pc:docMk/>
            <pc:sldMk cId="825849988" sldId="258"/>
            <ac:spMk id="2" creationId="{DAED5E26-1538-A0AC-0967-680283869B64}"/>
          </ac:spMkLst>
        </pc:spChg>
        <pc:spChg chg="mod">
          <ac:chgData name="919861197886" userId="799fd7b35144100f" providerId="LiveId" clId="{5DBEC517-F5D9-A44F-9D14-40AE4DBA8F9B}" dt="2023-03-31T23:32:05.183" v="779" actId="20577"/>
          <ac:spMkLst>
            <pc:docMk/>
            <pc:sldMk cId="825849988" sldId="258"/>
            <ac:spMk id="3" creationId="{CB572054-FB2E-6E41-DD11-310FBFF8D819}"/>
          </ac:spMkLst>
        </pc:spChg>
      </pc:sldChg>
      <pc:sldChg chg="modSp new">
        <pc:chgData name="919861197886" userId="799fd7b35144100f" providerId="LiveId" clId="{5DBEC517-F5D9-A44F-9D14-40AE4DBA8F9B}" dt="2023-03-31T23:47:21.937" v="781" actId="20577"/>
        <pc:sldMkLst>
          <pc:docMk/>
          <pc:sldMk cId="1756821477" sldId="259"/>
        </pc:sldMkLst>
        <pc:spChg chg="mod">
          <ac:chgData name="919861197886" userId="799fd7b35144100f" providerId="LiveId" clId="{5DBEC517-F5D9-A44F-9D14-40AE4DBA8F9B}" dt="2023-03-31T23:16:42.944" v="701" actId="1076"/>
          <ac:spMkLst>
            <pc:docMk/>
            <pc:sldMk cId="1756821477" sldId="259"/>
            <ac:spMk id="2" creationId="{13AE6AC6-9936-65BC-F809-605D1465AF5D}"/>
          </ac:spMkLst>
        </pc:spChg>
        <pc:spChg chg="mod">
          <ac:chgData name="919861197886" userId="799fd7b35144100f" providerId="LiveId" clId="{5DBEC517-F5D9-A44F-9D14-40AE4DBA8F9B}" dt="2023-03-31T23:47:21.937" v="781" actId="20577"/>
          <ac:spMkLst>
            <pc:docMk/>
            <pc:sldMk cId="1756821477" sldId="259"/>
            <ac:spMk id="3" creationId="{6F00EECA-4797-B4D1-5909-5EF05F218559}"/>
          </ac:spMkLst>
        </pc:spChg>
      </pc:sldChg>
      <pc:sldChg chg="modSp new">
        <pc:chgData name="919861197886" userId="799fd7b35144100f" providerId="LiveId" clId="{5DBEC517-F5D9-A44F-9D14-40AE4DBA8F9B}" dt="2023-03-31T23:51:20.473" v="790" actId="20577"/>
        <pc:sldMkLst>
          <pc:docMk/>
          <pc:sldMk cId="228440360" sldId="260"/>
        </pc:sldMkLst>
        <pc:spChg chg="mod">
          <ac:chgData name="919861197886" userId="799fd7b35144100f" providerId="LiveId" clId="{5DBEC517-F5D9-A44F-9D14-40AE4DBA8F9B}" dt="2023-03-30T16:02:05.670" v="402" actId="1076"/>
          <ac:spMkLst>
            <pc:docMk/>
            <pc:sldMk cId="228440360" sldId="260"/>
            <ac:spMk id="2" creationId="{52DCFE76-4011-F4C7-EF44-111FC3B33CB9}"/>
          </ac:spMkLst>
        </pc:spChg>
        <pc:spChg chg="mod">
          <ac:chgData name="919861197886" userId="799fd7b35144100f" providerId="LiveId" clId="{5DBEC517-F5D9-A44F-9D14-40AE4DBA8F9B}" dt="2023-03-31T23:51:20.473" v="790" actId="20577"/>
          <ac:spMkLst>
            <pc:docMk/>
            <pc:sldMk cId="228440360" sldId="260"/>
            <ac:spMk id="3" creationId="{A15D67C6-1A7D-AAA3-76D3-60F914189E1E}"/>
          </ac:spMkLst>
        </pc:spChg>
      </pc:sldChg>
      <pc:sldChg chg="modSp new">
        <pc:chgData name="919861197886" userId="799fd7b35144100f" providerId="LiveId" clId="{5DBEC517-F5D9-A44F-9D14-40AE4DBA8F9B}" dt="2023-03-31T23:58:05.510" v="829" actId="20577"/>
        <pc:sldMkLst>
          <pc:docMk/>
          <pc:sldMk cId="3645583724" sldId="261"/>
        </pc:sldMkLst>
        <pc:spChg chg="mod">
          <ac:chgData name="919861197886" userId="799fd7b35144100f" providerId="LiveId" clId="{5DBEC517-F5D9-A44F-9D14-40AE4DBA8F9B}" dt="2023-03-31T23:16:58.142" v="706" actId="1076"/>
          <ac:spMkLst>
            <pc:docMk/>
            <pc:sldMk cId="3645583724" sldId="261"/>
            <ac:spMk id="2" creationId="{D302B985-96EF-DC82-AD0C-1B721A92772D}"/>
          </ac:spMkLst>
        </pc:spChg>
        <pc:spChg chg="mod">
          <ac:chgData name="919861197886" userId="799fd7b35144100f" providerId="LiveId" clId="{5DBEC517-F5D9-A44F-9D14-40AE4DBA8F9B}" dt="2023-03-31T23:58:05.510" v="829" actId="20577"/>
          <ac:spMkLst>
            <pc:docMk/>
            <pc:sldMk cId="3645583724" sldId="261"/>
            <ac:spMk id="3" creationId="{751389E4-CE94-CE64-70A9-333E050AC56E}"/>
          </ac:spMkLst>
        </pc:spChg>
      </pc:sldChg>
      <pc:sldChg chg="modSp new">
        <pc:chgData name="919861197886" userId="799fd7b35144100f" providerId="LiveId" clId="{5DBEC517-F5D9-A44F-9D14-40AE4DBA8F9B}" dt="2023-04-01T00:00:38.741" v="831" actId="20577"/>
        <pc:sldMkLst>
          <pc:docMk/>
          <pc:sldMk cId="2111474953" sldId="262"/>
        </pc:sldMkLst>
        <pc:spChg chg="mod">
          <ac:chgData name="919861197886" userId="799fd7b35144100f" providerId="LiveId" clId="{5DBEC517-F5D9-A44F-9D14-40AE4DBA8F9B}" dt="2023-03-31T14:46:14.779" v="697" actId="1076"/>
          <ac:spMkLst>
            <pc:docMk/>
            <pc:sldMk cId="2111474953" sldId="262"/>
            <ac:spMk id="2" creationId="{FD75E8C7-F146-8C32-AF50-A2FE0DCD0602}"/>
          </ac:spMkLst>
        </pc:spChg>
        <pc:spChg chg="mod">
          <ac:chgData name="919861197886" userId="799fd7b35144100f" providerId="LiveId" clId="{5DBEC517-F5D9-A44F-9D14-40AE4DBA8F9B}" dt="2023-04-01T00:00:38.741" v="831" actId="20577"/>
          <ac:spMkLst>
            <pc:docMk/>
            <pc:sldMk cId="2111474953" sldId="262"/>
            <ac:spMk id="3" creationId="{DD589547-900D-392A-7D77-1A3BBF0ABED8}"/>
          </ac:spMkLst>
        </pc:spChg>
      </pc:sldChg>
      <pc:sldChg chg="modSp new">
        <pc:chgData name="919861197886" userId="799fd7b35144100f" providerId="LiveId" clId="{5DBEC517-F5D9-A44F-9D14-40AE4DBA8F9B}" dt="2023-04-01T00:04:39.319" v="872" actId="20577"/>
        <pc:sldMkLst>
          <pc:docMk/>
          <pc:sldMk cId="3778992831" sldId="263"/>
        </pc:sldMkLst>
        <pc:spChg chg="mod">
          <ac:chgData name="919861197886" userId="799fd7b35144100f" providerId="LiveId" clId="{5DBEC517-F5D9-A44F-9D14-40AE4DBA8F9B}" dt="2023-03-31T23:17:08.496" v="707" actId="113"/>
          <ac:spMkLst>
            <pc:docMk/>
            <pc:sldMk cId="3778992831" sldId="263"/>
            <ac:spMk id="2" creationId="{548B1533-D2EA-B3C5-6A35-21FADCDD963D}"/>
          </ac:spMkLst>
        </pc:spChg>
        <pc:spChg chg="mod">
          <ac:chgData name="919861197886" userId="799fd7b35144100f" providerId="LiveId" clId="{5DBEC517-F5D9-A44F-9D14-40AE4DBA8F9B}" dt="2023-04-01T00:04:39.319" v="872" actId="20577"/>
          <ac:spMkLst>
            <pc:docMk/>
            <pc:sldMk cId="3778992831" sldId="263"/>
            <ac:spMk id="3" creationId="{4DA6F946-115C-8B00-8757-15F920E34E6D}"/>
          </ac:spMkLst>
        </pc:spChg>
      </pc:sldChg>
      <pc:sldChg chg="modSp new">
        <pc:chgData name="919861197886" userId="799fd7b35144100f" providerId="LiveId" clId="{5DBEC517-F5D9-A44F-9D14-40AE4DBA8F9B}" dt="2023-04-01T00:08:08.419" v="881" actId="20577"/>
        <pc:sldMkLst>
          <pc:docMk/>
          <pc:sldMk cId="2264461552" sldId="264"/>
        </pc:sldMkLst>
        <pc:spChg chg="mod">
          <ac:chgData name="919861197886" userId="799fd7b35144100f" providerId="LiveId" clId="{5DBEC517-F5D9-A44F-9D14-40AE4DBA8F9B}" dt="2023-04-01T00:05:30.640" v="878" actId="1076"/>
          <ac:spMkLst>
            <pc:docMk/>
            <pc:sldMk cId="2264461552" sldId="264"/>
            <ac:spMk id="2" creationId="{88ACD120-7057-5662-E2FB-AFF07501243D}"/>
          </ac:spMkLst>
        </pc:spChg>
        <pc:spChg chg="mod">
          <ac:chgData name="919861197886" userId="799fd7b35144100f" providerId="LiveId" clId="{5DBEC517-F5D9-A44F-9D14-40AE4DBA8F9B}" dt="2023-04-01T00:08:08.419" v="881" actId="20577"/>
          <ac:spMkLst>
            <pc:docMk/>
            <pc:sldMk cId="2264461552" sldId="264"/>
            <ac:spMk id="3" creationId="{EC94ADD2-EE05-0B80-6271-4BA920F9C1E3}"/>
          </ac:spMkLst>
        </pc:spChg>
      </pc:sldChg>
      <pc:sldChg chg="modSp new">
        <pc:chgData name="919861197886" userId="799fd7b35144100f" providerId="LiveId" clId="{5DBEC517-F5D9-A44F-9D14-40AE4DBA8F9B}" dt="2023-04-01T00:12:09.020" v="903" actId="1076"/>
        <pc:sldMkLst>
          <pc:docMk/>
          <pc:sldMk cId="3459790053" sldId="265"/>
        </pc:sldMkLst>
        <pc:spChg chg="mod">
          <ac:chgData name="919861197886" userId="799fd7b35144100f" providerId="LiveId" clId="{5DBEC517-F5D9-A44F-9D14-40AE4DBA8F9B}" dt="2023-04-01T00:12:09.020" v="903" actId="1076"/>
          <ac:spMkLst>
            <pc:docMk/>
            <pc:sldMk cId="3459790053" sldId="265"/>
            <ac:spMk id="2" creationId="{3D66102A-D1F3-0851-780E-203BBF6461A1}"/>
          </ac:spMkLst>
        </pc:spChg>
        <pc:spChg chg="mod">
          <ac:chgData name="919861197886" userId="799fd7b35144100f" providerId="LiveId" clId="{5DBEC517-F5D9-A44F-9D14-40AE4DBA8F9B}" dt="2023-04-01T00:10:01.698" v="885" actId="1076"/>
          <ac:spMkLst>
            <pc:docMk/>
            <pc:sldMk cId="3459790053" sldId="265"/>
            <ac:spMk id="3" creationId="{D5F8A2AF-BFF2-63B9-AD2F-678844A06ACF}"/>
          </ac:spMkLst>
        </pc:spChg>
      </pc:sldChg>
      <pc:sldChg chg="modSp new">
        <pc:chgData name="919861197886" userId="799fd7b35144100f" providerId="LiveId" clId="{5DBEC517-F5D9-A44F-9D14-40AE4DBA8F9B}" dt="2023-04-01T00:14:32.372" v="905" actId="14100"/>
        <pc:sldMkLst>
          <pc:docMk/>
          <pc:sldMk cId="3980139036" sldId="266"/>
        </pc:sldMkLst>
        <pc:spChg chg="mod">
          <ac:chgData name="919861197886" userId="799fd7b35144100f" providerId="LiveId" clId="{5DBEC517-F5D9-A44F-9D14-40AE4DBA8F9B}" dt="2023-04-01T00:14:32.372" v="905" actId="14100"/>
          <ac:spMkLst>
            <pc:docMk/>
            <pc:sldMk cId="3980139036" sldId="266"/>
            <ac:spMk id="2" creationId="{870C8A6E-F990-D60C-9791-ECB4176818B3}"/>
          </ac:spMkLst>
        </pc:spChg>
        <pc:spChg chg="mod">
          <ac:chgData name="919861197886" userId="799fd7b35144100f" providerId="LiveId" clId="{5DBEC517-F5D9-A44F-9D14-40AE4DBA8F9B}" dt="2023-04-01T00:14:25.976" v="904" actId="1076"/>
          <ac:spMkLst>
            <pc:docMk/>
            <pc:sldMk cId="3980139036" sldId="266"/>
            <ac:spMk id="3" creationId="{0EE93DEE-DCB6-9398-8C2A-3BC41C8F9266}"/>
          </ac:spMkLst>
        </pc:spChg>
      </pc:sldChg>
      <pc:sldChg chg="modSp new">
        <pc:chgData name="919861197886" userId="799fd7b35144100f" providerId="LiveId" clId="{5DBEC517-F5D9-A44F-9D14-40AE4DBA8F9B}" dt="2023-04-01T00:30:55.951" v="926" actId="20577"/>
        <pc:sldMkLst>
          <pc:docMk/>
          <pc:sldMk cId="4062801493" sldId="267"/>
        </pc:sldMkLst>
        <pc:spChg chg="mod">
          <ac:chgData name="919861197886" userId="799fd7b35144100f" providerId="LiveId" clId="{5DBEC517-F5D9-A44F-9D14-40AE4DBA8F9B}" dt="2023-04-01T00:20:40.206" v="910" actId="1076"/>
          <ac:spMkLst>
            <pc:docMk/>
            <pc:sldMk cId="4062801493" sldId="267"/>
            <ac:spMk id="2" creationId="{04D29EE0-AE88-055E-7670-2A40687071B8}"/>
          </ac:spMkLst>
        </pc:spChg>
        <pc:spChg chg="mod">
          <ac:chgData name="919861197886" userId="799fd7b35144100f" providerId="LiveId" clId="{5DBEC517-F5D9-A44F-9D14-40AE4DBA8F9B}" dt="2023-04-01T00:30:55.951" v="926" actId="20577"/>
          <ac:spMkLst>
            <pc:docMk/>
            <pc:sldMk cId="4062801493" sldId="267"/>
            <ac:spMk id="3" creationId="{A976BC26-08BF-12A7-02CF-17A056E3D9CA}"/>
          </ac:spMkLst>
        </pc:spChg>
      </pc:sldChg>
      <pc:sldChg chg="modSp new">
        <pc:chgData name="919861197886" userId="799fd7b35144100f" providerId="LiveId" clId="{5DBEC517-F5D9-A44F-9D14-40AE4DBA8F9B}" dt="2023-04-01T00:38:07.688" v="964" actId="20577"/>
        <pc:sldMkLst>
          <pc:docMk/>
          <pc:sldMk cId="3491758904" sldId="268"/>
        </pc:sldMkLst>
        <pc:spChg chg="mod">
          <ac:chgData name="919861197886" userId="799fd7b35144100f" providerId="LiveId" clId="{5DBEC517-F5D9-A44F-9D14-40AE4DBA8F9B}" dt="2023-04-01T00:20:48.732" v="912" actId="113"/>
          <ac:spMkLst>
            <pc:docMk/>
            <pc:sldMk cId="3491758904" sldId="268"/>
            <ac:spMk id="2" creationId="{5F32D59D-288A-E479-9C59-1A1C39CA2140}"/>
          </ac:spMkLst>
        </pc:spChg>
        <pc:spChg chg="mod">
          <ac:chgData name="919861197886" userId="799fd7b35144100f" providerId="LiveId" clId="{5DBEC517-F5D9-A44F-9D14-40AE4DBA8F9B}" dt="2023-04-01T00:38:07.688" v="964" actId="20577"/>
          <ac:spMkLst>
            <pc:docMk/>
            <pc:sldMk cId="3491758904" sldId="268"/>
            <ac:spMk id="3" creationId="{D9EEDB21-5AEF-A688-8E29-AC5B51F80076}"/>
          </ac:spMkLst>
        </pc:spChg>
      </pc:sldChg>
      <pc:sldChg chg="modSp new">
        <pc:chgData name="919861197886" userId="799fd7b35144100f" providerId="LiveId" clId="{5DBEC517-F5D9-A44F-9D14-40AE4DBA8F9B}" dt="2023-04-01T00:44:39.195" v="985" actId="20577"/>
        <pc:sldMkLst>
          <pc:docMk/>
          <pc:sldMk cId="3987818270" sldId="269"/>
        </pc:sldMkLst>
        <pc:spChg chg="mod">
          <ac:chgData name="919861197886" userId="799fd7b35144100f" providerId="LiveId" clId="{5DBEC517-F5D9-A44F-9D14-40AE4DBA8F9B}" dt="2023-04-01T00:40:01.310" v="966" actId="20577"/>
          <ac:spMkLst>
            <pc:docMk/>
            <pc:sldMk cId="3987818270" sldId="269"/>
            <ac:spMk id="2" creationId="{0CA984C7-700D-FD17-BB16-0340B85A026C}"/>
          </ac:spMkLst>
        </pc:spChg>
        <pc:spChg chg="mod">
          <ac:chgData name="919861197886" userId="799fd7b35144100f" providerId="LiveId" clId="{5DBEC517-F5D9-A44F-9D14-40AE4DBA8F9B}" dt="2023-04-01T00:44:39.195" v="985" actId="20577"/>
          <ac:spMkLst>
            <pc:docMk/>
            <pc:sldMk cId="3987818270" sldId="269"/>
            <ac:spMk id="3" creationId="{D2C6338B-574F-A8FD-460E-5FD0518A68C4}"/>
          </ac:spMkLst>
        </pc:spChg>
      </pc:sldChg>
      <pc:sldChg chg="modSp new">
        <pc:chgData name="919861197886" userId="799fd7b35144100f" providerId="LiveId" clId="{5DBEC517-F5D9-A44F-9D14-40AE4DBA8F9B}" dt="2023-04-01T00:55:36.417" v="1005" actId="20577"/>
        <pc:sldMkLst>
          <pc:docMk/>
          <pc:sldMk cId="3191079171" sldId="270"/>
        </pc:sldMkLst>
        <pc:spChg chg="mod">
          <ac:chgData name="919861197886" userId="799fd7b35144100f" providerId="LiveId" clId="{5DBEC517-F5D9-A44F-9D14-40AE4DBA8F9B}" dt="2023-04-01T00:48:19.183" v="988" actId="20577"/>
          <ac:spMkLst>
            <pc:docMk/>
            <pc:sldMk cId="3191079171" sldId="270"/>
            <ac:spMk id="2" creationId="{7E25FCD1-1FBF-CC54-1D28-EE944CA6A51C}"/>
          </ac:spMkLst>
        </pc:spChg>
        <pc:spChg chg="mod">
          <ac:chgData name="919861197886" userId="799fd7b35144100f" providerId="LiveId" clId="{5DBEC517-F5D9-A44F-9D14-40AE4DBA8F9B}" dt="2023-04-01T00:55:36.417" v="1005" actId="20577"/>
          <ac:spMkLst>
            <pc:docMk/>
            <pc:sldMk cId="3191079171" sldId="270"/>
            <ac:spMk id="3" creationId="{B887EC51-57C6-E6A6-E997-7FD16D31C8F1}"/>
          </ac:spMkLst>
        </pc:spChg>
      </pc:sldChg>
      <pc:sldChg chg="modSp new">
        <pc:chgData name="919861197886" userId="799fd7b35144100f" providerId="LiveId" clId="{5DBEC517-F5D9-A44F-9D14-40AE4DBA8F9B}" dt="2023-04-01T01:16:34.877" v="1037" actId="1076"/>
        <pc:sldMkLst>
          <pc:docMk/>
          <pc:sldMk cId="1297872846" sldId="271"/>
        </pc:sldMkLst>
        <pc:spChg chg="mod">
          <ac:chgData name="919861197886" userId="799fd7b35144100f" providerId="LiveId" clId="{5DBEC517-F5D9-A44F-9D14-40AE4DBA8F9B}" dt="2023-04-01T00:57:41.016" v="1018" actId="1076"/>
          <ac:spMkLst>
            <pc:docMk/>
            <pc:sldMk cId="1297872846" sldId="271"/>
            <ac:spMk id="2" creationId="{806BDCF6-AFFD-A6CB-341F-DA1EA101A268}"/>
          </ac:spMkLst>
        </pc:spChg>
        <pc:spChg chg="mod">
          <ac:chgData name="919861197886" userId="799fd7b35144100f" providerId="LiveId" clId="{5DBEC517-F5D9-A44F-9D14-40AE4DBA8F9B}" dt="2023-04-01T01:16:34.877" v="1037" actId="1076"/>
          <ac:spMkLst>
            <pc:docMk/>
            <pc:sldMk cId="1297872846" sldId="271"/>
            <ac:spMk id="3" creationId="{35E96A49-836B-FF9D-8F0B-C86C191C40B8}"/>
          </ac:spMkLst>
        </pc:spChg>
      </pc:sldChg>
      <pc:sldChg chg="modSp new">
        <pc:chgData name="919861197886" userId="799fd7b35144100f" providerId="LiveId" clId="{5DBEC517-F5D9-A44F-9D14-40AE4DBA8F9B}" dt="2023-04-01T02:38:42.369" v="1226" actId="1076"/>
        <pc:sldMkLst>
          <pc:docMk/>
          <pc:sldMk cId="906148945" sldId="272"/>
        </pc:sldMkLst>
        <pc:spChg chg="mod">
          <ac:chgData name="919861197886" userId="799fd7b35144100f" providerId="LiveId" clId="{5DBEC517-F5D9-A44F-9D14-40AE4DBA8F9B}" dt="2023-04-01T02:38:42.369" v="1226" actId="1076"/>
          <ac:spMkLst>
            <pc:docMk/>
            <pc:sldMk cId="906148945" sldId="272"/>
            <ac:spMk id="2" creationId="{F31C6AE3-99A3-8039-D584-FF1D32AF983B}"/>
          </ac:spMkLst>
        </pc:spChg>
        <pc:spChg chg="mod">
          <ac:chgData name="919861197886" userId="799fd7b35144100f" providerId="LiveId" clId="{5DBEC517-F5D9-A44F-9D14-40AE4DBA8F9B}" dt="2023-04-01T02:35:00.648" v="1207" actId="20577"/>
          <ac:spMkLst>
            <pc:docMk/>
            <pc:sldMk cId="906148945" sldId="272"/>
            <ac:spMk id="3" creationId="{2ECC8D99-3FAF-6F45-DE11-3D9D0232B152}"/>
          </ac:spMkLst>
        </pc:spChg>
      </pc:sldChg>
      <pc:sldChg chg="new del">
        <pc:chgData name="919861197886" userId="799fd7b35144100f" providerId="LiveId" clId="{5DBEC517-F5D9-A44F-9D14-40AE4DBA8F9B}" dt="2023-03-30T15:55:46.129" v="188" actId="2696"/>
        <pc:sldMkLst>
          <pc:docMk/>
          <pc:sldMk cId="459489063" sldId="273"/>
        </pc:sldMkLst>
      </pc:sldChg>
      <pc:sldChg chg="modSp new">
        <pc:chgData name="919861197886" userId="799fd7b35144100f" providerId="LiveId" clId="{5DBEC517-F5D9-A44F-9D14-40AE4DBA8F9B}" dt="2023-04-01T02:43:24.779" v="1284" actId="20577"/>
        <pc:sldMkLst>
          <pc:docMk/>
          <pc:sldMk cId="381966996" sldId="274"/>
        </pc:sldMkLst>
        <pc:spChg chg="mod">
          <ac:chgData name="919861197886" userId="799fd7b35144100f" providerId="LiveId" clId="{5DBEC517-F5D9-A44F-9D14-40AE4DBA8F9B}" dt="2023-04-01T02:37:38.667" v="1217" actId="1076"/>
          <ac:spMkLst>
            <pc:docMk/>
            <pc:sldMk cId="381966996" sldId="274"/>
            <ac:spMk id="2" creationId="{6D10E5DF-98E9-4FA2-35DC-B425219B030D}"/>
          </ac:spMkLst>
        </pc:spChg>
        <pc:spChg chg="mod">
          <ac:chgData name="919861197886" userId="799fd7b35144100f" providerId="LiveId" clId="{5DBEC517-F5D9-A44F-9D14-40AE4DBA8F9B}" dt="2023-04-01T02:43:24.779" v="1284" actId="20577"/>
          <ac:spMkLst>
            <pc:docMk/>
            <pc:sldMk cId="381966996" sldId="274"/>
            <ac:spMk id="3" creationId="{6130153A-E00B-E1FA-4AA0-E9B80322A86A}"/>
          </ac:spMkLst>
        </pc:spChg>
      </pc:sldChg>
      <pc:sldChg chg="modSp new">
        <pc:chgData name="919861197886" userId="799fd7b35144100f" providerId="LiveId" clId="{5DBEC517-F5D9-A44F-9D14-40AE4DBA8F9B}" dt="2023-04-01T02:48:46.207" v="1296" actId="20577"/>
        <pc:sldMkLst>
          <pc:docMk/>
          <pc:sldMk cId="626780073" sldId="275"/>
        </pc:sldMkLst>
        <pc:spChg chg="mod">
          <ac:chgData name="919861197886" userId="799fd7b35144100f" providerId="LiveId" clId="{5DBEC517-F5D9-A44F-9D14-40AE4DBA8F9B}" dt="2023-04-01T02:44:14.693" v="1285" actId="1076"/>
          <ac:spMkLst>
            <pc:docMk/>
            <pc:sldMk cId="626780073" sldId="275"/>
            <ac:spMk id="2" creationId="{F7138300-B40B-8E70-1658-9B87E6DC8411}"/>
          </ac:spMkLst>
        </pc:spChg>
        <pc:spChg chg="mod">
          <ac:chgData name="919861197886" userId="799fd7b35144100f" providerId="LiveId" clId="{5DBEC517-F5D9-A44F-9D14-40AE4DBA8F9B}" dt="2023-04-01T02:48:46.207" v="1296" actId="20577"/>
          <ac:spMkLst>
            <pc:docMk/>
            <pc:sldMk cId="626780073" sldId="275"/>
            <ac:spMk id="3" creationId="{FBFC433F-1671-EEFC-AEBF-EBEABBAE0641}"/>
          </ac:spMkLst>
        </pc:spChg>
      </pc:sldChg>
      <pc:sldChg chg="modSp new">
        <pc:chgData name="919861197886" userId="799fd7b35144100f" providerId="LiveId" clId="{5DBEC517-F5D9-A44F-9D14-40AE4DBA8F9B}" dt="2023-03-31T14:44:21.820" v="681" actId="1076"/>
        <pc:sldMkLst>
          <pc:docMk/>
          <pc:sldMk cId="3457317154" sldId="276"/>
        </pc:sldMkLst>
        <pc:spChg chg="mod">
          <ac:chgData name="919861197886" userId="799fd7b35144100f" providerId="LiveId" clId="{5DBEC517-F5D9-A44F-9D14-40AE4DBA8F9B}" dt="2023-03-31T14:44:21.820" v="681" actId="1076"/>
          <ac:spMkLst>
            <pc:docMk/>
            <pc:sldMk cId="3457317154" sldId="276"/>
            <ac:spMk id="2" creationId="{6AD07951-3531-3A95-EE2E-45187BA61A2B}"/>
          </ac:spMkLst>
        </pc:spChg>
        <pc:spChg chg="mod">
          <ac:chgData name="919861197886" userId="799fd7b35144100f" providerId="LiveId" clId="{5DBEC517-F5D9-A44F-9D14-40AE4DBA8F9B}" dt="2023-03-31T14:27:25.898" v="493" actId="255"/>
          <ac:spMkLst>
            <pc:docMk/>
            <pc:sldMk cId="3457317154" sldId="276"/>
            <ac:spMk id="3" creationId="{B54B4EF9-0191-DB64-6111-9BF144EDE03B}"/>
          </ac:spMkLst>
        </pc:spChg>
      </pc:sldChg>
      <pc:sldChg chg="addSp delSp modSp new">
        <pc:chgData name="919861197886" userId="799fd7b35144100f" providerId="LiveId" clId="{5DBEC517-F5D9-A44F-9D14-40AE4DBA8F9B}" dt="2023-03-31T23:20:33.121" v="769" actId="1076"/>
        <pc:sldMkLst>
          <pc:docMk/>
          <pc:sldMk cId="3983879917" sldId="277"/>
        </pc:sldMkLst>
        <pc:spChg chg="mod">
          <ac:chgData name="919861197886" userId="799fd7b35144100f" providerId="LiveId" clId="{5DBEC517-F5D9-A44F-9D14-40AE4DBA8F9B}" dt="2023-03-31T14:44:25.692" v="682" actId="1076"/>
          <ac:spMkLst>
            <pc:docMk/>
            <pc:sldMk cId="3983879917" sldId="277"/>
            <ac:spMk id="2" creationId="{08E3E3A1-8106-C31F-3FAA-3F272BC5F1FA}"/>
          </ac:spMkLst>
        </pc:spChg>
        <pc:spChg chg="mod">
          <ac:chgData name="919861197886" userId="799fd7b35144100f" providerId="LiveId" clId="{5DBEC517-F5D9-A44F-9D14-40AE4DBA8F9B}" dt="2023-03-31T23:20:33.121" v="769" actId="1076"/>
          <ac:spMkLst>
            <pc:docMk/>
            <pc:sldMk cId="3983879917" sldId="277"/>
            <ac:spMk id="3" creationId="{4DFA2957-21E4-54B9-C129-19427E8163DD}"/>
          </ac:spMkLst>
        </pc:spChg>
        <pc:spChg chg="add del mod">
          <ac:chgData name="919861197886" userId="799fd7b35144100f" providerId="LiveId" clId="{5DBEC517-F5D9-A44F-9D14-40AE4DBA8F9B}" dt="2023-03-30T16:00:37.098" v="387" actId="21"/>
          <ac:spMkLst>
            <pc:docMk/>
            <pc:sldMk cId="3983879917" sldId="277"/>
            <ac:spMk id="5" creationId="{E8AE857E-6DA0-579B-2CC7-6A6A7D2B625A}"/>
          </ac:spMkLst>
        </pc:spChg>
        <pc:spChg chg="add del mod">
          <ac:chgData name="919861197886" userId="799fd7b35144100f" providerId="LiveId" clId="{5DBEC517-F5D9-A44F-9D14-40AE4DBA8F9B}" dt="2023-03-30T16:00:34.518" v="386" actId="21"/>
          <ac:spMkLst>
            <pc:docMk/>
            <pc:sldMk cId="3983879917" sldId="277"/>
            <ac:spMk id="7" creationId="{A528F28D-3843-AAC0-270F-49E3B84A3C67}"/>
          </ac:spMkLst>
        </pc:spChg>
        <pc:spChg chg="add mod">
          <ac:chgData name="919861197886" userId="799fd7b35144100f" providerId="LiveId" clId="{5DBEC517-F5D9-A44F-9D14-40AE4DBA8F9B}" dt="2023-03-31T14:27:44.744" v="495" actId="255"/>
          <ac:spMkLst>
            <pc:docMk/>
            <pc:sldMk cId="3983879917" sldId="277"/>
            <ac:spMk id="9" creationId="{9A43D49D-A9DD-5531-2A73-8C63A27FEA03}"/>
          </ac:spMkLst>
        </pc:spChg>
      </pc:sldChg>
      <pc:sldChg chg="new del">
        <pc:chgData name="919861197886" userId="799fd7b35144100f" providerId="LiveId" clId="{5DBEC517-F5D9-A44F-9D14-40AE4DBA8F9B}" dt="2023-03-30T15:58:49.330" v="360" actId="2696"/>
        <pc:sldMkLst>
          <pc:docMk/>
          <pc:sldMk cId="876441864" sldId="278"/>
        </pc:sldMkLst>
      </pc:sldChg>
      <pc:sldChg chg="modSp new del">
        <pc:chgData name="919861197886" userId="799fd7b35144100f" providerId="LiveId" clId="{5DBEC517-F5D9-A44F-9D14-40AE4DBA8F9B}" dt="2023-04-01T02:35:44.628" v="1213" actId="2696"/>
        <pc:sldMkLst>
          <pc:docMk/>
          <pc:sldMk cId="1287730182" sldId="278"/>
        </pc:sldMkLst>
        <pc:spChg chg="mod">
          <ac:chgData name="919861197886" userId="799fd7b35144100f" providerId="LiveId" clId="{5DBEC517-F5D9-A44F-9D14-40AE4DBA8F9B}" dt="2023-04-01T02:35:40.052" v="1212" actId="5793"/>
          <ac:spMkLst>
            <pc:docMk/>
            <pc:sldMk cId="1287730182" sldId="278"/>
            <ac:spMk id="3" creationId="{C4105515-C337-1C0B-F556-3E8274033768}"/>
          </ac:spMkLst>
        </pc:spChg>
      </pc:sldChg>
      <pc:sldChg chg="new del">
        <pc:chgData name="919861197886" userId="799fd7b35144100f" providerId="LiveId" clId="{5DBEC517-F5D9-A44F-9D14-40AE4DBA8F9B}" dt="2023-04-01T02:44:37.030" v="1287" actId="2696"/>
        <pc:sldMkLst>
          <pc:docMk/>
          <pc:sldMk cId="1448118694" sldId="278"/>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4/28/2023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8029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10834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088305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083250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006607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73749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4/28/2023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36373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54073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2053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0814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91741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85419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4208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1816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17390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6858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54161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4/28/2023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07695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FA5602-0236-2AC5-4631-DA778340A9B3}"/>
              </a:ext>
            </a:extLst>
          </p:cNvPr>
          <p:cNvSpPr>
            <a:spLocks noGrp="1"/>
          </p:cNvSpPr>
          <p:nvPr>
            <p:ph type="ctrTitle"/>
          </p:nvPr>
        </p:nvSpPr>
        <p:spPr>
          <a:xfrm>
            <a:off x="3130511" y="654755"/>
            <a:ext cx="8825658" cy="2774245"/>
          </a:xfrm>
        </p:spPr>
        <p:txBody>
          <a:bodyPr/>
          <a:lstStyle/>
          <a:p>
            <a:r>
              <a:rPr lang="en-IN" dirty="0"/>
              <a:t>CONTRIBUTION OF </a:t>
            </a:r>
            <a:br>
              <a:rPr lang="en-IN" dirty="0"/>
            </a:br>
            <a:r>
              <a:rPr lang="en-IN" dirty="0"/>
              <a:t>TRIBAL CULTURE TO </a:t>
            </a:r>
            <a:br>
              <a:rPr lang="en-IN" dirty="0"/>
            </a:br>
            <a:r>
              <a:rPr lang="en-IN" dirty="0"/>
              <a:t>VALUE EDUCATION </a:t>
            </a:r>
            <a:endParaRPr lang="en-US" dirty="0"/>
          </a:p>
        </p:txBody>
      </p:sp>
      <p:sp>
        <p:nvSpPr>
          <p:cNvPr id="5" name="Subtitle 2">
            <a:extLst>
              <a:ext uri="{FF2B5EF4-FFF2-40B4-BE49-F238E27FC236}">
                <a16:creationId xmlns:a16="http://schemas.microsoft.com/office/drawing/2014/main" id="{D9AD9130-8E6E-E1F9-3439-D13A8DC1919C}"/>
              </a:ext>
            </a:extLst>
          </p:cNvPr>
          <p:cNvSpPr txBox="1">
            <a:spLocks noGrp="1"/>
          </p:cNvSpPr>
          <p:nvPr>
            <p:ph type="subTitle" idx="1"/>
          </p:nvPr>
        </p:nvSpPr>
        <p:spPr bwMode="gray">
          <a:xfrm>
            <a:off x="1683171" y="3525596"/>
            <a:ext cx="8825658" cy="2677649"/>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r>
              <a:rPr lang="en-IN" dirty="0"/>
              <a:t>                                               Submitted by </a:t>
            </a:r>
          </a:p>
          <a:p>
            <a:r>
              <a:rPr lang="en-IN" dirty="0"/>
              <a:t>                                     Girish Chandra Behera, </a:t>
            </a:r>
          </a:p>
          <a:p>
            <a:r>
              <a:rPr lang="en-IN" dirty="0"/>
              <a:t>                                          Assistant Professor, </a:t>
            </a:r>
          </a:p>
          <a:p>
            <a:r>
              <a:rPr lang="en-IN" dirty="0"/>
              <a:t>                                      Teacher Education, Odia,                          </a:t>
            </a:r>
          </a:p>
          <a:p>
            <a:r>
              <a:rPr lang="en-IN" dirty="0"/>
              <a:t>                    SHAILABALA WOMEN’S (AUTO)College, Cuttack, </a:t>
            </a:r>
          </a:p>
          <a:p>
            <a:r>
              <a:rPr lang="en-IN" dirty="0"/>
              <a:t>                                             Phone :-9861197886  </a:t>
            </a:r>
            <a:endParaRPr lang="en-US" dirty="0"/>
          </a:p>
        </p:txBody>
      </p:sp>
      <p:sp>
        <p:nvSpPr>
          <p:cNvPr id="3" name="TextBox 2">
            <a:extLst>
              <a:ext uri="{FF2B5EF4-FFF2-40B4-BE49-F238E27FC236}">
                <a16:creationId xmlns:a16="http://schemas.microsoft.com/office/drawing/2014/main" id="{11480BEE-43CF-9ACA-A4EE-9E173D38974A}"/>
              </a:ext>
            </a:extLst>
          </p:cNvPr>
          <p:cNvSpPr txBox="1"/>
          <p:nvPr/>
        </p:nvSpPr>
        <p:spPr>
          <a:xfrm>
            <a:off x="5181600" y="2506133"/>
            <a:ext cx="1828800" cy="1828800"/>
          </a:xfrm>
          <a:prstGeom prst="rect">
            <a:avLst/>
          </a:prstGeom>
          <a:noFill/>
        </p:spPr>
        <p:txBody>
          <a:bodyPr wrap="square" rtlCol="0">
            <a:spAutoFit/>
          </a:bodyPr>
          <a:lstStyle/>
          <a:p>
            <a:pPr algn="l"/>
            <a:endParaRPr lang="en-US" dirty="0"/>
          </a:p>
        </p:txBody>
      </p:sp>
    </p:spTree>
    <p:extLst>
      <p:ext uri="{BB962C8B-B14F-4D97-AF65-F5344CB8AC3E}">
        <p14:creationId xmlns:p14="http://schemas.microsoft.com/office/powerpoint/2010/main" val="97718280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6102A-D1F3-0851-780E-203BBF6461A1}"/>
              </a:ext>
            </a:extLst>
          </p:cNvPr>
          <p:cNvSpPr>
            <a:spLocks noGrp="1"/>
          </p:cNvSpPr>
          <p:nvPr>
            <p:ph type="title"/>
          </p:nvPr>
        </p:nvSpPr>
        <p:spPr>
          <a:xfrm>
            <a:off x="1486645" y="882653"/>
            <a:ext cx="9054307" cy="706964"/>
          </a:xfrm>
        </p:spPr>
        <p:txBody>
          <a:bodyPr/>
          <a:lstStyle/>
          <a:p>
            <a:r>
              <a:rPr lang="en-IN" dirty="0"/>
              <a:t>Understanding the Value of Agriculture</a:t>
            </a:r>
            <a:endParaRPr lang="en-US" dirty="0"/>
          </a:p>
        </p:txBody>
      </p:sp>
      <p:sp>
        <p:nvSpPr>
          <p:cNvPr id="3" name="Content Placeholder 2">
            <a:extLst>
              <a:ext uri="{FF2B5EF4-FFF2-40B4-BE49-F238E27FC236}">
                <a16:creationId xmlns:a16="http://schemas.microsoft.com/office/drawing/2014/main" id="{D5F8A2AF-BFF2-63B9-AD2F-678844A06ACF}"/>
              </a:ext>
            </a:extLst>
          </p:cNvPr>
          <p:cNvSpPr>
            <a:spLocks noGrp="1"/>
          </p:cNvSpPr>
          <p:nvPr>
            <p:ph idx="1"/>
          </p:nvPr>
        </p:nvSpPr>
        <p:spPr>
          <a:xfrm>
            <a:off x="1715293" y="2205565"/>
            <a:ext cx="8825659" cy="3416300"/>
          </a:xfrm>
        </p:spPr>
        <p:txBody>
          <a:bodyPr>
            <a:normAutofit/>
          </a:bodyPr>
          <a:lstStyle/>
          <a:p>
            <a:endParaRPr lang="en-IN" sz="2000" dirty="0">
              <a:effectLst/>
              <a:latin typeface="Calibri" panose="020F0502020204030204" pitchFamily="34" charset="0"/>
              <a:ea typeface="Times New Roman" panose="02020603050405020304" pitchFamily="18" charset="0"/>
              <a:cs typeface="Sendnya"/>
            </a:endParaRPr>
          </a:p>
          <a:p>
            <a:r>
              <a:rPr lang="en-IN" sz="2000" kern="0" dirty="0">
                <a:effectLst/>
                <a:latin typeface="Calibri" panose="020F0502020204030204" pitchFamily="34" charset="0"/>
                <a:ea typeface="Times New Roman" panose="02020603050405020304" pitchFamily="18" charset="0"/>
                <a:cs typeface="Sendnya"/>
              </a:rPr>
              <a:t>           The tribal peasants do not use any pesticide and chemical fertilizers in their fields. Which practice is ideally followed by the modern farmers to protect the soil.  The Tribals are  fond of agriculture some of them make settled cultivation and the others prefer shifting cultivation . We have to guide them towards the agricultural universities. We should take their support to preserve the traditional ways of farming. </a:t>
            </a:r>
            <a:endParaRPr lang="en-IN" sz="2000" dirty="0"/>
          </a:p>
        </p:txBody>
      </p:sp>
    </p:spTree>
    <p:extLst>
      <p:ext uri="{BB962C8B-B14F-4D97-AF65-F5344CB8AC3E}">
        <p14:creationId xmlns:p14="http://schemas.microsoft.com/office/powerpoint/2010/main" val="3459790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0C8A6E-F990-D60C-9791-ECB4176818B3}"/>
              </a:ext>
            </a:extLst>
          </p:cNvPr>
          <p:cNvSpPr>
            <a:spLocks noGrp="1"/>
          </p:cNvSpPr>
          <p:nvPr>
            <p:ph type="title"/>
          </p:nvPr>
        </p:nvSpPr>
        <p:spPr>
          <a:xfrm>
            <a:off x="2159665" y="962380"/>
            <a:ext cx="8761413" cy="550332"/>
          </a:xfrm>
        </p:spPr>
        <p:txBody>
          <a:bodyPr/>
          <a:lstStyle/>
          <a:p>
            <a:r>
              <a:rPr lang="en-IN" dirty="0"/>
              <a:t> Marriage System Highlighting Values</a:t>
            </a:r>
            <a:endParaRPr lang="en-US" dirty="0"/>
          </a:p>
        </p:txBody>
      </p:sp>
      <p:sp>
        <p:nvSpPr>
          <p:cNvPr id="3" name="Content Placeholder 2">
            <a:extLst>
              <a:ext uri="{FF2B5EF4-FFF2-40B4-BE49-F238E27FC236}">
                <a16:creationId xmlns:a16="http://schemas.microsoft.com/office/drawing/2014/main" id="{0EE93DEE-DCB6-9398-8C2A-3BC41C8F9266}"/>
              </a:ext>
            </a:extLst>
          </p:cNvPr>
          <p:cNvSpPr>
            <a:spLocks noGrp="1"/>
          </p:cNvSpPr>
          <p:nvPr>
            <p:ph idx="1"/>
          </p:nvPr>
        </p:nvSpPr>
        <p:spPr>
          <a:xfrm>
            <a:off x="1392021" y="2287411"/>
            <a:ext cx="8825659" cy="3416300"/>
          </a:xfrm>
        </p:spPr>
        <p:txBody>
          <a:bodyPr>
            <a:normAutofit/>
          </a:bodyPr>
          <a:lstStyle/>
          <a:p>
            <a:pPr marL="0" indent="0">
              <a:buNone/>
            </a:pPr>
            <a:endParaRPr lang="en-IN" sz="2000" dirty="0">
              <a:effectLst/>
              <a:latin typeface="Calibri" panose="020F0502020204030204" pitchFamily="34" charset="0"/>
              <a:ea typeface="Times New Roman" panose="02020603050405020304" pitchFamily="18" charset="0"/>
              <a:cs typeface="Sendnya"/>
            </a:endParaRPr>
          </a:p>
          <a:p>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The groom’s family gift something to the bride’s family in the form of cash or cattle while accepting a girl’s hands in marriage. It’s a strong massage against the dowry system. It is found in  the Paroja community, a man can marry the widows of his deceased elder brother and deceased wife’s younger sister.  Remarriage of widows, widowers and divorces are permitted in their society. This kind of social practice possesses higher social values .The Saora people practise also sororate and levirate custom of marriage. </a:t>
            </a:r>
            <a:endParaRPr lang="en-US" sz="2000" dirty="0"/>
          </a:p>
        </p:txBody>
      </p:sp>
    </p:spTree>
    <p:extLst>
      <p:ext uri="{BB962C8B-B14F-4D97-AF65-F5344CB8AC3E}">
        <p14:creationId xmlns:p14="http://schemas.microsoft.com/office/powerpoint/2010/main" val="3980139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29EE0-AE88-055E-7670-2A40687071B8}"/>
              </a:ext>
            </a:extLst>
          </p:cNvPr>
          <p:cNvSpPr>
            <a:spLocks noGrp="1"/>
          </p:cNvSpPr>
          <p:nvPr>
            <p:ph type="title"/>
          </p:nvPr>
        </p:nvSpPr>
        <p:spPr>
          <a:xfrm>
            <a:off x="1715293" y="838200"/>
            <a:ext cx="8761413" cy="855132"/>
          </a:xfrm>
        </p:spPr>
        <p:txBody>
          <a:bodyPr/>
          <a:lstStyle/>
          <a:p>
            <a:r>
              <a:rPr lang="en-IN" sz="1800" kern="0" dirty="0">
                <a:effectLst/>
                <a:latin typeface="Calibri" panose="020F0502020204030204" pitchFamily="34" charset="0"/>
                <a:ea typeface="Times New Roman" panose="02020603050405020304" pitchFamily="18" charset="0"/>
                <a:cs typeface="Sendnya"/>
              </a:rPr>
              <a:t>              </a:t>
            </a:r>
            <a:r>
              <a:rPr lang="en-IN" kern="0" dirty="0">
                <a:effectLst/>
                <a:latin typeface="Calibri" panose="020F0502020204030204" pitchFamily="34" charset="0"/>
                <a:ea typeface="Times New Roman" panose="02020603050405020304" pitchFamily="18" charset="0"/>
                <a:cs typeface="Sendnya"/>
              </a:rPr>
              <a:t>No Gender Bias in the Tribal Community</a:t>
            </a:r>
            <a:endParaRPr lang="en-US" dirty="0"/>
          </a:p>
        </p:txBody>
      </p:sp>
      <p:sp>
        <p:nvSpPr>
          <p:cNvPr id="3" name="Content Placeholder 2">
            <a:extLst>
              <a:ext uri="{FF2B5EF4-FFF2-40B4-BE49-F238E27FC236}">
                <a16:creationId xmlns:a16="http://schemas.microsoft.com/office/drawing/2014/main" id="{A976BC26-08BF-12A7-02CF-17A056E3D9CA}"/>
              </a:ext>
            </a:extLst>
          </p:cNvPr>
          <p:cNvSpPr>
            <a:spLocks noGrp="1"/>
          </p:cNvSpPr>
          <p:nvPr>
            <p:ph idx="1"/>
          </p:nvPr>
        </p:nvSpPr>
        <p:spPr/>
        <p:txBody>
          <a:bodyPr>
            <a:normAutofit/>
          </a:bodyPr>
          <a:lstStyle/>
          <a:p>
            <a:endParaRPr lang="en-IN" sz="2000" dirty="0">
              <a:effectLst/>
              <a:latin typeface="Calibri" panose="020F0502020204030204" pitchFamily="34" charset="0"/>
              <a:ea typeface="Times New Roman" panose="02020603050405020304" pitchFamily="18" charset="0"/>
              <a:cs typeface="Sendnya"/>
            </a:endParaRPr>
          </a:p>
          <a:p>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We can find no gender bias or gender discrimination in the tribal community. The tribal women are equally efficient and engaged in their occupation.  In the Saora community the women rights are well protected for examples :- A notable feature of the Birinda is that a woman from birth to death belongs to her father’s birinda. Her birinda membership doesn’t change even after her marriage.  This is definitely a feature of women rights followed by the tribal community. </a:t>
            </a:r>
            <a:endParaRPr lang="en-US" sz="2000" dirty="0"/>
          </a:p>
        </p:txBody>
      </p:sp>
    </p:spTree>
    <p:extLst>
      <p:ext uri="{BB962C8B-B14F-4D97-AF65-F5344CB8AC3E}">
        <p14:creationId xmlns:p14="http://schemas.microsoft.com/office/powerpoint/2010/main" val="406280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2D59D-288A-E479-9C59-1A1C39CA2140}"/>
              </a:ext>
            </a:extLst>
          </p:cNvPr>
          <p:cNvSpPr>
            <a:spLocks noGrp="1"/>
          </p:cNvSpPr>
          <p:nvPr>
            <p:ph type="title"/>
          </p:nvPr>
        </p:nvSpPr>
        <p:spPr>
          <a:xfrm>
            <a:off x="2662021" y="990601"/>
            <a:ext cx="8761413" cy="706964"/>
          </a:xfrm>
        </p:spPr>
        <p:txBody>
          <a:bodyPr/>
          <a:lstStyle/>
          <a:p>
            <a:r>
              <a:rPr lang="en-IN" sz="3600" dirty="0">
                <a:effectLst/>
                <a:latin typeface="Calibri" panose="020F0502020204030204" pitchFamily="34" charset="0"/>
                <a:ea typeface="Times New Roman" panose="02020603050405020304" pitchFamily="18" charset="0"/>
                <a:cs typeface="Sendnya"/>
              </a:rPr>
              <a:t> Practical Training Imparting Values</a:t>
            </a:r>
            <a:endParaRPr lang="en-US" dirty="0"/>
          </a:p>
        </p:txBody>
      </p:sp>
      <p:sp>
        <p:nvSpPr>
          <p:cNvPr id="3" name="Content Placeholder 2">
            <a:extLst>
              <a:ext uri="{FF2B5EF4-FFF2-40B4-BE49-F238E27FC236}">
                <a16:creationId xmlns:a16="http://schemas.microsoft.com/office/drawing/2014/main" id="{D9EEDB21-5AEF-A688-8E29-AC5B51F80076}"/>
              </a:ext>
            </a:extLst>
          </p:cNvPr>
          <p:cNvSpPr>
            <a:spLocks noGrp="1"/>
          </p:cNvSpPr>
          <p:nvPr>
            <p:ph idx="1"/>
          </p:nvPr>
        </p:nvSpPr>
        <p:spPr>
          <a:xfrm>
            <a:off x="1219200" y="2219678"/>
            <a:ext cx="8825659" cy="3416300"/>
          </a:xfrm>
        </p:spPr>
        <p:txBody>
          <a:bodyPr>
            <a:normAutofit/>
          </a:bodyPr>
          <a:lstStyle/>
          <a:p>
            <a:pPr marL="0" indent="0">
              <a:buNone/>
            </a:pPr>
            <a:endParaRPr lang="en-IN" sz="2000" dirty="0">
              <a:effectLst/>
              <a:latin typeface="Calibri" panose="020F0502020204030204" pitchFamily="34" charset="0"/>
              <a:ea typeface="Times New Roman" panose="02020603050405020304" pitchFamily="18" charset="0"/>
              <a:cs typeface="Sendnya"/>
            </a:endParaRPr>
          </a:p>
          <a:p>
            <a:r>
              <a:rPr lang="en-IN" sz="2000" dirty="0">
                <a:effectLst/>
                <a:latin typeface="Calibri" panose="020F0502020204030204" pitchFamily="34" charset="0"/>
                <a:ea typeface="Times New Roman" panose="02020603050405020304" pitchFamily="18" charset="0"/>
                <a:cs typeface="Sendnya"/>
              </a:rPr>
              <a:t>          The tribal people love their children very much. They try to educate them in their own ways. The children in tribal community are trend in different practical activities like swimming, climbing trees, tracking hills,  escaping from wild animals from their childhood days. These skills are taken as skills of adventure in the modern age. It helps them in their professional life in the future. It becomes easy to prepare their fields, build their houses and protect them from wild animals. It develops different emotional qualities like               self – confidence, problem solving, decision making, which are highly essential for value education.         </a:t>
            </a:r>
            <a:endParaRPr lang="en-US" sz="2000" dirty="0"/>
          </a:p>
        </p:txBody>
      </p:sp>
    </p:spTree>
    <p:extLst>
      <p:ext uri="{BB962C8B-B14F-4D97-AF65-F5344CB8AC3E}">
        <p14:creationId xmlns:p14="http://schemas.microsoft.com/office/powerpoint/2010/main" val="3491758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984C7-700D-FD17-BB16-0340B85A026C}"/>
              </a:ext>
            </a:extLst>
          </p:cNvPr>
          <p:cNvSpPr>
            <a:spLocks noGrp="1"/>
          </p:cNvSpPr>
          <p:nvPr>
            <p:ph type="title"/>
          </p:nvPr>
        </p:nvSpPr>
        <p:spPr>
          <a:xfrm rot="10800000" flipV="1">
            <a:off x="2645086" y="1038578"/>
            <a:ext cx="8761413" cy="699911"/>
          </a:xfrm>
        </p:spPr>
        <p:txBody>
          <a:bodyPr/>
          <a:lstStyle/>
          <a:p>
            <a:r>
              <a:rPr lang="en-IN" sz="3600" dirty="0">
                <a:effectLst/>
                <a:latin typeface="Calibri" panose="020F0502020204030204" pitchFamily="34" charset="0"/>
                <a:ea typeface="Times New Roman" panose="02020603050405020304" pitchFamily="18" charset="0"/>
                <a:cs typeface="Sendnya"/>
              </a:rPr>
              <a:t> Ideal Social </a:t>
            </a:r>
            <a:r>
              <a:rPr lang="en-IN" dirty="0">
                <a:latin typeface="Calibri" panose="020F0502020204030204" pitchFamily="34" charset="0"/>
                <a:ea typeface="Times New Roman" panose="02020603050405020304" pitchFamily="18" charset="0"/>
                <a:cs typeface="Sendnya"/>
              </a:rPr>
              <a:t>S</a:t>
            </a:r>
            <a:r>
              <a:rPr lang="en-IN" sz="3600" dirty="0">
                <a:effectLst/>
                <a:latin typeface="Calibri" panose="020F0502020204030204" pitchFamily="34" charset="0"/>
                <a:ea typeface="Times New Roman" panose="02020603050405020304" pitchFamily="18" charset="0"/>
                <a:cs typeface="Sendnya"/>
              </a:rPr>
              <a:t>etting </a:t>
            </a:r>
            <a:r>
              <a:rPr lang="en-IN" dirty="0">
                <a:latin typeface="Calibri" panose="020F0502020204030204" pitchFamily="34" charset="0"/>
                <a:ea typeface="Times New Roman" panose="02020603050405020304" pitchFamily="18" charset="0"/>
                <a:cs typeface="Sendnya"/>
              </a:rPr>
              <a:t>I</a:t>
            </a:r>
            <a:r>
              <a:rPr lang="en-IN" sz="3600" dirty="0">
                <a:effectLst/>
                <a:latin typeface="Calibri" panose="020F0502020204030204" pitchFamily="34" charset="0"/>
                <a:ea typeface="Times New Roman" panose="02020603050405020304" pitchFamily="18" charset="0"/>
                <a:cs typeface="Sendnya"/>
              </a:rPr>
              <a:t>mparting </a:t>
            </a:r>
            <a:r>
              <a:rPr lang="en-IN" dirty="0">
                <a:latin typeface="Calibri" panose="020F0502020204030204" pitchFamily="34" charset="0"/>
                <a:ea typeface="Times New Roman" panose="02020603050405020304" pitchFamily="18" charset="0"/>
                <a:cs typeface="Sendnya"/>
              </a:rPr>
              <a:t>V</a:t>
            </a:r>
            <a:r>
              <a:rPr lang="en-IN" sz="3600" dirty="0">
                <a:effectLst/>
                <a:latin typeface="Calibri" panose="020F0502020204030204" pitchFamily="34" charset="0"/>
                <a:ea typeface="Times New Roman" panose="02020603050405020304" pitchFamily="18" charset="0"/>
                <a:cs typeface="Sendnya"/>
              </a:rPr>
              <a:t>alues </a:t>
            </a:r>
          </a:p>
        </p:txBody>
      </p:sp>
      <p:sp>
        <p:nvSpPr>
          <p:cNvPr id="3" name="Content Placeholder 2">
            <a:extLst>
              <a:ext uri="{FF2B5EF4-FFF2-40B4-BE49-F238E27FC236}">
                <a16:creationId xmlns:a16="http://schemas.microsoft.com/office/drawing/2014/main" id="{D2C6338B-574F-A8FD-460E-5FD0518A68C4}"/>
              </a:ext>
            </a:extLst>
          </p:cNvPr>
          <p:cNvSpPr>
            <a:spLocks noGrp="1"/>
          </p:cNvSpPr>
          <p:nvPr>
            <p:ph idx="1"/>
          </p:nvPr>
        </p:nvSpPr>
        <p:spPr>
          <a:xfrm>
            <a:off x="1154954" y="2603500"/>
            <a:ext cx="8825659" cy="2679700"/>
          </a:xfrm>
        </p:spPr>
        <p:txBody>
          <a:bodyPr>
            <a:normAutofit/>
          </a:bodyPr>
          <a:lstStyle/>
          <a:p>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The tribal people co-operate each other in solving there problems and at the need of the our which is an ideal principle of peace-ful co-existence.              In  some tribal communities like Saora community, if wife proves to be barren, her husband may marry another women or adopt a child. The experience ladies help their pregnant women as mid wife at the time of delivery. They celebrate different religious festivals in different agricultural season, which shows their unity and love for one another.  </a:t>
            </a:r>
            <a:endParaRPr lang="en-US" sz="2000" dirty="0"/>
          </a:p>
        </p:txBody>
      </p:sp>
    </p:spTree>
    <p:extLst>
      <p:ext uri="{BB962C8B-B14F-4D97-AF65-F5344CB8AC3E}">
        <p14:creationId xmlns:p14="http://schemas.microsoft.com/office/powerpoint/2010/main" val="3987818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5FCD1-1FBF-CC54-1D28-EE944CA6A51C}"/>
              </a:ext>
            </a:extLst>
          </p:cNvPr>
          <p:cNvSpPr>
            <a:spLocks noGrp="1"/>
          </p:cNvSpPr>
          <p:nvPr>
            <p:ph type="title"/>
          </p:nvPr>
        </p:nvSpPr>
        <p:spPr>
          <a:xfrm>
            <a:off x="2063710" y="889001"/>
            <a:ext cx="8761413" cy="706964"/>
          </a:xfrm>
        </p:spPr>
        <p:txBody>
          <a:bodyPr/>
          <a:lstStyle/>
          <a:p>
            <a:r>
              <a:rPr lang="en-IN" dirty="0">
                <a:effectLst/>
                <a:latin typeface="Calibri" panose="020F0502020204030204" pitchFamily="34" charset="0"/>
                <a:ea typeface="Times New Roman" panose="02020603050405020304" pitchFamily="18" charset="0"/>
                <a:cs typeface="Sendnya"/>
              </a:rPr>
              <a:t> Incorporation of Values in School Curriculum  </a:t>
            </a:r>
            <a:br>
              <a:rPr lang="en-IN" dirty="0">
                <a:effectLst/>
                <a:latin typeface="Calibri" panose="020F0502020204030204" pitchFamily="34" charset="0"/>
                <a:ea typeface="Times New Roman" panose="02020603050405020304" pitchFamily="18" charset="0"/>
                <a:cs typeface="Sendnya"/>
              </a:rPr>
            </a:br>
            <a:r>
              <a:rPr lang="en-IN" dirty="0">
                <a:effectLst/>
                <a:latin typeface="Calibri" panose="020F0502020204030204" pitchFamily="34" charset="0"/>
                <a:ea typeface="Times New Roman" panose="02020603050405020304" pitchFamily="18" charset="0"/>
                <a:cs typeface="Sendnya"/>
              </a:rPr>
              <a:t>                   through Tribal Culture </a:t>
            </a:r>
            <a:endParaRPr lang="en-US" dirty="0"/>
          </a:p>
        </p:txBody>
      </p:sp>
      <p:sp>
        <p:nvSpPr>
          <p:cNvPr id="3" name="Content Placeholder 2">
            <a:extLst>
              <a:ext uri="{FF2B5EF4-FFF2-40B4-BE49-F238E27FC236}">
                <a16:creationId xmlns:a16="http://schemas.microsoft.com/office/drawing/2014/main" id="{B887EC51-57C6-E6A6-E997-7FD16D31C8F1}"/>
              </a:ext>
            </a:extLst>
          </p:cNvPr>
          <p:cNvSpPr>
            <a:spLocks noGrp="1"/>
          </p:cNvSpPr>
          <p:nvPr>
            <p:ph idx="1"/>
          </p:nvPr>
        </p:nvSpPr>
        <p:spPr>
          <a:xfrm>
            <a:off x="855799" y="2468032"/>
            <a:ext cx="8825659" cy="4107746"/>
          </a:xfrm>
        </p:spPr>
        <p:txBody>
          <a:bodyPr>
            <a:noAutofit/>
          </a:bodyPr>
          <a:lstStyle/>
          <a:p>
            <a:r>
              <a:rPr lang="en-IN" dirty="0">
                <a:effectLst/>
                <a:latin typeface="Calibri" panose="020F0502020204030204" pitchFamily="34" charset="0"/>
                <a:ea typeface="Times New Roman" panose="02020603050405020304" pitchFamily="18" charset="0"/>
                <a:cs typeface="Sendnya"/>
              </a:rPr>
              <a:t>         Values are invaluable wealth of the culture. The culture of India has been originated  from the tribal culture. We can preserve the Indian culture by preserving the tribal culture. A few initiatives have been taken to incorporate  some tribal stories in our school curriculum. Topics like “Atithi Satkar”, “Semane Ama Bhai Bhauni”, “Birsa Munda”,     “Baba Tilak Majhi”, “Pahadara Dak”, “Sahid Laxman  Nayak” have been included in our school curriculum.  Our curriculum exports and syllabus committee should try to touch the success stories of the tribal people of the contemporary decades . It is a matter of pleasure that thousands of tribal citizens are rendering their services to this country.       If we can highlight the struggle and the success of those great tribal personalities of the current time, it would be a valuable source of inspiration and information for the lakhs of our tribal students. If the emerging academicians and scholars belong to tribal community come forward to lead their communities not only politically, but educationally and culturally influencing their successor, the inclusion of tribals in the main stream would become a reality.                       </a:t>
            </a:r>
          </a:p>
        </p:txBody>
      </p:sp>
    </p:spTree>
    <p:extLst>
      <p:ext uri="{BB962C8B-B14F-4D97-AF65-F5344CB8AC3E}">
        <p14:creationId xmlns:p14="http://schemas.microsoft.com/office/powerpoint/2010/main" val="3191079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BDCF6-AFFD-A6CB-341F-DA1EA101A268}"/>
              </a:ext>
            </a:extLst>
          </p:cNvPr>
          <p:cNvSpPr>
            <a:spLocks noGrp="1"/>
          </p:cNvSpPr>
          <p:nvPr>
            <p:ph type="title"/>
          </p:nvPr>
        </p:nvSpPr>
        <p:spPr>
          <a:xfrm>
            <a:off x="2430598" y="917224"/>
            <a:ext cx="8761413" cy="706964"/>
          </a:xfrm>
        </p:spPr>
        <p:txBody>
          <a:bodyPr/>
          <a:lstStyle/>
          <a:p>
            <a:r>
              <a:rPr lang="en-IN" sz="3600">
                <a:effectLst/>
                <a:latin typeface="Calibri" panose="020F0502020204030204" pitchFamily="34" charset="0"/>
                <a:ea typeface="Times New Roman" panose="02020603050405020304" pitchFamily="18" charset="0"/>
                <a:cs typeface="Sendnya"/>
              </a:rPr>
              <a:t> The Sadhana of Ekalavya a Story of Values </a:t>
            </a:r>
            <a:endParaRPr lang="en-IN" sz="3600" dirty="0">
              <a:effectLst/>
              <a:latin typeface="Calibri" panose="020F0502020204030204" pitchFamily="34" charset="0"/>
              <a:ea typeface="Times New Roman" panose="02020603050405020304" pitchFamily="18" charset="0"/>
              <a:cs typeface="Sendnya"/>
            </a:endParaRPr>
          </a:p>
        </p:txBody>
      </p:sp>
      <p:sp>
        <p:nvSpPr>
          <p:cNvPr id="3" name="Content Placeholder 2">
            <a:extLst>
              <a:ext uri="{FF2B5EF4-FFF2-40B4-BE49-F238E27FC236}">
                <a16:creationId xmlns:a16="http://schemas.microsoft.com/office/drawing/2014/main" id="{35E96A49-836B-FF9D-8F0B-C86C191C40B8}"/>
              </a:ext>
            </a:extLst>
          </p:cNvPr>
          <p:cNvSpPr>
            <a:spLocks noGrp="1"/>
          </p:cNvSpPr>
          <p:nvPr>
            <p:ph idx="1"/>
          </p:nvPr>
        </p:nvSpPr>
        <p:spPr>
          <a:xfrm>
            <a:off x="1081206" y="2785030"/>
            <a:ext cx="8825659" cy="3416300"/>
          </a:xfrm>
        </p:spPr>
        <p:txBody>
          <a:bodyPr>
            <a:normAutofit/>
          </a:bodyPr>
          <a:lstStyle/>
          <a:p>
            <a:r>
              <a:rPr lang="en-IN" sz="2000" dirty="0">
                <a:effectLst/>
                <a:latin typeface="Calibri" panose="020F0502020204030204" pitchFamily="34" charset="0"/>
                <a:ea typeface="Times New Roman" panose="02020603050405020304" pitchFamily="18" charset="0"/>
                <a:cs typeface="Sendnya"/>
              </a:rPr>
              <a:t>          Eklavya was the most powerful archer of the world. This great tribal character of Mahabharata had a strong sense of concentration born out of high level of devotion for his Guru Dronacharya. His adherence and determined efforts made him so learned that Acharya Drona was surprised to see his archery and fixing of aim  at the destination.</a:t>
            </a:r>
          </a:p>
          <a:p>
            <a:r>
              <a:rPr lang="en-IN" sz="2000" dirty="0">
                <a:effectLst/>
                <a:latin typeface="Calibri" panose="020F0502020204030204" pitchFamily="34" charset="0"/>
                <a:ea typeface="Times New Roman" panose="02020603050405020304" pitchFamily="18" charset="0"/>
                <a:cs typeface="Sendnya"/>
              </a:rPr>
              <a:t>           This is the best influential mythological story of tribal values to prove the  consistency and inclination for education. He contributed his values of Guru Bhakti dedicating his thumb in the form of Guru Dakshina which is the rarest sacrifice of a student for his Guru.                    </a:t>
            </a:r>
            <a:r>
              <a:rPr lang="en-IN" sz="2000" b="1" dirty="0">
                <a:effectLst/>
                <a:latin typeface="Calibri" panose="020F0502020204030204" pitchFamily="34" charset="0"/>
                <a:ea typeface="Times New Roman" panose="02020603050405020304" pitchFamily="18" charset="0"/>
                <a:cs typeface="Sendnya"/>
              </a:rPr>
              <a:t>    </a:t>
            </a:r>
            <a:endParaRPr lang="en-IN" sz="2000" dirty="0"/>
          </a:p>
        </p:txBody>
      </p:sp>
    </p:spTree>
    <p:extLst>
      <p:ext uri="{BB962C8B-B14F-4D97-AF65-F5344CB8AC3E}">
        <p14:creationId xmlns:p14="http://schemas.microsoft.com/office/powerpoint/2010/main" val="1297872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6AE3-99A3-8039-D584-FF1D32AF983B}"/>
              </a:ext>
            </a:extLst>
          </p:cNvPr>
          <p:cNvSpPr>
            <a:spLocks noGrp="1"/>
          </p:cNvSpPr>
          <p:nvPr>
            <p:ph type="title"/>
          </p:nvPr>
        </p:nvSpPr>
        <p:spPr>
          <a:xfrm rot="10800000" flipV="1">
            <a:off x="2844800" y="925689"/>
            <a:ext cx="10826044" cy="553155"/>
          </a:xfrm>
        </p:spPr>
        <p:txBody>
          <a:bodyPr/>
          <a:lstStyle/>
          <a:p>
            <a:r>
              <a:rPr lang="en-IN" dirty="0">
                <a:effectLst/>
                <a:ea typeface="Times New Roman" panose="02020603050405020304" pitchFamily="18" charset="0"/>
                <a:cs typeface="Sendnya"/>
              </a:rPr>
              <a:t>Padma shri Tulasi Apa </a:t>
            </a:r>
            <a:br>
              <a:rPr lang="en-IN" dirty="0">
                <a:effectLst/>
                <a:ea typeface="Times New Roman" panose="02020603050405020304" pitchFamily="18" charset="0"/>
                <a:cs typeface="Sendnya"/>
              </a:rPr>
            </a:br>
            <a:r>
              <a:rPr lang="en-IN" dirty="0">
                <a:effectLst/>
                <a:ea typeface="Times New Roman" panose="02020603050405020304" pitchFamily="18" charset="0"/>
                <a:cs typeface="Sendnya"/>
              </a:rPr>
              <a:t>The Worshiper of Value Education </a:t>
            </a:r>
            <a:endParaRPr lang="en-US" dirty="0"/>
          </a:p>
        </p:txBody>
      </p:sp>
      <p:sp>
        <p:nvSpPr>
          <p:cNvPr id="3" name="Content Placeholder 2">
            <a:extLst>
              <a:ext uri="{FF2B5EF4-FFF2-40B4-BE49-F238E27FC236}">
                <a16:creationId xmlns:a16="http://schemas.microsoft.com/office/drawing/2014/main" id="{2ECC8D99-3FAF-6F45-DE11-3D9D0232B152}"/>
              </a:ext>
            </a:extLst>
          </p:cNvPr>
          <p:cNvSpPr>
            <a:spLocks noGrp="1"/>
          </p:cNvSpPr>
          <p:nvPr>
            <p:ph idx="1"/>
          </p:nvPr>
        </p:nvSpPr>
        <p:spPr>
          <a:xfrm>
            <a:off x="1493003" y="1304572"/>
            <a:ext cx="8825659" cy="6078361"/>
          </a:xfrm>
        </p:spPr>
        <p:txBody>
          <a:bodyPr>
            <a:noAutofit/>
          </a:bodyPr>
          <a:lstStyle/>
          <a:p>
            <a:pPr marL="0" indent="0">
              <a:buNone/>
            </a:pPr>
            <a:endParaRPr lang="en-IN" sz="2000" dirty="0">
              <a:effectLst/>
              <a:latin typeface="Calibri" panose="020F0502020204030204" pitchFamily="34" charset="0"/>
              <a:ea typeface="Times New Roman" panose="02020603050405020304" pitchFamily="18" charset="0"/>
              <a:cs typeface="Sendnya"/>
            </a:endParaRPr>
          </a:p>
          <a:p>
            <a:pPr marL="0" indent="0">
              <a:buNone/>
            </a:pPr>
            <a:endParaRPr lang="en-IN" sz="2000" dirty="0">
              <a:effectLst/>
              <a:latin typeface="Calibri" panose="020F0502020204030204" pitchFamily="34" charset="0"/>
              <a:ea typeface="Times New Roman" panose="02020603050405020304" pitchFamily="18" charset="0"/>
              <a:cs typeface="Sendnya"/>
            </a:endParaRPr>
          </a:p>
          <a:p>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Moral education is more valuable than formal education. Many of our predecessors were illiterate but not uneducated. Padma shri esteemed Tulasi Munda was once a child labourer in the mines, who had no formal education. She was belongs to the Munda ethnic group of Adivasi’s in our state. She had started an informal school for children in the veranda of her home. Later, she started the “Adivasi Vikas Samiti School”. As of 2019, the school provides education up to the 10</a:t>
            </a:r>
            <a:r>
              <a:rPr lang="en-IN" sz="2000" baseline="30000" dirty="0">
                <a:effectLst/>
                <a:latin typeface="Calibri" panose="020F0502020204030204" pitchFamily="34" charset="0"/>
                <a:ea typeface="Times New Roman" panose="02020603050405020304" pitchFamily="18" charset="0"/>
                <a:cs typeface="Sendnya"/>
              </a:rPr>
              <a:t>th</a:t>
            </a:r>
            <a:r>
              <a:rPr lang="en-IN" sz="2000" dirty="0">
                <a:effectLst/>
                <a:latin typeface="Calibri" panose="020F0502020204030204" pitchFamily="34" charset="0"/>
                <a:ea typeface="Times New Roman" panose="02020603050405020304" pitchFamily="18" charset="0"/>
                <a:cs typeface="Sendnya"/>
              </a:rPr>
              <a:t> standard for nearly 500 boy and girl students every year. The school has increased the level of education and standard of living in the area. Since 1964, she has educated more than 20,000 children and helped the government establish 17 schools for primary or secondary education. It was possible because of her meeting with so many social activists like Ramadevi Choudhury, Nirmala Deshpande, Malati Choudhury and Acharya Vinoba Bhave, who taught her the value of education and value of life. So let the tribals even illiterates be their own leaders.</a:t>
            </a:r>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endParaRPr lang="en-IN" sz="2000" dirty="0">
              <a:latin typeface="Calibri" panose="020F0502020204030204" pitchFamily="34" charset="0"/>
              <a:ea typeface="Times New Roman" panose="02020603050405020304" pitchFamily="18" charset="0"/>
              <a:cs typeface="Sendnya"/>
            </a:endParaRPr>
          </a:p>
          <a:p>
            <a:endParaRPr lang="en-IN" sz="2000" dirty="0">
              <a:effectLst/>
              <a:latin typeface="Calibri" panose="020F0502020204030204" pitchFamily="34" charset="0"/>
              <a:ea typeface="Times New Roman" panose="02020603050405020304" pitchFamily="18" charset="0"/>
              <a:cs typeface="Sendnya"/>
            </a:endParaRPr>
          </a:p>
          <a:p>
            <a:pPr marL="0" indent="0">
              <a:buNone/>
            </a:pPr>
            <a:endParaRPr lang="en-US" sz="2000" dirty="0"/>
          </a:p>
        </p:txBody>
      </p:sp>
    </p:spTree>
    <p:extLst>
      <p:ext uri="{BB962C8B-B14F-4D97-AF65-F5344CB8AC3E}">
        <p14:creationId xmlns:p14="http://schemas.microsoft.com/office/powerpoint/2010/main" val="906148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0E5DF-98E9-4FA2-35DC-B425219B030D}"/>
              </a:ext>
            </a:extLst>
          </p:cNvPr>
          <p:cNvSpPr>
            <a:spLocks noGrp="1"/>
          </p:cNvSpPr>
          <p:nvPr>
            <p:ph type="title"/>
          </p:nvPr>
        </p:nvSpPr>
        <p:spPr>
          <a:xfrm>
            <a:off x="1154954" y="1357489"/>
            <a:ext cx="10509034" cy="45719"/>
          </a:xfrm>
        </p:spPr>
        <p:txBody>
          <a:bodyPr/>
          <a:lstStyle/>
          <a:p>
            <a:r>
              <a:rPr lang="en-IN" b="1" dirty="0">
                <a:effectLst/>
                <a:latin typeface="Calibri" panose="020F0502020204030204" pitchFamily="34" charset="0"/>
                <a:ea typeface="Times New Roman" panose="02020603050405020304" pitchFamily="18" charset="0"/>
                <a:cs typeface="Sendnya"/>
              </a:rPr>
              <a:t>A Deity of Higher Values Madam Droupadi Murmu</a:t>
            </a:r>
            <a:endParaRPr lang="en-IN" dirty="0">
              <a:effectLst/>
              <a:latin typeface="Calibri" panose="020F0502020204030204" pitchFamily="34" charset="0"/>
              <a:ea typeface="Times New Roman" panose="02020603050405020304" pitchFamily="18" charset="0"/>
              <a:cs typeface="Sendnya"/>
            </a:endParaRPr>
          </a:p>
        </p:txBody>
      </p:sp>
      <p:sp>
        <p:nvSpPr>
          <p:cNvPr id="3" name="Content Placeholder 2">
            <a:extLst>
              <a:ext uri="{FF2B5EF4-FFF2-40B4-BE49-F238E27FC236}">
                <a16:creationId xmlns:a16="http://schemas.microsoft.com/office/drawing/2014/main" id="{6130153A-E00B-E1FA-4AA0-E9B80322A86A}"/>
              </a:ext>
            </a:extLst>
          </p:cNvPr>
          <p:cNvSpPr>
            <a:spLocks noGrp="1"/>
          </p:cNvSpPr>
          <p:nvPr>
            <p:ph idx="1"/>
          </p:nvPr>
        </p:nvSpPr>
        <p:spPr/>
        <p:txBody>
          <a:bodyPr>
            <a:normAutofit/>
          </a:bodyPr>
          <a:lstStyle/>
          <a:p>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The Honourable President of India, her excellency   </a:t>
            </a:r>
            <a:r>
              <a:rPr lang="en-IN" sz="2000" dirty="0">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Madam Droupadi Murmu is the most powerful personality and an exemplary character to encourage the young tribals to develop a spiritual base for success. Madam Droupadi Murmu leads a spiritual life and take Sattwik  Bhojan which needs to be followed by all of us. She sits in meditation which usually helps  in building a spiritual base. She has overcome different hardships throughout her life and successfully converted her lonelyness into the silence of meditation. </a:t>
            </a:r>
            <a:endParaRPr lang="en-US" sz="2000" dirty="0"/>
          </a:p>
        </p:txBody>
      </p:sp>
    </p:spTree>
    <p:extLst>
      <p:ext uri="{BB962C8B-B14F-4D97-AF65-F5344CB8AC3E}">
        <p14:creationId xmlns:p14="http://schemas.microsoft.com/office/powerpoint/2010/main" val="381966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38300-B40B-8E70-1658-9B87E6DC8411}"/>
              </a:ext>
            </a:extLst>
          </p:cNvPr>
          <p:cNvSpPr>
            <a:spLocks noGrp="1"/>
          </p:cNvSpPr>
          <p:nvPr>
            <p:ph type="title"/>
          </p:nvPr>
        </p:nvSpPr>
        <p:spPr>
          <a:xfrm>
            <a:off x="4891576" y="1030113"/>
            <a:ext cx="8761413" cy="706964"/>
          </a:xfrm>
        </p:spPr>
        <p:txBody>
          <a:bodyPr/>
          <a:lstStyle/>
          <a:p>
            <a:r>
              <a:rPr lang="en-IN" sz="3600" b="1">
                <a:effectLst/>
                <a:latin typeface="Calibri" panose="020F0502020204030204" pitchFamily="34" charset="0"/>
                <a:ea typeface="Times New Roman" panose="02020603050405020304" pitchFamily="18" charset="0"/>
                <a:cs typeface="Sendnya"/>
              </a:rPr>
              <a:t>Conclusion</a:t>
            </a:r>
            <a:r>
              <a:rPr lang="en-IN" sz="3600">
                <a:effectLst/>
                <a:latin typeface="Calibri" panose="020F0502020204030204" pitchFamily="34" charset="0"/>
                <a:ea typeface="Times New Roman" panose="02020603050405020304" pitchFamily="18" charset="0"/>
                <a:cs typeface="Sendnya"/>
              </a:rPr>
              <a:t> </a:t>
            </a:r>
            <a:endParaRPr lang="en-US"/>
          </a:p>
        </p:txBody>
      </p:sp>
      <p:sp>
        <p:nvSpPr>
          <p:cNvPr id="3" name="Content Placeholder 2">
            <a:extLst>
              <a:ext uri="{FF2B5EF4-FFF2-40B4-BE49-F238E27FC236}">
                <a16:creationId xmlns:a16="http://schemas.microsoft.com/office/drawing/2014/main" id="{FBFC433F-1671-EEFC-AEBF-EBEABBAE0641}"/>
              </a:ext>
            </a:extLst>
          </p:cNvPr>
          <p:cNvSpPr>
            <a:spLocks noGrp="1"/>
          </p:cNvSpPr>
          <p:nvPr>
            <p:ph idx="1"/>
          </p:nvPr>
        </p:nvSpPr>
        <p:spPr/>
        <p:txBody>
          <a:bodyPr>
            <a:normAutofit/>
          </a:bodyPr>
          <a:lstStyle/>
          <a:p>
            <a:pPr marL="0" indent="0">
              <a:buNone/>
            </a:pPr>
            <a:endParaRPr lang="en-IN" sz="2000" dirty="0">
              <a:effectLst/>
              <a:latin typeface="Calibri" panose="020F0502020204030204" pitchFamily="34" charset="0"/>
              <a:ea typeface="Times New Roman" panose="02020603050405020304" pitchFamily="18" charset="0"/>
              <a:cs typeface="Sendnya"/>
            </a:endParaRPr>
          </a:p>
          <a:p>
            <a:r>
              <a:rPr lang="en-IN" sz="2000" dirty="0">
                <a:effectLst/>
                <a:latin typeface="Calibri" panose="020F0502020204030204" pitchFamily="34" charset="0"/>
                <a:ea typeface="Times New Roman" panose="02020603050405020304" pitchFamily="18" charset="0"/>
                <a:cs typeface="Sendnya"/>
              </a:rPr>
              <a:t>           The Tribes are not only numerically important but also historically and culturally significant. We find them in ancient classics, epics, purans and various other scriptures. It is our duty to preserve and conserve our tribal culture.       We should include the rich cultural values in our school and college curriculum so that the world can observe the contribution of tribal culture to value education. The tribal culture should not only be limited within the tribal museum rather it should be reflected in the public life .</a:t>
            </a:r>
            <a:endParaRPr lang="en-US" sz="2000" dirty="0"/>
          </a:p>
        </p:txBody>
      </p:sp>
    </p:spTree>
    <p:extLst>
      <p:ext uri="{BB962C8B-B14F-4D97-AF65-F5344CB8AC3E}">
        <p14:creationId xmlns:p14="http://schemas.microsoft.com/office/powerpoint/2010/main" val="626780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79BC8-4A2C-E522-DC1F-AB7951ACDCC2}"/>
              </a:ext>
            </a:extLst>
          </p:cNvPr>
          <p:cNvSpPr>
            <a:spLocks noGrp="1"/>
          </p:cNvSpPr>
          <p:nvPr>
            <p:ph type="title"/>
          </p:nvPr>
        </p:nvSpPr>
        <p:spPr>
          <a:xfrm>
            <a:off x="4372288" y="996245"/>
            <a:ext cx="8761413" cy="706964"/>
          </a:xfrm>
        </p:spPr>
        <p:txBody>
          <a:bodyPr/>
          <a:lstStyle/>
          <a:p>
            <a:r>
              <a:rPr lang="en-IN" dirty="0"/>
              <a:t>Introduction</a:t>
            </a:r>
            <a:endParaRPr lang="en-US" dirty="0"/>
          </a:p>
        </p:txBody>
      </p:sp>
      <p:sp>
        <p:nvSpPr>
          <p:cNvPr id="3" name="Content Placeholder 2">
            <a:extLst>
              <a:ext uri="{FF2B5EF4-FFF2-40B4-BE49-F238E27FC236}">
                <a16:creationId xmlns:a16="http://schemas.microsoft.com/office/drawing/2014/main" id="{4BF579D2-F342-F5F6-9CE2-0AAEBABB48ED}"/>
              </a:ext>
            </a:extLst>
          </p:cNvPr>
          <p:cNvSpPr>
            <a:spLocks noGrp="1"/>
          </p:cNvSpPr>
          <p:nvPr>
            <p:ph idx="1"/>
          </p:nvPr>
        </p:nvSpPr>
        <p:spPr/>
        <p:txBody>
          <a:bodyPr>
            <a:noAutofit/>
          </a:bodyPr>
          <a:lstStyle/>
          <a:p>
            <a:r>
              <a:rPr lang="en-IN" sz="2000" dirty="0"/>
              <a:t>          India is a great country.  It has a rich cultural heritage which has contributed a lot to value education. Many eminent tribal personalities have influenced this nation to develop humanitarian values. Those tribal personalities are famous for their individual expertise in the field of art, music, sculpture, education, social service and administration . The culture of India is great due to the rich tribal culture . The consciousness of spiritual values is highly reflected in the religious life of the tribal community. So the contribution of tribal culture to value education needs to be studied for spiritual awakening and public awareness as well. Tribal culture plays an important role in promoting value education.</a:t>
            </a:r>
            <a:endParaRPr lang="en-US" sz="2000" dirty="0"/>
          </a:p>
        </p:txBody>
      </p:sp>
    </p:spTree>
    <p:extLst>
      <p:ext uri="{BB962C8B-B14F-4D97-AF65-F5344CB8AC3E}">
        <p14:creationId xmlns:p14="http://schemas.microsoft.com/office/powerpoint/2010/main" val="5497890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07951-3531-3A95-EE2E-45187BA61A2B}"/>
              </a:ext>
            </a:extLst>
          </p:cNvPr>
          <p:cNvSpPr>
            <a:spLocks noGrp="1"/>
          </p:cNvSpPr>
          <p:nvPr>
            <p:ph type="title"/>
          </p:nvPr>
        </p:nvSpPr>
        <p:spPr>
          <a:xfrm>
            <a:off x="4698539" y="1052689"/>
            <a:ext cx="8761413" cy="706964"/>
          </a:xfrm>
        </p:spPr>
        <p:txBody>
          <a:bodyPr/>
          <a:lstStyle/>
          <a:p>
            <a:br>
              <a:rPr lang="en-IN" dirty="0"/>
            </a:br>
            <a:r>
              <a:rPr lang="en-IN" sz="3600" b="1" dirty="0">
                <a:effectLst/>
                <a:latin typeface="Calibri" panose="020F0502020204030204" pitchFamily="34" charset="0"/>
                <a:ea typeface="Times New Roman" panose="02020603050405020304" pitchFamily="18" charset="0"/>
                <a:cs typeface="Sendnya"/>
              </a:rPr>
              <a:t>Key Words      </a:t>
            </a:r>
            <a:br>
              <a:rPr lang="en-IN" sz="3600" dirty="0">
                <a:effectLst/>
                <a:latin typeface="Calibri" panose="020F0502020204030204" pitchFamily="34" charset="0"/>
                <a:ea typeface="Times New Roman" panose="02020603050405020304" pitchFamily="18" charset="0"/>
                <a:cs typeface="Sendnya"/>
              </a:rPr>
            </a:br>
            <a:endParaRPr lang="en-US" dirty="0"/>
          </a:p>
        </p:txBody>
      </p:sp>
      <p:sp>
        <p:nvSpPr>
          <p:cNvPr id="3" name="Content Placeholder 2">
            <a:extLst>
              <a:ext uri="{FF2B5EF4-FFF2-40B4-BE49-F238E27FC236}">
                <a16:creationId xmlns:a16="http://schemas.microsoft.com/office/drawing/2014/main" id="{B54B4EF9-0191-DB64-6111-9BF144EDE03B}"/>
              </a:ext>
            </a:extLst>
          </p:cNvPr>
          <p:cNvSpPr>
            <a:spLocks noGrp="1"/>
          </p:cNvSpPr>
          <p:nvPr>
            <p:ph idx="1"/>
          </p:nvPr>
        </p:nvSpPr>
        <p:spPr/>
        <p:txBody>
          <a:bodyPr>
            <a:normAutofit/>
          </a:bodyPr>
          <a:lstStyle/>
          <a:p>
            <a:pPr lvl="0"/>
            <a:r>
              <a:rPr lang="en-IN" sz="2000" dirty="0">
                <a:effectLst/>
                <a:latin typeface="Calibri" panose="020F0502020204030204" pitchFamily="34" charset="0"/>
                <a:ea typeface="Times New Roman" panose="02020603050405020304" pitchFamily="18" charset="0"/>
                <a:cs typeface="Sendnya"/>
              </a:rPr>
              <a:t>Sororate :- A husband marriage with his wife’s sister while the wife is no more, </a:t>
            </a:r>
          </a:p>
          <a:p>
            <a:pPr lvl="0"/>
            <a:r>
              <a:rPr lang="en-IN" sz="2000" dirty="0">
                <a:effectLst/>
                <a:latin typeface="Calibri" panose="020F0502020204030204" pitchFamily="34" charset="0"/>
                <a:ea typeface="Times New Roman" panose="02020603050405020304" pitchFamily="18" charset="0"/>
                <a:cs typeface="Sendnya"/>
              </a:rPr>
              <a:t>Levirate:- Remarriage of a widow with her brother-in-law </a:t>
            </a:r>
          </a:p>
          <a:p>
            <a:pPr lvl="0"/>
            <a:r>
              <a:rPr lang="en-IN" sz="2000" dirty="0">
                <a:effectLst/>
                <a:latin typeface="Calibri" panose="020F0502020204030204" pitchFamily="34" charset="0"/>
                <a:ea typeface="Times New Roman" panose="02020603050405020304" pitchFamily="18" charset="0"/>
                <a:cs typeface="Sendnya"/>
              </a:rPr>
              <a:t>Birinda:-  Closely associated and blood related group</a:t>
            </a:r>
          </a:p>
          <a:p>
            <a:pPr lvl="0"/>
            <a:r>
              <a:rPr lang="en-IN" sz="2000" dirty="0">
                <a:effectLst/>
                <a:latin typeface="Calibri" panose="020F0502020204030204" pitchFamily="34" charset="0"/>
                <a:ea typeface="Times New Roman" panose="02020603050405020304" pitchFamily="18" charset="0"/>
                <a:cs typeface="Sendnya"/>
              </a:rPr>
              <a:t>Value:- Higher qualities of life </a:t>
            </a:r>
          </a:p>
          <a:p>
            <a:r>
              <a:rPr lang="en-IN" sz="2000" kern="0" dirty="0">
                <a:effectLst/>
                <a:latin typeface="Calibri" panose="020F0502020204030204" pitchFamily="34" charset="0"/>
                <a:ea typeface="Times New Roman" panose="02020603050405020304" pitchFamily="18" charset="0"/>
                <a:cs typeface="Sendnya"/>
              </a:rPr>
              <a:t>Archery:-  Skill of shooting </a:t>
            </a:r>
          </a:p>
          <a:p>
            <a:pPr marL="0" indent="0">
              <a:buNone/>
            </a:pPr>
            <a:endParaRPr lang="en-IN" sz="2000" dirty="0">
              <a:effectLst/>
              <a:latin typeface="Calibri" panose="020F0502020204030204" pitchFamily="34" charset="0"/>
              <a:ea typeface="Times New Roman" panose="02020603050405020304" pitchFamily="18" charset="0"/>
              <a:cs typeface="Sendnya"/>
            </a:endParaRPr>
          </a:p>
        </p:txBody>
      </p:sp>
    </p:spTree>
    <p:extLst>
      <p:ext uri="{BB962C8B-B14F-4D97-AF65-F5344CB8AC3E}">
        <p14:creationId xmlns:p14="http://schemas.microsoft.com/office/powerpoint/2010/main" val="3457317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E3A1-8106-C31F-3FAA-3F272BC5F1FA}"/>
              </a:ext>
            </a:extLst>
          </p:cNvPr>
          <p:cNvSpPr>
            <a:spLocks noGrp="1"/>
          </p:cNvSpPr>
          <p:nvPr>
            <p:ph type="title"/>
          </p:nvPr>
        </p:nvSpPr>
        <p:spPr>
          <a:xfrm>
            <a:off x="3932021" y="1013886"/>
            <a:ext cx="8761413" cy="706964"/>
          </a:xfrm>
        </p:spPr>
        <p:txBody>
          <a:bodyPr/>
          <a:lstStyle/>
          <a:p>
            <a:r>
              <a:rPr lang="en-IN" dirty="0"/>
              <a:t>References</a:t>
            </a:r>
            <a:endParaRPr lang="en-US" dirty="0"/>
          </a:p>
        </p:txBody>
      </p:sp>
      <p:sp>
        <p:nvSpPr>
          <p:cNvPr id="3" name="Content Placeholder 2">
            <a:extLst>
              <a:ext uri="{FF2B5EF4-FFF2-40B4-BE49-F238E27FC236}">
                <a16:creationId xmlns:a16="http://schemas.microsoft.com/office/drawing/2014/main" id="{4DFA2957-21E4-54B9-C129-19427E8163DD}"/>
              </a:ext>
            </a:extLst>
          </p:cNvPr>
          <p:cNvSpPr>
            <a:spLocks noGrp="1"/>
          </p:cNvSpPr>
          <p:nvPr>
            <p:ph idx="1"/>
          </p:nvPr>
        </p:nvSpPr>
        <p:spPr>
          <a:xfrm>
            <a:off x="929176" y="2183695"/>
            <a:ext cx="8825659" cy="3416300"/>
          </a:xfrm>
        </p:spPr>
        <p:txBody>
          <a:bodyPr>
            <a:noAutofit/>
          </a:bodyPr>
          <a:lstStyle/>
          <a:p>
            <a:pPr marL="0" indent="0">
              <a:buNone/>
            </a:pPr>
            <a:r>
              <a:rPr lang="en-IN" sz="2000" b="1" dirty="0">
                <a:effectLst/>
                <a:latin typeface="Calibri" panose="020F0502020204030204" pitchFamily="34" charset="0"/>
                <a:ea typeface="Times New Roman" panose="02020603050405020304" pitchFamily="18" charset="0"/>
                <a:cs typeface="Sendnya"/>
              </a:rPr>
              <a:t>                                             </a:t>
            </a:r>
            <a:endParaRPr lang="en-IN" sz="2000" dirty="0">
              <a:effectLst/>
              <a:latin typeface="Calibri" panose="020F0502020204030204" pitchFamily="34" charset="0"/>
              <a:ea typeface="Times New Roman" panose="02020603050405020304" pitchFamily="18" charset="0"/>
              <a:cs typeface="Sendnya"/>
            </a:endParaRPr>
          </a:p>
          <a:p>
            <a:pPr lvl="0"/>
            <a:r>
              <a:rPr lang="en-IN" sz="2000" dirty="0">
                <a:effectLst/>
                <a:latin typeface="Calibri" panose="020F0502020204030204" pitchFamily="34" charset="0"/>
                <a:ea typeface="Times New Roman" panose="02020603050405020304" pitchFamily="18" charset="0"/>
                <a:cs typeface="Sendnya"/>
              </a:rPr>
              <a:t>Link- Major Tribes in India: state- wise compilation </a:t>
            </a:r>
          </a:p>
          <a:p>
            <a:pPr lvl="0"/>
            <a:r>
              <a:rPr lang="en-IN" sz="2000" dirty="0">
                <a:effectLst/>
                <a:latin typeface="Calibri" panose="020F0502020204030204" pitchFamily="34" charset="0"/>
                <a:ea typeface="Times New Roman" panose="02020603050405020304" pitchFamily="18" charset="0"/>
                <a:cs typeface="Sendnya"/>
              </a:rPr>
              <a:t>Link- Paroja Pdf</a:t>
            </a:r>
          </a:p>
          <a:p>
            <a:pPr lvl="0"/>
            <a:r>
              <a:rPr lang="en-IN" sz="2000" dirty="0">
                <a:effectLst/>
                <a:latin typeface="Calibri" panose="020F0502020204030204" pitchFamily="34" charset="0"/>
                <a:ea typeface="Times New Roman" panose="02020603050405020304" pitchFamily="18" charset="0"/>
                <a:cs typeface="Sendnya"/>
              </a:rPr>
              <a:t>Link- Saora pdf </a:t>
            </a:r>
          </a:p>
          <a:p>
            <a:pPr lvl="0"/>
            <a:r>
              <a:rPr lang="en-IN" sz="2000" dirty="0">
                <a:effectLst/>
                <a:latin typeface="Calibri" panose="020F0502020204030204" pitchFamily="34" charset="0"/>
                <a:ea typeface="Times New Roman" panose="02020603050405020304" pitchFamily="18" charset="0"/>
                <a:cs typeface="Sendnya"/>
              </a:rPr>
              <a:t>Mahabharata</a:t>
            </a:r>
          </a:p>
          <a:p>
            <a:pPr lvl="0"/>
            <a:r>
              <a:rPr lang="en-IN" sz="2000" dirty="0">
                <a:effectLst/>
                <a:latin typeface="Calibri" panose="020F0502020204030204" pitchFamily="34" charset="0"/>
                <a:ea typeface="Times New Roman" panose="02020603050405020304" pitchFamily="18" charset="0"/>
                <a:cs typeface="Sendnya"/>
              </a:rPr>
              <a:t>Droupadi Murmu Wikipedia </a:t>
            </a:r>
          </a:p>
          <a:p>
            <a:pPr lvl="0"/>
            <a:r>
              <a:rPr lang="en-IN" sz="2000" dirty="0">
                <a:effectLst/>
                <a:latin typeface="Calibri" panose="020F0502020204030204" pitchFamily="34" charset="0"/>
                <a:ea typeface="Times New Roman" panose="02020603050405020304" pitchFamily="18" charset="0"/>
                <a:cs typeface="Sendnya"/>
              </a:rPr>
              <a:t>Tulasi Munda Wikipedia </a:t>
            </a:r>
          </a:p>
          <a:p>
            <a:pPr marL="0" indent="0">
              <a:buNone/>
            </a:pPr>
            <a:endParaRPr lang="en-US" sz="2000" dirty="0"/>
          </a:p>
        </p:txBody>
      </p:sp>
      <p:sp>
        <p:nvSpPr>
          <p:cNvPr id="9" name="TextBox 8">
            <a:extLst>
              <a:ext uri="{FF2B5EF4-FFF2-40B4-BE49-F238E27FC236}">
                <a16:creationId xmlns:a16="http://schemas.microsoft.com/office/drawing/2014/main" id="{9A43D49D-A9DD-5531-2A73-8C63A27FEA03}"/>
              </a:ext>
            </a:extLst>
          </p:cNvPr>
          <p:cNvSpPr txBox="1"/>
          <p:nvPr/>
        </p:nvSpPr>
        <p:spPr>
          <a:xfrm>
            <a:off x="4403902" y="5515000"/>
            <a:ext cx="6096000" cy="646331"/>
          </a:xfrm>
          <a:prstGeom prst="rect">
            <a:avLst/>
          </a:prstGeom>
          <a:noFill/>
        </p:spPr>
        <p:txBody>
          <a:bodyPr wrap="square">
            <a:spAutoFit/>
          </a:bodyPr>
          <a:lstStyle/>
          <a:p>
            <a:r>
              <a:rPr lang="en-IN" sz="3600" kern="0" dirty="0">
                <a:effectLst/>
                <a:latin typeface="Calibri" panose="020F0502020204030204" pitchFamily="34" charset="0"/>
                <a:ea typeface="Times New Roman" panose="02020603050405020304" pitchFamily="18" charset="0"/>
                <a:cs typeface="Sendnya"/>
              </a:rPr>
              <a:t>***THE END***</a:t>
            </a:r>
            <a:endParaRPr lang="en-US" sz="3600" dirty="0"/>
          </a:p>
        </p:txBody>
      </p:sp>
    </p:spTree>
    <p:extLst>
      <p:ext uri="{BB962C8B-B14F-4D97-AF65-F5344CB8AC3E}">
        <p14:creationId xmlns:p14="http://schemas.microsoft.com/office/powerpoint/2010/main" val="3983879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D5E26-1538-A0AC-0967-680283869B64}"/>
              </a:ext>
            </a:extLst>
          </p:cNvPr>
          <p:cNvSpPr>
            <a:spLocks noGrp="1"/>
          </p:cNvSpPr>
          <p:nvPr>
            <p:ph type="title"/>
          </p:nvPr>
        </p:nvSpPr>
        <p:spPr>
          <a:xfrm>
            <a:off x="5015753" y="962379"/>
            <a:ext cx="8761413" cy="706964"/>
          </a:xfrm>
        </p:spPr>
        <p:txBody>
          <a:bodyPr/>
          <a:lstStyle/>
          <a:p>
            <a:r>
              <a:rPr lang="en-IN" dirty="0"/>
              <a:t>Objectives</a:t>
            </a:r>
            <a:endParaRPr lang="en-US" dirty="0"/>
          </a:p>
        </p:txBody>
      </p:sp>
      <p:sp>
        <p:nvSpPr>
          <p:cNvPr id="3" name="Content Placeholder 2">
            <a:extLst>
              <a:ext uri="{FF2B5EF4-FFF2-40B4-BE49-F238E27FC236}">
                <a16:creationId xmlns:a16="http://schemas.microsoft.com/office/drawing/2014/main" id="{CB572054-FB2E-6E41-DD11-310FBFF8D819}"/>
              </a:ext>
            </a:extLst>
          </p:cNvPr>
          <p:cNvSpPr>
            <a:spLocks noGrp="1"/>
          </p:cNvSpPr>
          <p:nvPr>
            <p:ph idx="1"/>
          </p:nvPr>
        </p:nvSpPr>
        <p:spPr>
          <a:xfrm>
            <a:off x="570800" y="2225322"/>
            <a:ext cx="8825659" cy="3416300"/>
          </a:xfrm>
        </p:spPr>
        <p:txBody>
          <a:bodyPr>
            <a:noAutofit/>
          </a:bodyPr>
          <a:lstStyle/>
          <a:p>
            <a:r>
              <a:rPr lang="en-IN" sz="1400" dirty="0">
                <a:effectLst/>
                <a:latin typeface="Calibri" panose="020F0502020204030204" pitchFamily="34" charset="0"/>
                <a:ea typeface="Times New Roman" panose="02020603050405020304" pitchFamily="18" charset="0"/>
                <a:cs typeface="Sendnya"/>
              </a:rPr>
              <a:t>1.It aims art promoting humanitarian values.            </a:t>
            </a:r>
          </a:p>
          <a:p>
            <a:r>
              <a:rPr lang="en-IN" sz="1400" dirty="0">
                <a:effectLst/>
                <a:latin typeface="Calibri" panose="020F0502020204030204" pitchFamily="34" charset="0"/>
                <a:ea typeface="Times New Roman" panose="02020603050405020304" pitchFamily="18" charset="0"/>
                <a:cs typeface="Sendnya"/>
              </a:rPr>
              <a:t>2. It would help in the capacity building of the tribals. </a:t>
            </a:r>
          </a:p>
          <a:p>
            <a:r>
              <a:rPr lang="en-IN" sz="1400" dirty="0">
                <a:effectLst/>
                <a:latin typeface="Calibri" panose="020F0502020204030204" pitchFamily="34" charset="0"/>
                <a:ea typeface="Times New Roman" panose="02020603050405020304" pitchFamily="18" charset="0"/>
                <a:cs typeface="Sendnya"/>
              </a:rPr>
              <a:t>3. It would grow respect for tribal culture.                     </a:t>
            </a:r>
          </a:p>
          <a:p>
            <a:r>
              <a:rPr lang="en-IN" sz="1400" dirty="0">
                <a:effectLst/>
                <a:latin typeface="Calibri" panose="020F0502020204030204" pitchFamily="34" charset="0"/>
                <a:ea typeface="Times New Roman" panose="02020603050405020304" pitchFamily="18" charset="0"/>
                <a:cs typeface="Sendnya"/>
              </a:rPr>
              <a:t>4. It would create positive attitude in the society for the tribal community.                                                       </a:t>
            </a:r>
          </a:p>
          <a:p>
            <a:r>
              <a:rPr lang="en-IN" sz="1400" dirty="0">
                <a:effectLst/>
                <a:latin typeface="Calibri" panose="020F0502020204030204" pitchFamily="34" charset="0"/>
                <a:ea typeface="Times New Roman" panose="02020603050405020304" pitchFamily="18" charset="0"/>
                <a:cs typeface="Sendnya"/>
              </a:rPr>
              <a:t>5.It would  recognize the contribution of eminent tribals to Indian culture.                                                      </a:t>
            </a:r>
          </a:p>
          <a:p>
            <a:r>
              <a:rPr lang="en-IN" sz="1400" dirty="0">
                <a:effectLst/>
                <a:latin typeface="Calibri" panose="020F0502020204030204" pitchFamily="34" charset="0"/>
                <a:ea typeface="Times New Roman" panose="02020603050405020304" pitchFamily="18" charset="0"/>
                <a:cs typeface="Sendnya"/>
              </a:rPr>
              <a:t>6. It would develop  a sense of gratitude for the contribution of the tribal communities.                        </a:t>
            </a:r>
          </a:p>
          <a:p>
            <a:r>
              <a:rPr lang="en-IN" sz="1400" dirty="0">
                <a:effectLst/>
                <a:latin typeface="Calibri" panose="020F0502020204030204" pitchFamily="34" charset="0"/>
                <a:ea typeface="Times New Roman" panose="02020603050405020304" pitchFamily="18" charset="0"/>
                <a:cs typeface="Sendnya"/>
              </a:rPr>
              <a:t>7. It would strengthen our art and  literature related to value education.                                                                  </a:t>
            </a:r>
          </a:p>
          <a:p>
            <a:r>
              <a:rPr lang="en-IN" sz="1400" dirty="0">
                <a:effectLst/>
                <a:latin typeface="Calibri" panose="020F0502020204030204" pitchFamily="34" charset="0"/>
                <a:ea typeface="Times New Roman" panose="02020603050405020304" pitchFamily="18" charset="0"/>
                <a:cs typeface="Sendnya"/>
              </a:rPr>
              <a:t>8. It would inspire the young researchers for better tribal studies.                                                                       </a:t>
            </a:r>
          </a:p>
          <a:p>
            <a:r>
              <a:rPr lang="en-IN" sz="1400" dirty="0">
                <a:effectLst/>
                <a:latin typeface="Calibri" panose="020F0502020204030204" pitchFamily="34" charset="0"/>
                <a:ea typeface="Times New Roman" panose="02020603050405020304" pitchFamily="18" charset="0"/>
                <a:cs typeface="Sendnya"/>
              </a:rPr>
              <a:t>9. It would develop a sense of superiority among the tribals.</a:t>
            </a:r>
          </a:p>
          <a:p>
            <a:r>
              <a:rPr lang="en-IN" sz="1400" dirty="0">
                <a:effectLst/>
                <a:latin typeface="Calibri" panose="020F0502020204030204" pitchFamily="34" charset="0"/>
                <a:ea typeface="Times New Roman" panose="02020603050405020304" pitchFamily="18" charset="0"/>
                <a:cs typeface="Sendnya"/>
              </a:rPr>
              <a:t>10. It would encourage the peace-ful co-existence among the tribals and other groups in the society.    </a:t>
            </a:r>
          </a:p>
          <a:p>
            <a:r>
              <a:rPr lang="en-IN" sz="1400" dirty="0">
                <a:effectLst/>
                <a:latin typeface="Calibri" panose="020F0502020204030204" pitchFamily="34" charset="0"/>
                <a:ea typeface="Times New Roman" panose="02020603050405020304" pitchFamily="18" charset="0"/>
                <a:cs typeface="Sendnya"/>
              </a:rPr>
              <a:t>11. It would explore the cultural uniqueness of different tribal groups.                                                 </a:t>
            </a:r>
          </a:p>
          <a:p>
            <a:r>
              <a:rPr lang="en-IN" sz="1400" kern="0" dirty="0">
                <a:effectLst/>
                <a:latin typeface="Calibri" panose="020F0502020204030204" pitchFamily="34" charset="0"/>
                <a:ea typeface="Times New Roman" panose="02020603050405020304" pitchFamily="18" charset="0"/>
                <a:cs typeface="Sendnya"/>
              </a:rPr>
              <a:t>12.It would enlighten the religious world of tribals promoting value education. </a:t>
            </a:r>
            <a:endParaRPr lang="en-US" sz="1400" dirty="0"/>
          </a:p>
        </p:txBody>
      </p:sp>
    </p:spTree>
    <p:extLst>
      <p:ext uri="{BB962C8B-B14F-4D97-AF65-F5344CB8AC3E}">
        <p14:creationId xmlns:p14="http://schemas.microsoft.com/office/powerpoint/2010/main" val="825849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E6AC6-9936-65BC-F809-605D1465AF5D}"/>
              </a:ext>
            </a:extLst>
          </p:cNvPr>
          <p:cNvSpPr>
            <a:spLocks noGrp="1"/>
          </p:cNvSpPr>
          <p:nvPr>
            <p:ph type="title"/>
          </p:nvPr>
        </p:nvSpPr>
        <p:spPr>
          <a:xfrm>
            <a:off x="4146508" y="1097844"/>
            <a:ext cx="8761413" cy="706964"/>
          </a:xfrm>
        </p:spPr>
        <p:txBody>
          <a:bodyPr/>
          <a:lstStyle/>
          <a:p>
            <a:r>
              <a:rPr lang="en-IN" dirty="0"/>
              <a:t>What is a Tribe?  </a:t>
            </a:r>
            <a:endParaRPr lang="en-US" dirty="0"/>
          </a:p>
        </p:txBody>
      </p:sp>
      <p:sp>
        <p:nvSpPr>
          <p:cNvPr id="3" name="Content Placeholder 2">
            <a:extLst>
              <a:ext uri="{FF2B5EF4-FFF2-40B4-BE49-F238E27FC236}">
                <a16:creationId xmlns:a16="http://schemas.microsoft.com/office/drawing/2014/main" id="{6F00EECA-4797-B4D1-5909-5EF05F218559}"/>
              </a:ext>
            </a:extLst>
          </p:cNvPr>
          <p:cNvSpPr>
            <a:spLocks noGrp="1"/>
          </p:cNvSpPr>
          <p:nvPr>
            <p:ph idx="1"/>
          </p:nvPr>
        </p:nvSpPr>
        <p:spPr>
          <a:xfrm>
            <a:off x="1532210" y="2332565"/>
            <a:ext cx="8869579" cy="5050368"/>
          </a:xfrm>
        </p:spPr>
        <p:txBody>
          <a:bodyPr>
            <a:noAutofit/>
          </a:bodyPr>
          <a:lstStyle/>
          <a:p>
            <a:r>
              <a:rPr lang="en-IN" sz="2000" dirty="0">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 A tribe is a social division in a traditional society. It  consists of families linked by social, economic, religious, or blood ties, with a common culture and dialect. A tribe possesses certain qualities and characteristics that make it a unique cultural, social, and political entity. </a:t>
            </a:r>
          </a:p>
          <a:p>
            <a:r>
              <a:rPr lang="en-IN" sz="2000" dirty="0">
                <a:effectLst/>
                <a:latin typeface="Calibri" panose="020F0502020204030204" pitchFamily="34" charset="0"/>
                <a:ea typeface="Times New Roman" panose="02020603050405020304" pitchFamily="18" charset="0"/>
                <a:cs typeface="Sendnya"/>
              </a:rPr>
              <a:t>          Tribes are  known as  ‘</a:t>
            </a:r>
            <a:r>
              <a:rPr lang="en-IN" sz="2000" dirty="0" err="1">
                <a:effectLst/>
                <a:latin typeface="Calibri" panose="020F0502020204030204" pitchFamily="34" charset="0"/>
                <a:ea typeface="Times New Roman" panose="02020603050405020304" pitchFamily="18" charset="0"/>
                <a:cs typeface="Sendnya"/>
              </a:rPr>
              <a:t>Adivasis</a:t>
            </a:r>
            <a:r>
              <a:rPr lang="en-IN" sz="2000" dirty="0">
                <a:effectLst/>
                <a:latin typeface="Calibri" panose="020F0502020204030204" pitchFamily="34" charset="0"/>
                <a:ea typeface="Times New Roman" panose="02020603050405020304" pitchFamily="18" charset="0"/>
                <a:cs typeface="Sendnya"/>
              </a:rPr>
              <a:t>’ in India. Article 366 (25) defined scheduled tribes as “such tribes or tribal communities or parts of or groups within such tribes or tribal communities as are deemed under Article 342 to be Scheduled Tribes for the purposes of this constitution”. The Constitution of India has recognized tribal communities in India under ‘Schedule 5’ of the constitution. This  Constitutional reorganization  has given them the name ‘ Scheduled Tribes’. There are around 645 distinct tribes in India. The major tribes in India are  Gadaba,  Santhals, Bathudi, Gond, Juang, Kolha, Munda, Paroja, Saora and Shabar etc.  The total population of Scheduled Tribes is 10.43 crore as per the census 2011 which accounts for 8.6% of the total population of the country.</a:t>
            </a:r>
          </a:p>
          <a:p>
            <a:endParaRPr lang="en-IN" sz="2000" dirty="0"/>
          </a:p>
        </p:txBody>
      </p:sp>
    </p:spTree>
    <p:extLst>
      <p:ext uri="{BB962C8B-B14F-4D97-AF65-F5344CB8AC3E}">
        <p14:creationId xmlns:p14="http://schemas.microsoft.com/office/powerpoint/2010/main" val="1756821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FE76-4011-F4C7-EF44-111FC3B33CB9}"/>
              </a:ext>
            </a:extLst>
          </p:cNvPr>
          <p:cNvSpPr>
            <a:spLocks noGrp="1"/>
          </p:cNvSpPr>
          <p:nvPr>
            <p:ph type="title"/>
          </p:nvPr>
        </p:nvSpPr>
        <p:spPr>
          <a:xfrm>
            <a:off x="4067487" y="567267"/>
            <a:ext cx="8761413" cy="706964"/>
          </a:xfrm>
        </p:spPr>
        <p:txBody>
          <a:bodyPr/>
          <a:lstStyle/>
          <a:p>
            <a:r>
              <a:rPr lang="en-IN" dirty="0"/>
              <a:t>                                                         </a:t>
            </a:r>
            <a:br>
              <a:rPr lang="en-IN" dirty="0"/>
            </a:br>
            <a:r>
              <a:rPr lang="en-IN" dirty="0"/>
              <a:t>What is Culture? </a:t>
            </a:r>
            <a:endParaRPr lang="en-US" dirty="0"/>
          </a:p>
        </p:txBody>
      </p:sp>
      <p:sp>
        <p:nvSpPr>
          <p:cNvPr id="3" name="Content Placeholder 2">
            <a:extLst>
              <a:ext uri="{FF2B5EF4-FFF2-40B4-BE49-F238E27FC236}">
                <a16:creationId xmlns:a16="http://schemas.microsoft.com/office/drawing/2014/main" id="{A15D67C6-1A7D-AAA3-76D3-60F914189E1E}"/>
              </a:ext>
            </a:extLst>
          </p:cNvPr>
          <p:cNvSpPr>
            <a:spLocks noGrp="1"/>
          </p:cNvSpPr>
          <p:nvPr>
            <p:ph idx="1"/>
          </p:nvPr>
        </p:nvSpPr>
        <p:spPr/>
        <p:txBody>
          <a:bodyPr>
            <a:normAutofit/>
          </a:bodyPr>
          <a:lstStyle/>
          <a:p>
            <a:r>
              <a:rPr lang="en-IN" sz="2000" dirty="0">
                <a:effectLst/>
                <a:latin typeface="Calibri" panose="020F0502020204030204" pitchFamily="34" charset="0"/>
                <a:ea typeface="Times New Roman" panose="02020603050405020304" pitchFamily="18" charset="0"/>
                <a:cs typeface="Sendnya"/>
              </a:rPr>
              <a:t>          Culture refers to a set of patterns of human activities within a community or social group. It is a symbolic structure that gives significance to such activities customs, laws, dress </a:t>
            </a:r>
            <a:r>
              <a:rPr lang="en-IN" sz="2000" dirty="0">
                <a:latin typeface="Calibri" panose="020F0502020204030204" pitchFamily="34" charset="0"/>
                <a:ea typeface="Times New Roman" panose="02020603050405020304" pitchFamily="18" charset="0"/>
                <a:cs typeface="Sendnya"/>
              </a:rPr>
              <a:t>&amp; </a:t>
            </a:r>
            <a:r>
              <a:rPr lang="en-IN" sz="2000" dirty="0">
                <a:effectLst/>
                <a:latin typeface="Calibri" panose="020F0502020204030204" pitchFamily="34" charset="0"/>
                <a:ea typeface="Times New Roman" panose="02020603050405020304" pitchFamily="18" charset="0"/>
                <a:cs typeface="Sendnya"/>
              </a:rPr>
              <a:t>social standard. It takes into accounts different aspects like conducting marriage, observing festivals, ritualistic practices and funeral activities etc . </a:t>
            </a:r>
          </a:p>
        </p:txBody>
      </p:sp>
    </p:spTree>
    <p:extLst>
      <p:ext uri="{BB962C8B-B14F-4D97-AF65-F5344CB8AC3E}">
        <p14:creationId xmlns:p14="http://schemas.microsoft.com/office/powerpoint/2010/main" val="228440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B985-96EF-DC82-AD0C-1B721A92772D}"/>
              </a:ext>
            </a:extLst>
          </p:cNvPr>
          <p:cNvSpPr>
            <a:spLocks noGrp="1"/>
          </p:cNvSpPr>
          <p:nvPr>
            <p:ph type="title"/>
          </p:nvPr>
        </p:nvSpPr>
        <p:spPr>
          <a:xfrm>
            <a:off x="2957689" y="1083734"/>
            <a:ext cx="7376367" cy="395111"/>
          </a:xfrm>
        </p:spPr>
        <p:txBody>
          <a:bodyPr/>
          <a:lstStyle/>
          <a:p>
            <a:r>
              <a:rPr lang="en-IN" dirty="0"/>
              <a:t>What is Value Education??     </a:t>
            </a:r>
            <a:endParaRPr lang="en-US" dirty="0"/>
          </a:p>
        </p:txBody>
      </p:sp>
      <p:sp>
        <p:nvSpPr>
          <p:cNvPr id="3" name="Content Placeholder 2">
            <a:extLst>
              <a:ext uri="{FF2B5EF4-FFF2-40B4-BE49-F238E27FC236}">
                <a16:creationId xmlns:a16="http://schemas.microsoft.com/office/drawing/2014/main" id="{751389E4-CE94-CE64-70A9-333E050AC56E}"/>
              </a:ext>
            </a:extLst>
          </p:cNvPr>
          <p:cNvSpPr>
            <a:spLocks noGrp="1"/>
          </p:cNvSpPr>
          <p:nvPr>
            <p:ph idx="1"/>
          </p:nvPr>
        </p:nvSpPr>
        <p:spPr>
          <a:xfrm>
            <a:off x="1219200" y="1996724"/>
            <a:ext cx="8825659" cy="4587522"/>
          </a:xfrm>
        </p:spPr>
        <p:txBody>
          <a:bodyPr>
            <a:noAutofit/>
          </a:bodyPr>
          <a:lstStyle/>
          <a:p>
            <a:pPr marL="0" indent="0">
              <a:buNone/>
            </a:pPr>
            <a:endParaRPr lang="en-IN" sz="2000" dirty="0">
              <a:effectLst/>
              <a:latin typeface="Calibri" panose="020F0502020204030204" pitchFamily="34" charset="0"/>
              <a:ea typeface="Times New Roman" panose="02020603050405020304" pitchFamily="18" charset="0"/>
              <a:cs typeface="Sendnya"/>
            </a:endParaRPr>
          </a:p>
          <a:p>
            <a:r>
              <a:rPr lang="en-IN" sz="2000" kern="0" dirty="0">
                <a:effectLst/>
                <a:latin typeface="Calibri" panose="020F0502020204030204" pitchFamily="34" charset="0"/>
                <a:ea typeface="Times New Roman" panose="02020603050405020304" pitchFamily="18" charset="0"/>
                <a:cs typeface="Sendnya"/>
              </a:rPr>
              <a:t>           The meaning of Value Education is to teach universal values.                   The purpose of value education is the development of the personality of the student. The achievement of all round development is only possible  through value education. Value education causes all other development such as  physical development, emotional development, moral development, social development   spiritual development and national development. Value education teaches values of life,  values of character, values of social contribution and values of spiritual attainment . It teaches good manners and responsibility towards  citizenship. It teaches The way of thinking and the at of living to get peace of mind and prosperity of the community. It develops the quality of judgement to know what is wrong and what is write.  Let us try to find the effect of values in the life and culture of tribal people. </a:t>
            </a:r>
            <a:endParaRPr lang="en-US" sz="2000" dirty="0"/>
          </a:p>
        </p:txBody>
      </p:sp>
    </p:spTree>
    <p:extLst>
      <p:ext uri="{BB962C8B-B14F-4D97-AF65-F5344CB8AC3E}">
        <p14:creationId xmlns:p14="http://schemas.microsoft.com/office/powerpoint/2010/main" val="364558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5E8C7-F146-8C32-AF50-A2FE0DCD0602}"/>
              </a:ext>
            </a:extLst>
          </p:cNvPr>
          <p:cNvSpPr>
            <a:spLocks noGrp="1"/>
          </p:cNvSpPr>
          <p:nvPr>
            <p:ph type="title"/>
          </p:nvPr>
        </p:nvSpPr>
        <p:spPr>
          <a:xfrm>
            <a:off x="2836999" y="1007536"/>
            <a:ext cx="8761413" cy="527754"/>
          </a:xfrm>
        </p:spPr>
        <p:txBody>
          <a:bodyPr/>
          <a:lstStyle/>
          <a:p>
            <a:r>
              <a:rPr lang="en-IN" dirty="0"/>
              <a:t>   Needs of Value Education </a:t>
            </a:r>
            <a:endParaRPr lang="en-US" dirty="0"/>
          </a:p>
        </p:txBody>
      </p:sp>
      <p:sp>
        <p:nvSpPr>
          <p:cNvPr id="3" name="Content Placeholder 2">
            <a:extLst>
              <a:ext uri="{FF2B5EF4-FFF2-40B4-BE49-F238E27FC236}">
                <a16:creationId xmlns:a16="http://schemas.microsoft.com/office/drawing/2014/main" id="{DD589547-900D-392A-7D77-1A3BBF0ABED8}"/>
              </a:ext>
            </a:extLst>
          </p:cNvPr>
          <p:cNvSpPr>
            <a:spLocks noGrp="1"/>
          </p:cNvSpPr>
          <p:nvPr>
            <p:ph idx="1"/>
          </p:nvPr>
        </p:nvSpPr>
        <p:spPr>
          <a:xfrm>
            <a:off x="996909" y="2637366"/>
            <a:ext cx="8825659" cy="3416300"/>
          </a:xfrm>
        </p:spPr>
        <p:txBody>
          <a:bodyPr>
            <a:normAutofit/>
          </a:bodyPr>
          <a:lstStyle/>
          <a:p>
            <a:r>
              <a:rPr lang="en-IN" sz="2000" dirty="0">
                <a:effectLst/>
                <a:latin typeface="Calibri" panose="020F0502020204030204" pitchFamily="34" charset="0"/>
                <a:ea typeface="Times New Roman" panose="02020603050405020304" pitchFamily="18" charset="0"/>
                <a:cs typeface="Sendnya"/>
              </a:rPr>
              <a:t>1.Value education for Moral Development,         </a:t>
            </a:r>
          </a:p>
          <a:p>
            <a:r>
              <a:rPr lang="en-IN" sz="2000" dirty="0">
                <a:effectLst/>
                <a:latin typeface="Calibri" panose="020F0502020204030204" pitchFamily="34" charset="0"/>
                <a:ea typeface="Times New Roman" panose="02020603050405020304" pitchFamily="18" charset="0"/>
                <a:cs typeface="Sendnya"/>
              </a:rPr>
              <a:t>2.Value education for Cultural Development,     </a:t>
            </a:r>
          </a:p>
          <a:p>
            <a:r>
              <a:rPr lang="en-IN" sz="2000" dirty="0">
                <a:effectLst/>
                <a:latin typeface="Calibri" panose="020F0502020204030204" pitchFamily="34" charset="0"/>
                <a:ea typeface="Times New Roman" panose="02020603050405020304" pitchFamily="18" charset="0"/>
                <a:cs typeface="Sendnya"/>
              </a:rPr>
              <a:t>3.Value education for Social Development,           </a:t>
            </a:r>
          </a:p>
          <a:p>
            <a:r>
              <a:rPr lang="en-IN" sz="2000" dirty="0">
                <a:effectLst/>
                <a:latin typeface="Calibri" panose="020F0502020204030204" pitchFamily="34" charset="0"/>
                <a:ea typeface="Times New Roman" panose="02020603050405020304" pitchFamily="18" charset="0"/>
                <a:cs typeface="Sendnya"/>
              </a:rPr>
              <a:t>4.Value education for All-Round Development,     </a:t>
            </a:r>
          </a:p>
          <a:p>
            <a:r>
              <a:rPr lang="en-IN" sz="2000" dirty="0">
                <a:effectLst/>
                <a:latin typeface="Calibri" panose="020F0502020204030204" pitchFamily="34" charset="0"/>
                <a:ea typeface="Times New Roman" panose="02020603050405020304" pitchFamily="18" charset="0"/>
                <a:cs typeface="Sendnya"/>
              </a:rPr>
              <a:t>5.Value education for Solving Conflict,                   </a:t>
            </a:r>
          </a:p>
          <a:p>
            <a:r>
              <a:rPr lang="en-IN" sz="2000" dirty="0">
                <a:effectLst/>
                <a:latin typeface="Calibri" panose="020F0502020204030204" pitchFamily="34" charset="0"/>
                <a:ea typeface="Times New Roman" panose="02020603050405020304" pitchFamily="18" charset="0"/>
                <a:cs typeface="Sendnya"/>
              </a:rPr>
              <a:t>6.Value education for Development of Democratic qualities,                                                                       </a:t>
            </a:r>
          </a:p>
          <a:p>
            <a:r>
              <a:rPr lang="en-IN" sz="2000" kern="0" dirty="0">
                <a:effectLst/>
                <a:latin typeface="Calibri" panose="020F0502020204030204" pitchFamily="34" charset="0"/>
                <a:ea typeface="Times New Roman" panose="02020603050405020304" pitchFamily="18" charset="0"/>
                <a:cs typeface="Sendnya"/>
              </a:rPr>
              <a:t>7.Value education for Co-operative living. </a:t>
            </a:r>
            <a:endParaRPr lang="en-US" sz="2000" dirty="0"/>
          </a:p>
        </p:txBody>
      </p:sp>
    </p:spTree>
    <p:extLst>
      <p:ext uri="{BB962C8B-B14F-4D97-AF65-F5344CB8AC3E}">
        <p14:creationId xmlns:p14="http://schemas.microsoft.com/office/powerpoint/2010/main" val="2111474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B1533-D2EA-B3C5-6A35-21FADCDD963D}"/>
              </a:ext>
            </a:extLst>
          </p:cNvPr>
          <p:cNvSpPr>
            <a:spLocks noGrp="1"/>
          </p:cNvSpPr>
          <p:nvPr>
            <p:ph type="title"/>
          </p:nvPr>
        </p:nvSpPr>
        <p:spPr>
          <a:xfrm>
            <a:off x="2814421" y="928512"/>
            <a:ext cx="8761413" cy="798687"/>
          </a:xfrm>
        </p:spPr>
        <p:txBody>
          <a:bodyPr/>
          <a:lstStyle/>
          <a:p>
            <a:r>
              <a:rPr lang="en-IN" dirty="0">
                <a:effectLst/>
                <a:latin typeface="Calibri" panose="020F0502020204030204" pitchFamily="34" charset="0"/>
                <a:ea typeface="Times New Roman" panose="02020603050405020304" pitchFamily="18" charset="0"/>
                <a:cs typeface="Sendnya"/>
              </a:rPr>
              <a:t>Value Education in Tribal Culture</a:t>
            </a:r>
          </a:p>
        </p:txBody>
      </p:sp>
      <p:sp>
        <p:nvSpPr>
          <p:cNvPr id="3" name="Content Placeholder 2">
            <a:extLst>
              <a:ext uri="{FF2B5EF4-FFF2-40B4-BE49-F238E27FC236}">
                <a16:creationId xmlns:a16="http://schemas.microsoft.com/office/drawing/2014/main" id="{4DA6F946-115C-8B00-8757-15F920E34E6D}"/>
              </a:ext>
            </a:extLst>
          </p:cNvPr>
          <p:cNvSpPr>
            <a:spLocks noGrp="1"/>
          </p:cNvSpPr>
          <p:nvPr>
            <p:ph idx="1"/>
          </p:nvPr>
        </p:nvSpPr>
        <p:spPr>
          <a:xfrm>
            <a:off x="1683170" y="2592211"/>
            <a:ext cx="8825659" cy="3416300"/>
          </a:xfrm>
        </p:spPr>
        <p:txBody>
          <a:bodyPr>
            <a:normAutofit/>
          </a:bodyPr>
          <a:lstStyle/>
          <a:p>
            <a:r>
              <a:rPr lang="en-IN" sz="2000" dirty="0">
                <a:effectLst/>
                <a:latin typeface="Calibri" panose="020F0502020204030204" pitchFamily="34" charset="0"/>
                <a:ea typeface="Times New Roman" panose="02020603050405020304" pitchFamily="18" charset="0"/>
                <a:cs typeface="Sendnya"/>
              </a:rPr>
              <a:t>           Values are not bookish property rather the cultural property. The tribal people usually  higher values in their cultural practice. We can analyse them here in brief as follows. </a:t>
            </a:r>
            <a:endParaRPr lang="en-US" sz="2000" dirty="0"/>
          </a:p>
        </p:txBody>
      </p:sp>
    </p:spTree>
    <p:extLst>
      <p:ext uri="{BB962C8B-B14F-4D97-AF65-F5344CB8AC3E}">
        <p14:creationId xmlns:p14="http://schemas.microsoft.com/office/powerpoint/2010/main" val="3778992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CD120-7057-5662-E2FB-AFF07501243D}"/>
              </a:ext>
            </a:extLst>
          </p:cNvPr>
          <p:cNvSpPr>
            <a:spLocks noGrp="1"/>
          </p:cNvSpPr>
          <p:nvPr>
            <p:ph type="title"/>
          </p:nvPr>
        </p:nvSpPr>
        <p:spPr>
          <a:xfrm>
            <a:off x="2247818" y="905935"/>
            <a:ext cx="8761413" cy="674509"/>
          </a:xfrm>
        </p:spPr>
        <p:txBody>
          <a:bodyPr/>
          <a:lstStyle/>
          <a:p>
            <a:r>
              <a:rPr lang="en-IN" dirty="0"/>
              <a:t>Understanding the Value of Nature     </a:t>
            </a:r>
            <a:endParaRPr lang="en-US" dirty="0"/>
          </a:p>
        </p:txBody>
      </p:sp>
      <p:sp>
        <p:nvSpPr>
          <p:cNvPr id="3" name="Content Placeholder 2">
            <a:extLst>
              <a:ext uri="{FF2B5EF4-FFF2-40B4-BE49-F238E27FC236}">
                <a16:creationId xmlns:a16="http://schemas.microsoft.com/office/drawing/2014/main" id="{EC94ADD2-EE05-0B80-6271-4BA920F9C1E3}"/>
              </a:ext>
            </a:extLst>
          </p:cNvPr>
          <p:cNvSpPr>
            <a:spLocks noGrp="1"/>
          </p:cNvSpPr>
          <p:nvPr>
            <p:ph idx="1"/>
          </p:nvPr>
        </p:nvSpPr>
        <p:spPr>
          <a:xfrm>
            <a:off x="1536415" y="2151945"/>
            <a:ext cx="8825659" cy="3416300"/>
          </a:xfrm>
        </p:spPr>
        <p:txBody>
          <a:bodyPr>
            <a:normAutofit/>
          </a:bodyPr>
          <a:lstStyle/>
          <a:p>
            <a:pPr marL="0" indent="0">
              <a:buNone/>
            </a:pPr>
            <a:r>
              <a:rPr lang="en-IN" sz="2000" b="1" dirty="0">
                <a:effectLst/>
                <a:latin typeface="Calibri" panose="020F0502020204030204" pitchFamily="34" charset="0"/>
                <a:ea typeface="Times New Roman" panose="02020603050405020304" pitchFamily="18" charset="0"/>
                <a:cs typeface="Sendnya"/>
              </a:rPr>
              <a:t> </a:t>
            </a:r>
            <a:r>
              <a:rPr lang="en-IN" sz="2000" dirty="0">
                <a:effectLst/>
                <a:latin typeface="Calibri" panose="020F0502020204030204" pitchFamily="34" charset="0"/>
                <a:ea typeface="Times New Roman" panose="02020603050405020304" pitchFamily="18" charset="0"/>
                <a:cs typeface="Sendnya"/>
              </a:rPr>
              <a:t>                                                                                    </a:t>
            </a:r>
          </a:p>
          <a:p>
            <a:r>
              <a:rPr lang="en-IN" sz="2000" dirty="0">
                <a:effectLst/>
                <a:latin typeface="Calibri" panose="020F0502020204030204" pitchFamily="34" charset="0"/>
                <a:ea typeface="Times New Roman" panose="02020603050405020304" pitchFamily="18" charset="0"/>
                <a:cs typeface="Sendnya"/>
              </a:rPr>
              <a:t>           The tribal people respect and worship the nature which is a geographical duty of the citizens . They don’t harm the trees and forest during different tribal festivals which is a symbol of conservation of nature. They worship the soil,    the trees, the forest, which are the real sources of energy. To worship means to know the importance of the contributing aspects we should learn the love for nature from these tribal people.   </a:t>
            </a:r>
            <a:endParaRPr lang="en-US" sz="2000" dirty="0"/>
          </a:p>
        </p:txBody>
      </p:sp>
    </p:spTree>
    <p:extLst>
      <p:ext uri="{BB962C8B-B14F-4D97-AF65-F5344CB8AC3E}">
        <p14:creationId xmlns:p14="http://schemas.microsoft.com/office/powerpoint/2010/main" val="22644615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0</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Ion Boardroom</vt:lpstr>
      <vt:lpstr>CONTRIBUTION OF  TRIBAL CULTURE TO  VALUE EDUCATION </vt:lpstr>
      <vt:lpstr>Introduction</vt:lpstr>
      <vt:lpstr>Objectives</vt:lpstr>
      <vt:lpstr>What is a Tribe?  </vt:lpstr>
      <vt:lpstr>                                                          What is Culture? </vt:lpstr>
      <vt:lpstr>What is Value Education??     </vt:lpstr>
      <vt:lpstr>   Needs of Value Education </vt:lpstr>
      <vt:lpstr>Value Education in Tribal Culture</vt:lpstr>
      <vt:lpstr>Understanding the Value of Nature     </vt:lpstr>
      <vt:lpstr>Understanding the Value of Agriculture</vt:lpstr>
      <vt:lpstr> Marriage System Highlighting Values</vt:lpstr>
      <vt:lpstr>              No Gender Bias in the Tribal Community</vt:lpstr>
      <vt:lpstr> Practical Training Imparting Values</vt:lpstr>
      <vt:lpstr> Ideal Social Setting Imparting Values </vt:lpstr>
      <vt:lpstr> Incorporation of Values in School Curriculum                      through Tribal Culture </vt:lpstr>
      <vt:lpstr> The Sadhana of Ekalavya a Story of Values </vt:lpstr>
      <vt:lpstr>Padma shri Tulasi Apa  The Worshiper of Value Education </vt:lpstr>
      <vt:lpstr>A Deity of Higher Values Madam Droupadi Murmu</vt:lpstr>
      <vt:lpstr>Conclusion </vt:lpstr>
      <vt:lpstr> Key Words       </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 OF  TRIBAL CULTURE TO  VALUE EDUCATION </dc:title>
  <dc:creator>919861197886</dc:creator>
  <cp:lastModifiedBy>Girish Chandra Behera</cp:lastModifiedBy>
  <cp:revision>10</cp:revision>
  <dcterms:created xsi:type="dcterms:W3CDTF">2023-03-30T15:34:06Z</dcterms:created>
  <dcterms:modified xsi:type="dcterms:W3CDTF">2023-04-28T12:14:34Z</dcterms:modified>
</cp:coreProperties>
</file>