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79" r:id="rId3"/>
    <p:sldId id="280" r:id="rId4"/>
    <p:sldId id="262" r:id="rId5"/>
    <p:sldId id="265" r:id="rId6"/>
    <p:sldId id="281" r:id="rId7"/>
    <p:sldId id="283" r:id="rId8"/>
    <p:sldId id="282" r:id="rId9"/>
    <p:sldId id="286" r:id="rId10"/>
    <p:sldId id="285" r:id="rId11"/>
    <p:sldId id="284" r:id="rId12"/>
    <p:sldId id="267" r:id="rId13"/>
    <p:sldId id="269" r:id="rId14"/>
    <p:sldId id="288" r:id="rId15"/>
    <p:sldId id="289" r:id="rId16"/>
    <p:sldId id="290" r:id="rId17"/>
    <p:sldId id="291" r:id="rId18"/>
    <p:sldId id="270" r:id="rId19"/>
    <p:sldId id="272" r:id="rId20"/>
    <p:sldId id="271" r:id="rId21"/>
    <p:sldId id="292" r:id="rId22"/>
    <p:sldId id="273" r:id="rId23"/>
    <p:sldId id="274" r:id="rId24"/>
    <p:sldId id="293" r:id="rId25"/>
    <p:sldId id="29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1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28E3C6-5C32-4EC8-8BF7-6431578E3895}" type="datetimeFigureOut">
              <a:rPr lang="en-IN" smtClean="0"/>
              <a:t>12-09-2024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6DD9AD-6168-473F-8E7F-B9A4402D05C0}" type="slidenum">
              <a:rPr lang="en-IN" smtClean="0"/>
              <a:t>‹#›</a:t>
            </a:fld>
            <a:endParaRPr lang="en-IN"/>
          </a:p>
        </p:txBody>
      </p:sp>
    </p:spTree>
    <p:extLst>
      <p:ext uri="{BB962C8B-B14F-4D97-AF65-F5344CB8AC3E}">
        <p14:creationId xmlns:p14="http://schemas.microsoft.com/office/powerpoint/2010/main" val="2055990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68" charset="-128"/>
              </a:defRPr>
            </a:lvl1pPr>
            <a:lvl2pPr marL="742950" indent="-285750">
              <a:defRPr sz="2400">
                <a:solidFill>
                  <a:schemeClr val="tx1"/>
                </a:solidFill>
                <a:latin typeface="Arial" charset="0"/>
                <a:ea typeface="ＭＳ Ｐゴシック" pitchFamily="68" charset="-128"/>
              </a:defRPr>
            </a:lvl2pPr>
            <a:lvl3pPr marL="1143000" indent="-228600">
              <a:defRPr sz="2400">
                <a:solidFill>
                  <a:schemeClr val="tx1"/>
                </a:solidFill>
                <a:latin typeface="Arial" charset="0"/>
                <a:ea typeface="ＭＳ Ｐゴシック" pitchFamily="68" charset="-128"/>
              </a:defRPr>
            </a:lvl3pPr>
            <a:lvl4pPr marL="1600200" indent="-228600">
              <a:defRPr sz="2400">
                <a:solidFill>
                  <a:schemeClr val="tx1"/>
                </a:solidFill>
                <a:latin typeface="Arial" charset="0"/>
                <a:ea typeface="ＭＳ Ｐゴシック" pitchFamily="68" charset="-128"/>
              </a:defRPr>
            </a:lvl4pPr>
            <a:lvl5pPr marL="2057400" indent="-228600">
              <a:defRPr sz="2400">
                <a:solidFill>
                  <a:schemeClr val="tx1"/>
                </a:solidFill>
                <a:latin typeface="Arial" charset="0"/>
                <a:ea typeface="ＭＳ Ｐゴシック" pitchFamily="6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8" charset="-128"/>
              </a:defRPr>
            </a:lvl9pPr>
          </a:lstStyle>
          <a:p>
            <a:fld id="{22A402E5-AE93-4B96-ADC8-5B2B3A4E296C}" type="slidenum">
              <a:rPr lang="en-US" sz="1200"/>
              <a:pPr/>
              <a:t>4</a:t>
            </a:fld>
            <a:endParaRPr lang="en-US" sz="1200"/>
          </a:p>
        </p:txBody>
      </p:sp>
      <p:sp>
        <p:nvSpPr>
          <p:cNvPr id="34819" name="Rectangle 1026"/>
          <p:cNvSpPr>
            <a:spLocks noGrp="1" noRot="1" noChangeAspect="1" noChangeArrowheads="1" noTextEdit="1"/>
          </p:cNvSpPr>
          <p:nvPr>
            <p:ph type="sldImg"/>
          </p:nvPr>
        </p:nvSpPr>
        <p:spPr>
          <a:ln/>
        </p:spPr>
      </p:sp>
      <p:sp>
        <p:nvSpPr>
          <p:cNvPr id="34820" name="Rectangle 1027"/>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68" charset="-128"/>
              </a:defRPr>
            </a:lvl1pPr>
            <a:lvl2pPr marL="742950" indent="-285750">
              <a:defRPr sz="2400">
                <a:solidFill>
                  <a:schemeClr val="tx1"/>
                </a:solidFill>
                <a:latin typeface="Arial" charset="0"/>
                <a:ea typeface="ＭＳ Ｐゴシック" pitchFamily="68" charset="-128"/>
              </a:defRPr>
            </a:lvl2pPr>
            <a:lvl3pPr marL="1143000" indent="-228600">
              <a:defRPr sz="2400">
                <a:solidFill>
                  <a:schemeClr val="tx1"/>
                </a:solidFill>
                <a:latin typeface="Arial" charset="0"/>
                <a:ea typeface="ＭＳ Ｐゴシック" pitchFamily="68" charset="-128"/>
              </a:defRPr>
            </a:lvl3pPr>
            <a:lvl4pPr marL="1600200" indent="-228600">
              <a:defRPr sz="2400">
                <a:solidFill>
                  <a:schemeClr val="tx1"/>
                </a:solidFill>
                <a:latin typeface="Arial" charset="0"/>
                <a:ea typeface="ＭＳ Ｐゴシック" pitchFamily="68" charset="-128"/>
              </a:defRPr>
            </a:lvl4pPr>
            <a:lvl5pPr marL="2057400" indent="-228600">
              <a:defRPr sz="2400">
                <a:solidFill>
                  <a:schemeClr val="tx1"/>
                </a:solidFill>
                <a:latin typeface="Arial" charset="0"/>
                <a:ea typeface="ＭＳ Ｐゴシック" pitchFamily="6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8" charset="-128"/>
              </a:defRPr>
            </a:lvl9pPr>
          </a:lstStyle>
          <a:p>
            <a:fld id="{22A402E5-AE93-4B96-ADC8-5B2B3A4E296C}" type="slidenum">
              <a:rPr lang="en-US" sz="1200"/>
              <a:pPr/>
              <a:t>22</a:t>
            </a:fld>
            <a:endParaRPr lang="en-US" sz="1200"/>
          </a:p>
        </p:txBody>
      </p:sp>
      <p:sp>
        <p:nvSpPr>
          <p:cNvPr id="34819" name="Rectangle 1026"/>
          <p:cNvSpPr>
            <a:spLocks noGrp="1" noRot="1" noChangeAspect="1" noChangeArrowheads="1" noTextEdit="1"/>
          </p:cNvSpPr>
          <p:nvPr>
            <p:ph type="sldImg"/>
          </p:nvPr>
        </p:nvSpPr>
        <p:spPr>
          <a:ln/>
        </p:spPr>
      </p:sp>
      <p:sp>
        <p:nvSpPr>
          <p:cNvPr id="34820" name="Rectangle 1027"/>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descr="C:\Users\Administrator\Pictures\mfOAUf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1752600" y="762000"/>
            <a:ext cx="5867400" cy="193899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IN" sz="6000" b="1" dirty="0">
                <a:latin typeface="Times New Roman" pitchFamily="18" charset="0"/>
                <a:cs typeface="Times New Roman" pitchFamily="18" charset="0"/>
              </a:rPr>
              <a:t>LIPIDS-BASIC SKETCH</a:t>
            </a:r>
            <a:endParaRPr lang="en-US" sz="6000" b="1" dirty="0">
              <a:latin typeface="Times New Roman" pitchFamily="18" charset="0"/>
              <a:cs typeface="Times New Roman" pitchFamily="18" charset="0"/>
            </a:endParaRPr>
          </a:p>
        </p:txBody>
      </p:sp>
      <p:sp>
        <p:nvSpPr>
          <p:cNvPr id="4" name="TextBox 3"/>
          <p:cNvSpPr txBox="1"/>
          <p:nvPr/>
        </p:nvSpPr>
        <p:spPr>
          <a:xfrm>
            <a:off x="3200400" y="5105400"/>
            <a:ext cx="5791200" cy="1569660"/>
          </a:xfrm>
          <a:prstGeom prst="rect">
            <a:avLst/>
          </a:prstGeom>
          <a:noFill/>
        </p:spPr>
        <p:txBody>
          <a:bodyPr wrap="square" rtlCol="0">
            <a:spAutoFit/>
          </a:bodyPr>
          <a:lstStyle/>
          <a:p>
            <a:r>
              <a:rPr lang="en-US" sz="3200" b="1" dirty="0" err="1">
                <a:solidFill>
                  <a:srgbClr val="FF0000"/>
                </a:solidFill>
                <a:latin typeface="Times New Roman" pitchFamily="18" charset="0"/>
                <a:cs typeface="Times New Roman" pitchFamily="18" charset="0"/>
              </a:rPr>
              <a:t>Khusbu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Agarwal</a:t>
            </a:r>
            <a:endParaRPr lang="en-US" sz="3200" b="1" dirty="0">
              <a:solidFill>
                <a:srgbClr val="FF0000"/>
              </a:solidFill>
              <a:latin typeface="Times New Roman" pitchFamily="18" charset="0"/>
              <a:cs typeface="Times New Roman" pitchFamily="18" charset="0"/>
            </a:endParaRPr>
          </a:p>
          <a:p>
            <a:r>
              <a:rPr lang="en-US" sz="3200" b="1" dirty="0">
                <a:solidFill>
                  <a:srgbClr val="FF0000"/>
                </a:solidFill>
                <a:latin typeface="Times New Roman" pitchFamily="18" charset="0"/>
                <a:cs typeface="Times New Roman" pitchFamily="18" charset="0"/>
              </a:rPr>
              <a:t>Assistant Professor In Botany</a:t>
            </a:r>
          </a:p>
          <a:p>
            <a:r>
              <a:rPr lang="en-US" sz="3200" b="1" dirty="0">
                <a:solidFill>
                  <a:srgbClr val="FF0000"/>
                </a:solidFill>
                <a:latin typeface="Times New Roman" pitchFamily="18" charset="0"/>
                <a:cs typeface="Times New Roman" pitchFamily="18" charset="0"/>
              </a:rPr>
              <a:t>SBWC, Cuttack</a:t>
            </a:r>
            <a:endParaRPr lang="en-IN" sz="3200" b="1" dirty="0">
              <a:solidFill>
                <a:srgbClr val="FF0000"/>
              </a:solidFill>
              <a:latin typeface="Times New Roman" pitchFamily="18" charset="0"/>
              <a:cs typeface="Times New Roman" pitchFamily="18" charset="0"/>
            </a:endParaRPr>
          </a:p>
        </p:txBody>
      </p:sp>
      <p:sp>
        <p:nvSpPr>
          <p:cNvPr id="7" name="TextBox 5"/>
          <p:cNvSpPr txBox="1"/>
          <p:nvPr/>
        </p:nvSpPr>
        <p:spPr>
          <a:xfrm>
            <a:off x="2819400" y="3136612"/>
            <a:ext cx="35052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dirty="0">
                <a:latin typeface="Arial Black" pitchFamily="34" charset="0"/>
                <a:cs typeface="Times" pitchFamily="18" charset="0"/>
              </a:rPr>
              <a:t>PART : 1 </a:t>
            </a:r>
            <a:endParaRPr lang="en-IN" sz="3200" b="1" dirty="0">
              <a:latin typeface="Arial Black" pitchFamily="34" charset="0"/>
              <a:cs typeface="Times" pitchFamily="18" charset="0"/>
            </a:endParaRPr>
          </a:p>
        </p:txBody>
      </p:sp>
    </p:spTree>
    <p:extLst>
      <p:ext uri="{BB962C8B-B14F-4D97-AF65-F5344CB8AC3E}">
        <p14:creationId xmlns:p14="http://schemas.microsoft.com/office/powerpoint/2010/main" val="3562582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10000"/>
          </a:bodyPr>
          <a:lstStyle/>
          <a:p>
            <a:pPr>
              <a:buFont typeface="Wingdings" pitchFamily="2" charset="2"/>
              <a:buChar char="§"/>
            </a:pPr>
            <a:r>
              <a:rPr lang="en-IN" dirty="0">
                <a:latin typeface="Times New Roman" pitchFamily="18" charset="0"/>
                <a:cs typeface="Times New Roman" pitchFamily="18" charset="0"/>
              </a:rPr>
              <a:t>Most abundant lipids comprising 85-90% of body lipids</a:t>
            </a:r>
          </a:p>
          <a:p>
            <a:pPr>
              <a:buFont typeface="Wingdings" pitchFamily="2" charset="2"/>
              <a:buChar char="§"/>
            </a:pPr>
            <a:r>
              <a:rPr lang="en-IN" dirty="0" err="1">
                <a:solidFill>
                  <a:srgbClr val="C00000"/>
                </a:solidFill>
                <a:latin typeface="Times New Roman" pitchFamily="18" charset="0"/>
                <a:cs typeface="Times New Roman" pitchFamily="18" charset="0"/>
              </a:rPr>
              <a:t>Triacylglycerols</a:t>
            </a:r>
            <a:r>
              <a:rPr lang="en-IN" dirty="0">
                <a:solidFill>
                  <a:srgbClr val="C00000"/>
                </a:solidFill>
                <a:latin typeface="Times New Roman" pitchFamily="18" charset="0"/>
                <a:cs typeface="Times New Roman" pitchFamily="18" charset="0"/>
              </a:rPr>
              <a:t> (formerly triglycerides)</a:t>
            </a:r>
            <a:r>
              <a:rPr lang="en-IN" dirty="0">
                <a:latin typeface="Times New Roman" pitchFamily="18" charset="0"/>
                <a:cs typeface="Times New Roman" pitchFamily="18" charset="0"/>
              </a:rPr>
              <a:t> are the esters of glycerol with fatty acids. </a:t>
            </a:r>
          </a:p>
          <a:p>
            <a:pPr algn="just">
              <a:buFont typeface="Wingdings" pitchFamily="2" charset="2"/>
              <a:buChar char="§"/>
            </a:pPr>
            <a:r>
              <a:rPr lang="en-IN" dirty="0">
                <a:latin typeface="Times New Roman" pitchFamily="18" charset="0"/>
                <a:cs typeface="Times New Roman" pitchFamily="18" charset="0"/>
              </a:rPr>
              <a:t>The fats and oils that are widely distributed in both plants and animals are chemically triacylglycerol. </a:t>
            </a:r>
          </a:p>
          <a:p>
            <a:pPr algn="just">
              <a:buFont typeface="Wingdings" pitchFamily="2" charset="2"/>
              <a:buChar char="§"/>
            </a:pPr>
            <a:r>
              <a:rPr lang="en-IN" dirty="0">
                <a:latin typeface="Times New Roman" pitchFamily="18" charset="0"/>
                <a:cs typeface="Times New Roman" pitchFamily="18" charset="0"/>
              </a:rPr>
              <a:t>They are insoluble in water and non-polar in organic solvents. </a:t>
            </a:r>
          </a:p>
          <a:p>
            <a:pPr>
              <a:buFont typeface="Wingdings" pitchFamily="2" charset="2"/>
              <a:buChar char="§"/>
            </a:pPr>
            <a:r>
              <a:rPr lang="en-IN" dirty="0">
                <a:latin typeface="Times New Roman" pitchFamily="18" charset="0"/>
                <a:cs typeface="Times New Roman" pitchFamily="18" charset="0"/>
              </a:rPr>
              <a:t>Character and commonly known as neutral fats.</a:t>
            </a:r>
          </a:p>
          <a:p>
            <a:pPr>
              <a:buFont typeface="Wingdings" pitchFamily="2" charset="2"/>
              <a:buChar char="§"/>
            </a:pPr>
            <a:r>
              <a:rPr lang="en-IN" dirty="0">
                <a:latin typeface="Times New Roman" pitchFamily="18" charset="0"/>
                <a:cs typeface="Times New Roman" pitchFamily="18" charset="0"/>
              </a:rPr>
              <a:t>Fats as stored fuel</a:t>
            </a:r>
          </a:p>
          <a:p>
            <a:pPr>
              <a:buFont typeface="Wingdings" pitchFamily="2" charset="2"/>
              <a:buChar char="§"/>
            </a:pPr>
            <a:r>
              <a:rPr lang="en-IN" dirty="0">
                <a:latin typeface="Times New Roman" pitchFamily="18" charset="0"/>
                <a:cs typeface="Times New Roman" pitchFamily="18" charset="0"/>
              </a:rPr>
              <a:t>Fats primarily occur in adipose tissue</a:t>
            </a:r>
          </a:p>
        </p:txBody>
      </p:sp>
    </p:spTree>
    <p:extLst>
      <p:ext uri="{BB962C8B-B14F-4D97-AF65-F5344CB8AC3E}">
        <p14:creationId xmlns:p14="http://schemas.microsoft.com/office/powerpoint/2010/main" val="903145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346" b="6622"/>
          <a:stretch/>
        </p:blipFill>
        <p:spPr bwMode="auto">
          <a:xfrm>
            <a:off x="457200" y="338139"/>
            <a:ext cx="8243888" cy="5772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7615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0"/>
            <a:ext cx="9144001" cy="99060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sz="3600" b="1" dirty="0">
                <a:latin typeface="Times New Roman" pitchFamily="18" charset="0"/>
                <a:cs typeface="Times New Roman" pitchFamily="18" charset="0"/>
              </a:rPr>
              <a:t>Biosynthesis and Breakdown</a:t>
            </a:r>
            <a:endParaRPr lang="en-IN"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228600" y="1295400"/>
            <a:ext cx="8458200" cy="4830763"/>
          </a:xfrm>
        </p:spPr>
        <p:txBody>
          <a:bodyPr>
            <a:normAutofit/>
          </a:bodyPr>
          <a:lstStyle/>
          <a:p>
            <a:pPr marL="0" indent="0">
              <a:buNone/>
            </a:pPr>
            <a:endParaRPr lang="en-US" b="1" dirty="0">
              <a:latin typeface="Times New Roman" pitchFamily="18" charset="0"/>
              <a:cs typeface="Times New Roman" pitchFamily="18" charset="0"/>
            </a:endParaRPr>
          </a:p>
          <a:p>
            <a:pPr marL="0" indent="0">
              <a:buNone/>
            </a:pPr>
            <a:endParaRPr lang="en-US" b="1" dirty="0">
              <a:latin typeface="Times New Roman" pitchFamily="18" charset="0"/>
              <a:cs typeface="Times New Roman" pitchFamily="18" charset="0"/>
            </a:endParaRPr>
          </a:p>
          <a:p>
            <a:pPr marL="0" indent="0">
              <a:buNone/>
            </a:pPr>
            <a:endParaRPr lang="en-US" b="1" dirty="0">
              <a:latin typeface="Times New Roman" pitchFamily="18" charset="0"/>
              <a:cs typeface="Times New Roman" pitchFamily="18" charset="0"/>
            </a:endParaRPr>
          </a:p>
          <a:p>
            <a:pPr marL="0" indent="0">
              <a:buNone/>
            </a:pPr>
            <a:endParaRPr lang="en-US" b="1" dirty="0">
              <a:latin typeface="Times New Roman" pitchFamily="18" charset="0"/>
              <a:cs typeface="Times New Roman" pitchFamily="18" charset="0"/>
            </a:endParaRPr>
          </a:p>
          <a:p>
            <a:pPr marL="0" indent="0">
              <a:buNone/>
            </a:pPr>
            <a:endParaRPr lang="en-US" b="1" dirty="0">
              <a:latin typeface="Times New Roman" pitchFamily="18" charset="0"/>
              <a:cs typeface="Times New Roman" pitchFamily="18" charset="0"/>
            </a:endParaRPr>
          </a:p>
          <a:p>
            <a:pPr marL="0" indent="0">
              <a:buNone/>
            </a:pPr>
            <a:r>
              <a:rPr lang="en-US" b="1" dirty="0">
                <a:latin typeface="Times New Roman" pitchFamily="18" charset="0"/>
                <a:cs typeface="Times New Roman" pitchFamily="18" charset="0"/>
              </a:rPr>
              <a:t> </a:t>
            </a:r>
          </a:p>
          <a:p>
            <a:pPr marL="0" indent="0">
              <a:buNone/>
            </a:pPr>
            <a:endParaRPr lang="en-US" dirty="0"/>
          </a:p>
          <a:p>
            <a:pPr marL="0" indent="0">
              <a:buNone/>
            </a:pPr>
            <a:endParaRPr lang="en-US" dirty="0"/>
          </a:p>
          <a:p>
            <a:pPr marL="0" indent="0">
              <a:buNone/>
            </a:pPr>
            <a:endParaRPr lang="en-IN" dirty="0">
              <a:latin typeface="Times New Roman" pitchFamily="18" charset="0"/>
              <a:cs typeface="Times New Roman" pitchFamily="18" charset="0"/>
            </a:endParaRPr>
          </a:p>
        </p:txBody>
      </p:sp>
      <p:sp>
        <p:nvSpPr>
          <p:cNvPr id="14" name="TextBox 13"/>
          <p:cNvSpPr txBox="1"/>
          <p:nvPr/>
        </p:nvSpPr>
        <p:spPr>
          <a:xfrm>
            <a:off x="228600" y="1295400"/>
            <a:ext cx="4038600" cy="2862322"/>
          </a:xfrm>
          <a:prstGeom prst="rect">
            <a:avLst/>
          </a:prstGeom>
          <a:noFill/>
        </p:spPr>
        <p:txBody>
          <a:bodyPr wrap="square" rtlCol="0">
            <a:spAutoFit/>
          </a:bodyPr>
          <a:lstStyle/>
          <a:p>
            <a:pPr algn="just"/>
            <a:r>
              <a:rPr lang="en-IN" b="1" dirty="0">
                <a:latin typeface="Times New Roman" pitchFamily="18" charset="0"/>
                <a:cs typeface="Times New Roman" pitchFamily="18" charset="0"/>
              </a:rPr>
              <a:t>The </a:t>
            </a:r>
            <a:r>
              <a:rPr lang="en-IN" b="1" dirty="0" err="1">
                <a:latin typeface="Times New Roman" pitchFamily="18" charset="0"/>
                <a:cs typeface="Times New Roman" pitchFamily="18" charset="0"/>
              </a:rPr>
              <a:t>triacylglycerols</a:t>
            </a:r>
            <a:r>
              <a:rPr lang="en-IN" b="1" dirty="0">
                <a:latin typeface="Times New Roman" pitchFamily="18" charset="0"/>
                <a:cs typeface="Times New Roman" pitchFamily="18" charset="0"/>
              </a:rPr>
              <a:t> transported from intestine (as chylomicrons) and liver (as VLDL) are stored in the adipose tissue. </a:t>
            </a:r>
          </a:p>
          <a:p>
            <a:pPr algn="just"/>
            <a:endParaRPr lang="en-IN" b="1" dirty="0">
              <a:latin typeface="Times New Roman" pitchFamily="18" charset="0"/>
              <a:cs typeface="Times New Roman" pitchFamily="18" charset="0"/>
            </a:endParaRPr>
          </a:p>
          <a:p>
            <a:pPr algn="just"/>
            <a:r>
              <a:rPr lang="en-IN" b="1" dirty="0">
                <a:latin typeface="Times New Roman" pitchFamily="18" charset="0"/>
                <a:cs typeface="Times New Roman" pitchFamily="18" charset="0"/>
              </a:rPr>
              <a:t>Besides, they are also utilized by muscle, liver, heart etc., as per the needs of the body.</a:t>
            </a:r>
          </a:p>
          <a:p>
            <a:pPr algn="just"/>
            <a:endParaRPr lang="en-US" b="1" dirty="0">
              <a:latin typeface="Times New Roman" pitchFamily="18" charset="0"/>
              <a:cs typeface="Times New Roman" pitchFamily="18" charset="0"/>
            </a:endParaRPr>
          </a:p>
          <a:p>
            <a:pPr algn="just"/>
            <a:endParaRPr lang="en-IN" b="1"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592812"/>
            <a:ext cx="4267200" cy="406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6052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1" cy="99060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IN" sz="3600" b="1" dirty="0">
                <a:latin typeface="Times New Roman" pitchFamily="18" charset="0"/>
                <a:cs typeface="Times New Roman" pitchFamily="18" charset="0"/>
              </a:rPr>
              <a:t>Mobilization of tat</a:t>
            </a:r>
            <a:br>
              <a:rPr lang="en-IN" sz="3600" b="1" dirty="0">
                <a:latin typeface="Times New Roman" pitchFamily="18" charset="0"/>
                <a:cs typeface="Times New Roman" pitchFamily="18" charset="0"/>
              </a:rPr>
            </a:br>
            <a:r>
              <a:rPr lang="en-IN" sz="3600" b="1" dirty="0">
                <a:latin typeface="Times New Roman" pitchFamily="18" charset="0"/>
                <a:cs typeface="Times New Roman" pitchFamily="18" charset="0"/>
              </a:rPr>
              <a:t>from adipose tissue</a:t>
            </a:r>
          </a:p>
        </p:txBody>
      </p:sp>
      <p:sp>
        <p:nvSpPr>
          <p:cNvPr id="3" name="Content Placeholder 2"/>
          <p:cNvSpPr>
            <a:spLocks noGrp="1"/>
          </p:cNvSpPr>
          <p:nvPr>
            <p:ph idx="1"/>
          </p:nvPr>
        </p:nvSpPr>
        <p:spPr>
          <a:xfrm>
            <a:off x="228600" y="3124200"/>
            <a:ext cx="8458200" cy="3001963"/>
          </a:xfrm>
        </p:spPr>
        <p:txBody>
          <a:bodyPr>
            <a:normAutofit/>
          </a:bodyPr>
          <a:lstStyle/>
          <a:p>
            <a:pPr marL="0" indent="0">
              <a:buNone/>
            </a:pPr>
            <a:endParaRPr lang="en-US" b="1" dirty="0">
              <a:latin typeface="Times New Roman" pitchFamily="18" charset="0"/>
              <a:cs typeface="Times New Roman" pitchFamily="18" charset="0"/>
            </a:endParaRPr>
          </a:p>
          <a:p>
            <a:pPr marL="0" indent="0">
              <a:buNone/>
            </a:pPr>
            <a:endParaRPr lang="en-US" dirty="0"/>
          </a:p>
          <a:p>
            <a:pPr marL="0" indent="0">
              <a:buNone/>
            </a:pPr>
            <a:endParaRPr lang="en-US" dirty="0"/>
          </a:p>
          <a:p>
            <a:pPr marL="0" indent="0">
              <a:buNone/>
            </a:pPr>
            <a:endParaRPr lang="en-IN" dirty="0">
              <a:latin typeface="Times New Roman" pitchFamily="18" charset="0"/>
              <a:cs typeface="Times New Roman" pitchFamily="18" charset="0"/>
            </a:endParaRPr>
          </a:p>
        </p:txBody>
      </p:sp>
      <p:sp>
        <p:nvSpPr>
          <p:cNvPr id="5" name="Rectangle 4"/>
          <p:cNvSpPr/>
          <p:nvPr/>
        </p:nvSpPr>
        <p:spPr>
          <a:xfrm>
            <a:off x="304800" y="1066800"/>
            <a:ext cx="8229600" cy="646331"/>
          </a:xfrm>
          <a:prstGeom prst="rect">
            <a:avLst/>
          </a:prstGeom>
        </p:spPr>
        <p:txBody>
          <a:bodyPr wrap="square">
            <a:spAutoFit/>
          </a:bodyPr>
          <a:lstStyle/>
          <a:p>
            <a:pPr algn="just"/>
            <a:r>
              <a:rPr lang="en-IN" dirty="0"/>
              <a:t>The completed degradation of triacylglycerol to glycerol and free acids is known as </a:t>
            </a:r>
            <a:r>
              <a:rPr lang="en-IN" b="1" dirty="0"/>
              <a:t>lipolysis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030186"/>
            <a:ext cx="5419725"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52400" y="3886200"/>
            <a:ext cx="8839200" cy="1477328"/>
          </a:xfrm>
          <a:prstGeom prst="rect">
            <a:avLst/>
          </a:prstGeom>
        </p:spPr>
        <p:txBody>
          <a:bodyPr wrap="square">
            <a:spAutoFit/>
          </a:bodyPr>
          <a:lstStyle/>
          <a:p>
            <a:pPr algn="just"/>
            <a:r>
              <a:rPr lang="en-IN" dirty="0"/>
              <a:t>enzyme namely </a:t>
            </a:r>
            <a:r>
              <a:rPr lang="en-IN" b="1" dirty="0"/>
              <a:t>hormone sensitive triacylglycerol lipase, </a:t>
            </a:r>
            <a:r>
              <a:rPr lang="en-IN" dirty="0"/>
              <a:t>removes the fatty acid either from carbon 1 or 3 of the triacylglycerol to form </a:t>
            </a:r>
            <a:r>
              <a:rPr lang="en-IN" dirty="0" err="1"/>
              <a:t>diacylglycerol</a:t>
            </a:r>
            <a:r>
              <a:rPr lang="en-IN" dirty="0"/>
              <a:t>.</a:t>
            </a:r>
          </a:p>
          <a:p>
            <a:pPr algn="just"/>
            <a:endParaRPr lang="en-IN" dirty="0"/>
          </a:p>
          <a:p>
            <a:pPr algn="just"/>
            <a:r>
              <a:rPr lang="en-IN" dirty="0"/>
              <a:t>The other two fatty acids of TC are cleaved by additional lipases specific for </a:t>
            </a:r>
            <a:r>
              <a:rPr lang="en-IN" dirty="0" err="1"/>
              <a:t>diacylglycerol</a:t>
            </a:r>
            <a:r>
              <a:rPr lang="en-IN" dirty="0"/>
              <a:t> and </a:t>
            </a:r>
            <a:r>
              <a:rPr lang="en-IN" dirty="0" err="1"/>
              <a:t>monoacylglycerol</a:t>
            </a:r>
            <a:endParaRPr lang="en-IN" dirty="0"/>
          </a:p>
        </p:txBody>
      </p:sp>
    </p:spTree>
    <p:extLst>
      <p:ext uri="{BB962C8B-B14F-4D97-AF65-F5344CB8AC3E}">
        <p14:creationId xmlns:p14="http://schemas.microsoft.com/office/powerpoint/2010/main" val="4106771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1" cy="99060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IN" sz="3600" b="1" dirty="0">
                <a:latin typeface="Times New Roman" pitchFamily="18" charset="0"/>
                <a:cs typeface="Times New Roman" pitchFamily="18" charset="0"/>
              </a:rPr>
              <a:t>Mobilization of tat</a:t>
            </a:r>
            <a:br>
              <a:rPr lang="en-IN" sz="3600" b="1" dirty="0">
                <a:latin typeface="Times New Roman" pitchFamily="18" charset="0"/>
                <a:cs typeface="Times New Roman" pitchFamily="18" charset="0"/>
              </a:rPr>
            </a:br>
            <a:r>
              <a:rPr lang="en-IN" sz="3600" b="1" dirty="0">
                <a:latin typeface="Times New Roman" pitchFamily="18" charset="0"/>
                <a:cs typeface="Times New Roman" pitchFamily="18" charset="0"/>
              </a:rPr>
              <a:t>from adipose tissue</a:t>
            </a:r>
          </a:p>
        </p:txBody>
      </p:sp>
      <p:sp>
        <p:nvSpPr>
          <p:cNvPr id="3" name="Content Placeholder 2"/>
          <p:cNvSpPr>
            <a:spLocks noGrp="1"/>
          </p:cNvSpPr>
          <p:nvPr>
            <p:ph idx="1"/>
          </p:nvPr>
        </p:nvSpPr>
        <p:spPr>
          <a:xfrm>
            <a:off x="228600" y="3124200"/>
            <a:ext cx="8458200" cy="3001963"/>
          </a:xfrm>
        </p:spPr>
        <p:txBody>
          <a:bodyPr>
            <a:normAutofit/>
          </a:bodyPr>
          <a:lstStyle/>
          <a:p>
            <a:pPr marL="0" indent="0">
              <a:buNone/>
            </a:pPr>
            <a:endParaRPr lang="en-US" b="1" dirty="0">
              <a:latin typeface="Times New Roman" pitchFamily="18" charset="0"/>
              <a:cs typeface="Times New Roman" pitchFamily="18" charset="0"/>
            </a:endParaRPr>
          </a:p>
          <a:p>
            <a:pPr marL="0" indent="0">
              <a:buNone/>
            </a:pPr>
            <a:endParaRPr lang="en-US" dirty="0"/>
          </a:p>
          <a:p>
            <a:pPr marL="0" indent="0">
              <a:buNone/>
            </a:pPr>
            <a:endParaRPr lang="en-US" dirty="0"/>
          </a:p>
          <a:p>
            <a:pPr marL="0" indent="0">
              <a:buNone/>
            </a:pPr>
            <a:endParaRPr lang="en-IN" dirty="0">
              <a:latin typeface="Times New Roman" pitchFamily="18" charset="0"/>
              <a:cs typeface="Times New Roman" pitchFamily="18" charset="0"/>
            </a:endParaRPr>
          </a:p>
        </p:txBody>
      </p:sp>
      <p:sp>
        <p:nvSpPr>
          <p:cNvPr id="5" name="Rectangle 4"/>
          <p:cNvSpPr/>
          <p:nvPr/>
        </p:nvSpPr>
        <p:spPr>
          <a:xfrm>
            <a:off x="304800" y="1066800"/>
            <a:ext cx="8229600" cy="646331"/>
          </a:xfrm>
          <a:prstGeom prst="rect">
            <a:avLst/>
          </a:prstGeom>
        </p:spPr>
        <p:txBody>
          <a:bodyPr wrap="square">
            <a:spAutoFit/>
          </a:bodyPr>
          <a:lstStyle/>
          <a:p>
            <a:pPr algn="just"/>
            <a:r>
              <a:rPr lang="en-IN" dirty="0"/>
              <a:t>The completed degradation of triacylglycerol to glycerol and free acids is known as </a:t>
            </a:r>
            <a:r>
              <a:rPr lang="en-IN" b="1" dirty="0"/>
              <a:t>lipolysis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743" y="1713131"/>
            <a:ext cx="318135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4114800"/>
            <a:ext cx="3505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713131"/>
            <a:ext cx="5334000" cy="4935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9446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descr="C:\Users\Administrator\Pictures\mfOAUf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1752600" y="762000"/>
            <a:ext cx="5867400" cy="193899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6000" b="1" dirty="0">
                <a:latin typeface="Times New Roman" pitchFamily="18" charset="0"/>
                <a:cs typeface="Times New Roman" pitchFamily="18" charset="0"/>
              </a:rPr>
              <a:t>FATTY ACID OXIDATION </a:t>
            </a:r>
          </a:p>
        </p:txBody>
      </p:sp>
      <p:sp>
        <p:nvSpPr>
          <p:cNvPr id="4" name="TextBox 3"/>
          <p:cNvSpPr txBox="1"/>
          <p:nvPr/>
        </p:nvSpPr>
        <p:spPr>
          <a:xfrm>
            <a:off x="3200400" y="5105400"/>
            <a:ext cx="5791200" cy="1569660"/>
          </a:xfrm>
          <a:prstGeom prst="rect">
            <a:avLst/>
          </a:prstGeom>
          <a:noFill/>
        </p:spPr>
        <p:txBody>
          <a:bodyPr wrap="square" rtlCol="0">
            <a:spAutoFit/>
          </a:bodyPr>
          <a:lstStyle/>
          <a:p>
            <a:r>
              <a:rPr lang="en-US" sz="3200" b="1" dirty="0" err="1">
                <a:solidFill>
                  <a:srgbClr val="FF0000"/>
                </a:solidFill>
                <a:latin typeface="Times New Roman" pitchFamily="18" charset="0"/>
                <a:cs typeface="Times New Roman" pitchFamily="18" charset="0"/>
              </a:rPr>
              <a:t>Khusbu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Agarwal</a:t>
            </a:r>
            <a:endParaRPr lang="en-US" sz="3200" b="1" dirty="0">
              <a:solidFill>
                <a:srgbClr val="FF0000"/>
              </a:solidFill>
              <a:latin typeface="Times New Roman" pitchFamily="18" charset="0"/>
              <a:cs typeface="Times New Roman" pitchFamily="18" charset="0"/>
            </a:endParaRPr>
          </a:p>
          <a:p>
            <a:r>
              <a:rPr lang="en-US" sz="3200" b="1" dirty="0">
                <a:solidFill>
                  <a:srgbClr val="FF0000"/>
                </a:solidFill>
                <a:latin typeface="Times New Roman" pitchFamily="18" charset="0"/>
                <a:cs typeface="Times New Roman" pitchFamily="18" charset="0"/>
              </a:rPr>
              <a:t>Assistant Professor In Botany</a:t>
            </a:r>
          </a:p>
          <a:p>
            <a:r>
              <a:rPr lang="en-US" sz="3200" b="1" dirty="0">
                <a:solidFill>
                  <a:srgbClr val="FF0000"/>
                </a:solidFill>
                <a:latin typeface="Times New Roman" pitchFamily="18" charset="0"/>
                <a:cs typeface="Times New Roman" pitchFamily="18" charset="0"/>
              </a:rPr>
              <a:t>SBWC, Cuttack </a:t>
            </a:r>
            <a:endParaRPr lang="en-IN"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54143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en-US" b="1" dirty="0">
                <a:latin typeface="Times New Roman" pitchFamily="18" charset="0"/>
                <a:cs typeface="Times New Roman" pitchFamily="18" charset="0"/>
              </a:rPr>
              <a:t>TYPES</a:t>
            </a:r>
            <a:endParaRPr lang="en-IN"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IN"/>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09800"/>
            <a:ext cx="70104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6862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US" b="1" dirty="0">
                <a:latin typeface="Times New Roman" pitchFamily="18" charset="0"/>
                <a:cs typeface="Times New Roman" pitchFamily="18" charset="0"/>
              </a:rPr>
              <a:t>BETA-OXIDATION OF FATTY ACIDS</a:t>
            </a:r>
            <a:endParaRPr lang="en-IN" b="1" dirty="0">
              <a:latin typeface="Times New Roman" pitchFamily="18" charset="0"/>
              <a:cs typeface="Times New Roman" pitchFamily="18" charset="0"/>
            </a:endParaRP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922070"/>
            <a:ext cx="8229600" cy="3882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9841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1" cy="99060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sz="4000" b="1" dirty="0">
                <a:latin typeface="Times New Roman" pitchFamily="18" charset="0"/>
                <a:cs typeface="Times New Roman" pitchFamily="18" charset="0"/>
              </a:rPr>
              <a:t>Stages</a:t>
            </a:r>
            <a:endParaRPr lang="en-IN"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228600" y="1295400"/>
            <a:ext cx="8610600" cy="5334000"/>
          </a:xfrm>
        </p:spPr>
        <p:txBody>
          <a:bodyPr>
            <a:normAutofit/>
          </a:bodyPr>
          <a:lstStyle/>
          <a:p>
            <a:pPr marL="514350" indent="-514350">
              <a:buFont typeface="+mj-lt"/>
              <a:buAutoNum type="arabicPeriod"/>
            </a:pPr>
            <a:r>
              <a:rPr lang="en-US" sz="3800" b="1" dirty="0">
                <a:solidFill>
                  <a:srgbClr val="FF0000"/>
                </a:solidFill>
                <a:latin typeface="Times New Roman" pitchFamily="18" charset="0"/>
                <a:cs typeface="Times New Roman" pitchFamily="18" charset="0"/>
              </a:rPr>
              <a:t>Activation of fatty acids -occurring in the cytosol</a:t>
            </a:r>
          </a:p>
          <a:p>
            <a:pPr marL="514350" indent="-514350">
              <a:buFont typeface="+mj-lt"/>
              <a:buAutoNum type="arabicPeriod"/>
            </a:pPr>
            <a:r>
              <a:rPr lang="en-US" sz="3800" b="1" dirty="0">
                <a:solidFill>
                  <a:srgbClr val="FF0000"/>
                </a:solidFill>
                <a:latin typeface="Times New Roman" pitchFamily="18" charset="0"/>
                <a:cs typeface="Times New Roman" pitchFamily="18" charset="0"/>
              </a:rPr>
              <a:t>Transport of fatty acids -into mitochondria</a:t>
            </a:r>
          </a:p>
          <a:p>
            <a:pPr marL="514350" indent="-514350">
              <a:buFont typeface="+mj-lt"/>
              <a:buAutoNum type="arabicPeriod"/>
            </a:pPr>
            <a:r>
              <a:rPr lang="en-US" sz="3800" b="1" dirty="0">
                <a:solidFill>
                  <a:srgbClr val="FF0000"/>
                </a:solidFill>
                <a:latin typeface="Times New Roman" pitchFamily="18" charset="0"/>
                <a:cs typeface="Times New Roman" pitchFamily="18" charset="0"/>
              </a:rPr>
              <a:t>Beta-Oxidation proper - in the mitochondrial matrix-</a:t>
            </a:r>
          </a:p>
          <a:p>
            <a:pPr marL="0" indent="0">
              <a:buNone/>
            </a:pPr>
            <a:endParaRPr lang="en-US" sz="3800" b="1" dirty="0">
              <a:solidFill>
                <a:srgbClr val="FF0000"/>
              </a:solidFill>
              <a:latin typeface="Times New Roman" pitchFamily="18" charset="0"/>
              <a:cs typeface="Times New Roman" pitchFamily="18" charset="0"/>
            </a:endParaRPr>
          </a:p>
          <a:p>
            <a:pPr marL="0" indent="0">
              <a:buNone/>
            </a:pP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val="859847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95400"/>
            <a:ext cx="4419600" cy="5181600"/>
          </a:xfrm>
        </p:spPr>
        <p:txBody>
          <a:bodyPr>
            <a:normAutofit/>
          </a:bodyPr>
          <a:lstStyle/>
          <a:p>
            <a:pPr lvl="0">
              <a:buFont typeface="Wingdings" pitchFamily="2" charset="2"/>
              <a:buChar char="§"/>
            </a:pPr>
            <a:r>
              <a:rPr lang="en-US" b="1" dirty="0">
                <a:solidFill>
                  <a:srgbClr val="FF0000"/>
                </a:solidFill>
                <a:latin typeface="Times New Roman" pitchFamily="18" charset="0"/>
                <a:cs typeface="Times New Roman" pitchFamily="18" charset="0"/>
              </a:rPr>
              <a:t>taking place in cytoplasm</a:t>
            </a:r>
          </a:p>
          <a:p>
            <a:pPr marL="0" lvl="0" indent="0">
              <a:buNone/>
            </a:pPr>
            <a:endParaRPr lang="en-US" b="1" dirty="0">
              <a:solidFill>
                <a:srgbClr val="FF0000"/>
              </a:solidFill>
              <a:latin typeface="Times New Roman" pitchFamily="18" charset="0"/>
              <a:cs typeface="Times New Roman" pitchFamily="18" charset="0"/>
            </a:endParaRPr>
          </a:p>
          <a:p>
            <a:pPr lvl="0">
              <a:buFont typeface="Wingdings" pitchFamily="2" charset="2"/>
              <a:buChar char="§"/>
            </a:pPr>
            <a:r>
              <a:rPr lang="en-IN" sz="2800" b="1" dirty="0">
                <a:latin typeface="Times New Roman" pitchFamily="18" charset="0"/>
                <a:cs typeface="Times New Roman" pitchFamily="18" charset="0"/>
              </a:rPr>
              <a:t>activated to acyl CoA by </a:t>
            </a:r>
            <a:r>
              <a:rPr lang="en-IN" sz="2800" b="1" dirty="0" err="1">
                <a:solidFill>
                  <a:srgbClr val="C00000"/>
                </a:solidFill>
                <a:latin typeface="Times New Roman" pitchFamily="18" charset="0"/>
                <a:cs typeface="Times New Roman" pitchFamily="18" charset="0"/>
              </a:rPr>
              <a:t>thiokinases</a:t>
            </a:r>
            <a:r>
              <a:rPr lang="en-IN" sz="2800" b="1" dirty="0">
                <a:solidFill>
                  <a:srgbClr val="C00000"/>
                </a:solidFill>
                <a:latin typeface="Times New Roman" pitchFamily="18" charset="0"/>
                <a:cs typeface="Times New Roman" pitchFamily="18" charset="0"/>
              </a:rPr>
              <a:t> or acyl CoA </a:t>
            </a:r>
            <a:r>
              <a:rPr lang="en-IN" sz="2800" b="1" dirty="0" err="1">
                <a:solidFill>
                  <a:srgbClr val="C00000"/>
                </a:solidFill>
                <a:latin typeface="Times New Roman" pitchFamily="18" charset="0"/>
                <a:cs typeface="Times New Roman" pitchFamily="18" charset="0"/>
              </a:rPr>
              <a:t>synthetases</a:t>
            </a:r>
            <a:r>
              <a:rPr lang="en-IN" sz="2800" b="1" dirty="0">
                <a:solidFill>
                  <a:srgbClr val="C00000"/>
                </a:solidFill>
                <a:latin typeface="Times New Roman" pitchFamily="18" charset="0"/>
                <a:cs typeface="Times New Roman" pitchFamily="18" charset="0"/>
              </a:rPr>
              <a:t> </a:t>
            </a:r>
            <a:r>
              <a:rPr lang="en-IN" sz="2800" b="1" dirty="0">
                <a:latin typeface="Times New Roman" pitchFamily="18" charset="0"/>
                <a:cs typeface="Times New Roman" pitchFamily="18" charset="0"/>
              </a:rPr>
              <a:t>in presence of ATP, coenzyme A and Mg2+</a:t>
            </a:r>
          </a:p>
          <a:p>
            <a:pPr marL="0" lvl="0" indent="0">
              <a:buNone/>
            </a:pPr>
            <a:endParaRPr lang="en-IN" sz="2800" b="1" dirty="0">
              <a:latin typeface="Times New Roman" pitchFamily="18" charset="0"/>
              <a:cs typeface="Times New Roman" pitchFamily="18" charset="0"/>
            </a:endParaRPr>
          </a:p>
          <a:p>
            <a:pPr marL="0" lvl="0" indent="0">
              <a:buNone/>
            </a:pPr>
            <a:endParaRPr lang="en-IN" sz="2800" b="1" dirty="0">
              <a:latin typeface="Times New Roman" pitchFamily="18" charset="0"/>
              <a:cs typeface="Times New Roman" pitchFamily="18" charset="0"/>
            </a:endParaRPr>
          </a:p>
        </p:txBody>
      </p:sp>
      <p:sp>
        <p:nvSpPr>
          <p:cNvPr id="4" name="Title 1"/>
          <p:cNvSpPr>
            <a:spLocks noGrp="1"/>
          </p:cNvSpPr>
          <p:nvPr>
            <p:ph type="title"/>
          </p:nvPr>
        </p:nvSpPr>
        <p:spPr>
          <a:xfrm>
            <a:off x="0" y="0"/>
            <a:ext cx="9144000" cy="91440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sz="4000" b="1" dirty="0">
                <a:latin typeface="Times New Roman" pitchFamily="18" charset="0"/>
                <a:cs typeface="Times New Roman" pitchFamily="18" charset="0"/>
              </a:rPr>
              <a:t>The activation step </a:t>
            </a:r>
            <a:endParaRPr lang="en-IN" sz="4000" b="1" dirty="0">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25" y="1113971"/>
            <a:ext cx="4333875"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6126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229600" cy="4983163"/>
          </a:xfrm>
        </p:spPr>
        <p:txBody>
          <a:bodyPr>
            <a:normAutofit/>
          </a:bodyPr>
          <a:lstStyle/>
          <a:p>
            <a:pPr marL="0" indent="0" algn="just">
              <a:buNone/>
            </a:pPr>
            <a:endParaRPr lang="en-IN" sz="2400" dirty="0">
              <a:latin typeface="Times New Roman" pitchFamily="18" charset="0"/>
              <a:cs typeface="Times New Roman" pitchFamily="18" charset="0"/>
            </a:endParaRPr>
          </a:p>
          <a:p>
            <a:pPr marL="0" indent="0" algn="just">
              <a:buNone/>
            </a:pPr>
            <a:endParaRPr lang="en-IN" sz="2400" dirty="0">
              <a:latin typeface="Times New Roman" pitchFamily="18" charset="0"/>
              <a:cs typeface="Times New Roman" pitchFamily="18" charset="0"/>
            </a:endParaRPr>
          </a:p>
          <a:p>
            <a:pPr marL="0" indent="0" algn="just">
              <a:buNone/>
            </a:pPr>
            <a:r>
              <a:rPr lang="en-IN" sz="2800" dirty="0">
                <a:latin typeface="Times New Roman" pitchFamily="18" charset="0"/>
                <a:cs typeface="Times New Roman" pitchFamily="18" charset="0"/>
              </a:rPr>
              <a:t>Lipids may be regarded as organic substances relatively insoluble in water, soluble in organic solvents (alcohol, ether etc.), actually or potentially related to fatty acids and utilized by the living cells</a:t>
            </a:r>
            <a:r>
              <a:rPr lang="en-IN" sz="2400" dirty="0">
                <a:latin typeface="Times New Roman" pitchFamily="18" charset="0"/>
                <a:cs typeface="Times New Roman" pitchFamily="18" charset="0"/>
              </a:rPr>
              <a:t>.</a:t>
            </a:r>
          </a:p>
          <a:p>
            <a:pPr marL="0" indent="0" algn="just">
              <a:buNone/>
            </a:pPr>
            <a:endParaRPr lang="en-US" sz="2400" dirty="0">
              <a:latin typeface="Times New Roman" pitchFamily="18" charset="0"/>
              <a:cs typeface="Times New Roman" pitchFamily="18" charset="0"/>
            </a:endParaRPr>
          </a:p>
          <a:p>
            <a:pPr marL="0" indent="0" algn="just">
              <a:buNone/>
            </a:pPr>
            <a:r>
              <a:rPr lang="en-IN" sz="2800" dirty="0">
                <a:latin typeface="Times New Roman" pitchFamily="18" charset="0"/>
                <a:cs typeface="Times New Roman" pitchFamily="18" charset="0"/>
              </a:rPr>
              <a:t>Unlike the polysaccharides, proteins and nucleic acids, lipids are not polymers. Further, lipids are mostly small molecules.</a:t>
            </a:r>
          </a:p>
        </p:txBody>
      </p:sp>
    </p:spTree>
    <p:extLst>
      <p:ext uri="{BB962C8B-B14F-4D97-AF65-F5344CB8AC3E}">
        <p14:creationId xmlns:p14="http://schemas.microsoft.com/office/powerpoint/2010/main" val="507437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21920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sz="4800" b="1" dirty="0">
                <a:latin typeface="Times New Roman" pitchFamily="18" charset="0"/>
                <a:cs typeface="Times New Roman" pitchFamily="18" charset="0"/>
              </a:rPr>
              <a:t>Transport from cytoplasm to mitochondria</a:t>
            </a:r>
            <a:endParaRPr lang="en-IN" sz="4800" b="1" dirty="0">
              <a:latin typeface="Times New Roman" pitchFamily="18" charset="0"/>
              <a:cs typeface="Times New Roman" pitchFamily="18" charset="0"/>
            </a:endParaRP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371600"/>
            <a:ext cx="6077857"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p:txBody>
          <a:bodyPr/>
          <a:lstStyle/>
          <a:p>
            <a:endParaRPr lang="en-IN"/>
          </a:p>
        </p:txBody>
      </p:sp>
    </p:spTree>
    <p:extLst>
      <p:ext uri="{BB962C8B-B14F-4D97-AF65-F5344CB8AC3E}">
        <p14:creationId xmlns:p14="http://schemas.microsoft.com/office/powerpoint/2010/main" val="3799684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9085" y="1600200"/>
            <a:ext cx="752583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381000" y="228600"/>
            <a:ext cx="8229600" cy="114300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sz="4800" b="1" dirty="0">
                <a:latin typeface="Times New Roman" pitchFamily="18" charset="0"/>
                <a:cs typeface="Times New Roman" pitchFamily="18" charset="0"/>
              </a:rPr>
              <a:t>Transport from cytoplasm to mitochondria</a:t>
            </a:r>
            <a:endParaRPr lang="en-IN" sz="4800" b="1" dirty="0">
              <a:latin typeface="Times New Roman" pitchFamily="18" charset="0"/>
              <a:cs typeface="Times New Roman" pitchFamily="18" charset="0"/>
            </a:endParaRPr>
          </a:p>
        </p:txBody>
      </p:sp>
    </p:spTree>
    <p:extLst>
      <p:ext uri="{BB962C8B-B14F-4D97-AF65-F5344CB8AC3E}">
        <p14:creationId xmlns:p14="http://schemas.microsoft.com/office/powerpoint/2010/main" val="2722780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Rectangle 1050"/>
          <p:cNvSpPr>
            <a:spLocks noGrp="1" noChangeArrowheads="1"/>
          </p:cNvSpPr>
          <p:nvPr>
            <p:ph type="title"/>
          </p:nvPr>
        </p:nvSpPr>
        <p:spPr>
          <a:xfrm>
            <a:off x="7256" y="0"/>
            <a:ext cx="9136743" cy="114300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endParaRPr lang="en-US"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152400" y="1295400"/>
            <a:ext cx="8534400" cy="5257800"/>
          </a:xfrm>
        </p:spPr>
        <p:txBody>
          <a:bodyPr/>
          <a:lstStyle/>
          <a:p>
            <a:pPr marL="0" indent="0">
              <a:buNone/>
            </a:pPr>
            <a:endParaRPr lang="en-US" b="1"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a:p>
            <a:pPr marL="0" indent="0">
              <a:buNone/>
            </a:pPr>
            <a:endParaRPr lang="en-IN" dirty="0">
              <a:latin typeface="Times New Roman" pitchFamily="18" charset="0"/>
              <a:cs typeface="Times New Roman" pitchFamily="18" charset="0"/>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1600"/>
            <a:ext cx="761047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52400"/>
            <a:ext cx="4257675"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6242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1" cy="99060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endParaRPr lang="en-IN" sz="4800" b="1" dirty="0">
              <a:latin typeface="Times New Roman" pitchFamily="18" charset="0"/>
              <a:cs typeface="Times New Roman" pitchFamily="18" charset="0"/>
            </a:endParaRPr>
          </a:p>
        </p:txBody>
      </p:sp>
      <p:pic>
        <p:nvPicPr>
          <p:cNvPr id="16386" name="Picture 2" descr="C:\Users\khusbu\Pictures\IMG_20200513_151545.jpg"/>
          <p:cNvPicPr>
            <a:picLocks noGrp="1" noChangeAspect="1" noChangeArrowheads="1"/>
          </p:cNvPicPr>
          <p:nvPr>
            <p:ph idx="1"/>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2057400" y="914400"/>
            <a:ext cx="4953000" cy="6096000"/>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52400"/>
            <a:ext cx="4256087" cy="87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4529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3" y="842963"/>
            <a:ext cx="7610475" cy="51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1551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18435" name="Picture 3" descr="C:\Users\khusbu\Pictures\IMG_20200513_15203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762000"/>
            <a:ext cx="57150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277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85800"/>
            <a:ext cx="76962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8563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95400"/>
            <a:ext cx="8534400" cy="5257800"/>
          </a:xfrm>
        </p:spPr>
        <p:txBody>
          <a:bodyPr/>
          <a:lstStyle/>
          <a:p>
            <a:pPr marL="0" indent="0">
              <a:buNone/>
            </a:pPr>
            <a:endParaRPr lang="en-US" dirty="0">
              <a:latin typeface="Times New Roman" pitchFamily="18" charset="0"/>
              <a:cs typeface="Times New Roman" pitchFamily="18" charset="0"/>
            </a:endParaRPr>
          </a:p>
          <a:p>
            <a:pPr marL="0" indent="0">
              <a:buNone/>
            </a:pPr>
            <a:endParaRPr lang="en-IN"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143000"/>
            <a:ext cx="5905500" cy="510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IN"/>
          </a:p>
        </p:txBody>
      </p:sp>
    </p:spTree>
    <p:extLst>
      <p:ext uri="{BB962C8B-B14F-4D97-AF65-F5344CB8AC3E}">
        <p14:creationId xmlns:p14="http://schemas.microsoft.com/office/powerpoint/2010/main" val="1169742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1" cy="99060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en-IN" sz="4800" b="1" dirty="0">
                <a:solidFill>
                  <a:schemeClr val="bg1"/>
                </a:solidFill>
                <a:latin typeface="Times New Roman" pitchFamily="18" charset="0"/>
                <a:cs typeface="Times New Roman" pitchFamily="18" charset="0"/>
              </a:rPr>
              <a:t>Fatty Acids</a:t>
            </a:r>
            <a:endParaRPr lang="en-IN" sz="4800" b="1" dirty="0">
              <a:latin typeface="Times New Roman" pitchFamily="18" charset="0"/>
              <a:cs typeface="Times New Roman" pitchFamily="18" charset="0"/>
            </a:endParaRPr>
          </a:p>
        </p:txBody>
      </p:sp>
      <p:sp>
        <p:nvSpPr>
          <p:cNvPr id="3" name="Content Placeholder 2"/>
          <p:cNvSpPr>
            <a:spLocks noGrp="1"/>
          </p:cNvSpPr>
          <p:nvPr>
            <p:ph idx="1"/>
          </p:nvPr>
        </p:nvSpPr>
        <p:spPr>
          <a:xfrm>
            <a:off x="228600" y="1295400"/>
            <a:ext cx="8458200" cy="4830763"/>
          </a:xfrm>
        </p:spPr>
        <p:txBody>
          <a:bodyPr>
            <a:normAutofit/>
          </a:bodyPr>
          <a:lstStyle/>
          <a:p>
            <a:pPr algn="just">
              <a:buFont typeface="Wingdings" pitchFamily="2" charset="2"/>
              <a:buChar char="§"/>
            </a:pPr>
            <a:r>
              <a:rPr lang="en-IN" dirty="0">
                <a:latin typeface="Times New Roman" pitchFamily="18" charset="0"/>
                <a:cs typeface="Times New Roman" pitchFamily="18" charset="0"/>
              </a:rPr>
              <a:t>Fatty Acids- Building blocks of lipids</a:t>
            </a:r>
          </a:p>
          <a:p>
            <a:pPr marL="0" indent="0" algn="just">
              <a:buNone/>
            </a:pPr>
            <a:endParaRPr lang="en-IN" dirty="0">
              <a:latin typeface="Times New Roman" pitchFamily="18" charset="0"/>
              <a:cs typeface="Times New Roman" pitchFamily="18" charset="0"/>
            </a:endParaRPr>
          </a:p>
          <a:p>
            <a:pPr marL="0" indent="0" algn="just">
              <a:buNone/>
            </a:pPr>
            <a:endParaRPr lang="en-US" dirty="0">
              <a:latin typeface="Times New Roman" pitchFamily="18" charset="0"/>
              <a:cs typeface="Times New Roman" pitchFamily="18" charset="0"/>
            </a:endParaRPr>
          </a:p>
          <a:p>
            <a:pPr marL="0" indent="0">
              <a:buNone/>
            </a:pPr>
            <a:endParaRPr lang="en-US" b="1" dirty="0">
              <a:latin typeface="Times New Roman" pitchFamily="18" charset="0"/>
              <a:cs typeface="Times New Roman" pitchFamily="18" charset="0"/>
            </a:endParaRPr>
          </a:p>
          <a:p>
            <a:pPr marL="0" indent="0">
              <a:buNone/>
            </a:pPr>
            <a:endParaRPr lang="en-US" dirty="0"/>
          </a:p>
          <a:p>
            <a:pPr marL="0" indent="0">
              <a:buNone/>
            </a:pPr>
            <a:endParaRPr lang="en-US" dirty="0"/>
          </a:p>
          <a:p>
            <a:pPr marL="0" indent="0">
              <a:buNone/>
            </a:pPr>
            <a:endParaRPr lang="en-IN" dirty="0">
              <a:latin typeface="Times New Roman" pitchFamily="18" charset="0"/>
              <a:cs typeface="Times New Roman" pitchFamily="18"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79" t="20252" r="-879" b="6673"/>
          <a:stretch/>
        </p:blipFill>
        <p:spPr bwMode="auto">
          <a:xfrm>
            <a:off x="457200" y="1981200"/>
            <a:ext cx="8258175" cy="4451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63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509" t="2278" r="3951" b="8735"/>
          <a:stretch/>
        </p:blipFill>
        <p:spPr bwMode="auto">
          <a:xfrm>
            <a:off x="762000" y="228601"/>
            <a:ext cx="78486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5569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1" cy="99060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en-IN" sz="4800" b="1" dirty="0">
                <a:latin typeface="Times New Roman" pitchFamily="18" charset="0"/>
                <a:cs typeface="Times New Roman" pitchFamily="18" charset="0"/>
              </a:rPr>
              <a:t>Even and odd carbon fatty acids</a:t>
            </a:r>
          </a:p>
        </p:txBody>
      </p:sp>
      <p:sp>
        <p:nvSpPr>
          <p:cNvPr id="3" name="Content Placeholder 2"/>
          <p:cNvSpPr>
            <a:spLocks noGrp="1"/>
          </p:cNvSpPr>
          <p:nvPr>
            <p:ph idx="1"/>
          </p:nvPr>
        </p:nvSpPr>
        <p:spPr>
          <a:xfrm>
            <a:off x="228600" y="1295400"/>
            <a:ext cx="8458200" cy="4830763"/>
          </a:xfrm>
        </p:spPr>
        <p:txBody>
          <a:bodyPr>
            <a:normAutofit/>
          </a:bodyPr>
          <a:lstStyle/>
          <a:p>
            <a:pPr algn="just">
              <a:buFont typeface="Wingdings" pitchFamily="2" charset="2"/>
              <a:buChar char="§"/>
            </a:pPr>
            <a:r>
              <a:rPr lang="en-IN" dirty="0">
                <a:latin typeface="Times New Roman" pitchFamily="18" charset="0"/>
                <a:cs typeface="Times New Roman" pitchFamily="18" charset="0"/>
              </a:rPr>
              <a:t>Most of the fatty acids that occur in natural lipids are of even carbons (usually 14C-2OC).</a:t>
            </a:r>
          </a:p>
          <a:p>
            <a:pPr algn="just">
              <a:buFont typeface="Wingdings" pitchFamily="2" charset="2"/>
              <a:buChar char="§"/>
            </a:pPr>
            <a:r>
              <a:rPr lang="en-IN" dirty="0">
                <a:latin typeface="Times New Roman" pitchFamily="18" charset="0"/>
                <a:cs typeface="Times New Roman" pitchFamily="18" charset="0"/>
              </a:rPr>
              <a:t>This is due to the fact that biosynthesis of fatty acids mainly occurs with the sequential addition of 2 carbon units. </a:t>
            </a:r>
          </a:p>
          <a:p>
            <a:pPr algn="just">
              <a:buFont typeface="Wingdings" pitchFamily="2" charset="2"/>
              <a:buChar char="§"/>
            </a:pPr>
            <a:r>
              <a:rPr lang="en-IN" dirty="0" err="1">
                <a:latin typeface="Times New Roman" pitchFamily="18" charset="0"/>
                <a:cs typeface="Times New Roman" pitchFamily="18" charset="0"/>
              </a:rPr>
              <a:t>Palmitic</a:t>
            </a:r>
            <a:r>
              <a:rPr lang="en-IN" dirty="0">
                <a:latin typeface="Times New Roman" pitchFamily="18" charset="0"/>
                <a:cs typeface="Times New Roman" pitchFamily="18" charset="0"/>
              </a:rPr>
              <a:t> acid (l6C) and stearic acid (l8C) are the most common. </a:t>
            </a:r>
          </a:p>
          <a:p>
            <a:pPr algn="just">
              <a:buFont typeface="Wingdings" pitchFamily="2" charset="2"/>
              <a:buChar char="§"/>
            </a:pPr>
            <a:r>
              <a:rPr lang="en-IN" dirty="0">
                <a:latin typeface="Times New Roman" pitchFamily="18" charset="0"/>
                <a:cs typeface="Times New Roman" pitchFamily="18" charset="0"/>
              </a:rPr>
              <a:t>Among the odd chain fatty acids, propionic acid (3C) and </a:t>
            </a:r>
            <a:r>
              <a:rPr lang="en-IN" dirty="0" err="1">
                <a:latin typeface="Times New Roman" pitchFamily="18" charset="0"/>
                <a:cs typeface="Times New Roman" pitchFamily="18" charset="0"/>
              </a:rPr>
              <a:t>valeric</a:t>
            </a:r>
            <a:r>
              <a:rPr lang="en-IN" dirty="0">
                <a:latin typeface="Times New Roman" pitchFamily="18" charset="0"/>
                <a:cs typeface="Times New Roman" pitchFamily="18" charset="0"/>
              </a:rPr>
              <a:t> acid (5C) are well known.</a:t>
            </a:r>
          </a:p>
          <a:p>
            <a:pPr marL="0" indent="0" algn="just">
              <a:buNone/>
            </a:pPr>
            <a:endParaRPr lang="en-US" dirty="0">
              <a:latin typeface="Times New Roman" pitchFamily="18" charset="0"/>
              <a:cs typeface="Times New Roman" pitchFamily="18" charset="0"/>
            </a:endParaRPr>
          </a:p>
          <a:p>
            <a:pPr marL="0" indent="0">
              <a:buNone/>
            </a:pPr>
            <a:endParaRPr lang="en-US" b="1" dirty="0">
              <a:latin typeface="Times New Roman" pitchFamily="18" charset="0"/>
              <a:cs typeface="Times New Roman" pitchFamily="18" charset="0"/>
            </a:endParaRPr>
          </a:p>
          <a:p>
            <a:pPr marL="0" indent="0">
              <a:buNone/>
            </a:pPr>
            <a:endParaRPr lang="en-US" dirty="0"/>
          </a:p>
          <a:p>
            <a:pPr marL="0" indent="0">
              <a:buNone/>
            </a:pPr>
            <a:endParaRPr lang="en-US" dirty="0"/>
          </a:p>
          <a:p>
            <a:pPr marL="0" indent="0">
              <a:buNone/>
            </a:pP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val="2500640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9762"/>
          </a:xfrm>
        </p:spPr>
        <p:style>
          <a:lnRef idx="0">
            <a:schemeClr val="accent2"/>
          </a:lnRef>
          <a:fillRef idx="3">
            <a:schemeClr val="accent2"/>
          </a:fillRef>
          <a:effectRef idx="3">
            <a:schemeClr val="accent2"/>
          </a:effectRef>
          <a:fontRef idx="minor">
            <a:schemeClr val="lt1"/>
          </a:fontRef>
        </p:style>
        <p:txBody>
          <a:bodyPr>
            <a:normAutofit/>
          </a:bodyPr>
          <a:lstStyle/>
          <a:p>
            <a:r>
              <a:rPr lang="en-IN" sz="3200" dirty="0">
                <a:latin typeface="Times New Roman" pitchFamily="18" charset="0"/>
                <a:cs typeface="Times New Roman" pitchFamily="18" charset="0"/>
              </a:rPr>
              <a:t>Nomenclature of fatty acids</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57800" y="990600"/>
            <a:ext cx="3251913" cy="787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400" y="685800"/>
            <a:ext cx="4165600" cy="4524315"/>
          </a:xfrm>
          <a:prstGeom prst="rect">
            <a:avLst/>
          </a:prstGeom>
        </p:spPr>
        <p:txBody>
          <a:bodyPr wrap="square">
            <a:spAutoFit/>
          </a:bodyPr>
          <a:lstStyle/>
          <a:p>
            <a:r>
              <a:rPr lang="en-IN" dirty="0"/>
              <a:t>saturated fatty acids end with a suffix -</a:t>
            </a:r>
            <a:r>
              <a:rPr lang="en-IN" dirty="0" err="1"/>
              <a:t>anoic</a:t>
            </a:r>
            <a:r>
              <a:rPr lang="en-IN" dirty="0"/>
              <a:t> (e.g., </a:t>
            </a:r>
            <a:r>
              <a:rPr lang="en-IN" dirty="0" err="1"/>
              <a:t>octanoic</a:t>
            </a:r>
            <a:r>
              <a:rPr lang="en-IN" dirty="0"/>
              <a:t> acid) </a:t>
            </a:r>
          </a:p>
          <a:p>
            <a:endParaRPr lang="en-IN" dirty="0"/>
          </a:p>
          <a:p>
            <a:r>
              <a:rPr lang="en-IN" dirty="0"/>
              <a:t>unsaturated fatty acids end with a suffix –</a:t>
            </a:r>
            <a:r>
              <a:rPr lang="en-IN" dirty="0" err="1"/>
              <a:t>enoic</a:t>
            </a:r>
            <a:r>
              <a:rPr lang="en-IN" dirty="0"/>
              <a:t> (e.g., </a:t>
            </a:r>
            <a:r>
              <a:rPr lang="en-IN" dirty="0" err="1"/>
              <a:t>octadecanoic</a:t>
            </a:r>
            <a:r>
              <a:rPr lang="en-IN" dirty="0"/>
              <a:t> acid)</a:t>
            </a:r>
          </a:p>
          <a:p>
            <a:endParaRPr lang="en-US" dirty="0"/>
          </a:p>
          <a:p>
            <a:r>
              <a:rPr lang="en-IN" dirty="0"/>
              <a:t>total number of carbon atoms are written first, followed by the number of double</a:t>
            </a:r>
          </a:p>
          <a:p>
            <a:r>
              <a:rPr lang="en-IN" dirty="0"/>
              <a:t>bonds and finally the (first carbon) position of double bonds, starting from the carboxyl end.</a:t>
            </a:r>
          </a:p>
          <a:p>
            <a:r>
              <a:rPr lang="en-IN" dirty="0"/>
              <a:t>Thus, saturated fatty acid, </a:t>
            </a:r>
            <a:r>
              <a:rPr lang="en-IN" dirty="0" err="1"/>
              <a:t>palmitic</a:t>
            </a:r>
            <a:r>
              <a:rPr lang="en-IN" dirty="0"/>
              <a:t> acid is written as l6:0, oleic acid as 18:1;9, </a:t>
            </a:r>
            <a:r>
              <a:rPr lang="en-IN" dirty="0" err="1"/>
              <a:t>arachidonic</a:t>
            </a:r>
            <a:r>
              <a:rPr lang="en-IN" dirty="0"/>
              <a:t> acid as 20 : 4; 5, 8, 11, 14.</a:t>
            </a:r>
          </a:p>
          <a:p>
            <a:endParaRPr lang="en-US" dirty="0"/>
          </a:p>
          <a:p>
            <a:endParaRPr lang="en-IN"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011118"/>
            <a:ext cx="4924425"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158880"/>
            <a:ext cx="388620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659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additive="base">
                                        <p:cTn id="7" dur="500" fill="hold"/>
                                        <p:tgtEl>
                                          <p:spTgt spid="5125"/>
                                        </p:tgtEl>
                                        <p:attrNameLst>
                                          <p:attrName>ppt_x</p:attrName>
                                        </p:attrNameLst>
                                      </p:cBhvr>
                                      <p:tavLst>
                                        <p:tav tm="0">
                                          <p:val>
                                            <p:strVal val="1+#ppt_w/2"/>
                                          </p:val>
                                        </p:tav>
                                        <p:tav tm="100000">
                                          <p:val>
                                            <p:strVal val="#ppt_x"/>
                                          </p:val>
                                        </p:tav>
                                      </p:tavLst>
                                    </p:anim>
                                    <p:anim calcmode="lin" valueType="num">
                                      <p:cBhvr additive="base">
                                        <p:cTn id="8" dur="500" fill="hold"/>
                                        <p:tgtEl>
                                          <p:spTgt spid="51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additive="base">
                                        <p:cTn id="13" dur="500" fill="hold"/>
                                        <p:tgtEl>
                                          <p:spTgt spid="5124"/>
                                        </p:tgtEl>
                                        <p:attrNameLst>
                                          <p:attrName>ppt_x</p:attrName>
                                        </p:attrNameLst>
                                      </p:cBhvr>
                                      <p:tavLst>
                                        <p:tav tm="0">
                                          <p:val>
                                            <p:strVal val="#ppt_x"/>
                                          </p:val>
                                        </p:tav>
                                        <p:tav tm="100000">
                                          <p:val>
                                            <p:strVal val="#ppt_x"/>
                                          </p:val>
                                        </p:tav>
                                      </p:tavLst>
                                    </p:anim>
                                    <p:anim calcmode="lin" valueType="num">
                                      <p:cBhvr additive="base">
                                        <p:cTn id="14"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descr="C:\Users\Administrator\Pictures\mfOAUf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1752600" y="762000"/>
            <a:ext cx="5867400" cy="1015663"/>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6000" b="1" dirty="0">
                <a:latin typeface="Times New Roman" pitchFamily="18" charset="0"/>
                <a:cs typeface="Times New Roman" pitchFamily="18" charset="0"/>
              </a:rPr>
              <a:t>Triacylglycerol </a:t>
            </a:r>
          </a:p>
        </p:txBody>
      </p:sp>
      <p:sp>
        <p:nvSpPr>
          <p:cNvPr id="4" name="TextBox 3"/>
          <p:cNvSpPr txBox="1"/>
          <p:nvPr/>
        </p:nvSpPr>
        <p:spPr>
          <a:xfrm>
            <a:off x="3200400" y="5105400"/>
            <a:ext cx="5791200" cy="1569660"/>
          </a:xfrm>
          <a:prstGeom prst="rect">
            <a:avLst/>
          </a:prstGeom>
          <a:noFill/>
        </p:spPr>
        <p:txBody>
          <a:bodyPr wrap="square" rtlCol="0">
            <a:spAutoFit/>
          </a:bodyPr>
          <a:lstStyle/>
          <a:p>
            <a:r>
              <a:rPr lang="en-US" sz="3200" b="1" dirty="0" err="1">
                <a:solidFill>
                  <a:srgbClr val="FF0000"/>
                </a:solidFill>
                <a:latin typeface="Times New Roman" pitchFamily="18" charset="0"/>
                <a:cs typeface="Times New Roman" pitchFamily="18" charset="0"/>
              </a:rPr>
              <a:t>Khusbu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Agarwal</a:t>
            </a:r>
            <a:endParaRPr lang="en-US" sz="3200" b="1" dirty="0">
              <a:solidFill>
                <a:srgbClr val="FF0000"/>
              </a:solidFill>
              <a:latin typeface="Times New Roman" pitchFamily="18" charset="0"/>
              <a:cs typeface="Times New Roman" pitchFamily="18" charset="0"/>
            </a:endParaRPr>
          </a:p>
          <a:p>
            <a:r>
              <a:rPr lang="en-US" sz="3200" b="1" dirty="0">
                <a:solidFill>
                  <a:srgbClr val="FF0000"/>
                </a:solidFill>
                <a:latin typeface="Times New Roman" pitchFamily="18" charset="0"/>
                <a:cs typeface="Times New Roman" pitchFamily="18" charset="0"/>
              </a:rPr>
              <a:t>Assistant Professor In Botany</a:t>
            </a:r>
          </a:p>
          <a:p>
            <a:r>
              <a:rPr lang="en-US" sz="3200" b="1" dirty="0">
                <a:solidFill>
                  <a:srgbClr val="FF0000"/>
                </a:solidFill>
                <a:latin typeface="Times New Roman" pitchFamily="18" charset="0"/>
                <a:cs typeface="Times New Roman" pitchFamily="18" charset="0"/>
              </a:rPr>
              <a:t>SBWC, Cuttack </a:t>
            </a:r>
            <a:endParaRPr lang="en-IN"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384666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556</TotalTime>
  <Words>559</Words>
  <Application>Microsoft Office PowerPoint</Application>
  <PresentationFormat>On-screen Show (4:3)</PresentationFormat>
  <Paragraphs>85</Paragraphs>
  <Slides>25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ＭＳ Ｐゴシック</vt:lpstr>
      <vt:lpstr>Arial</vt:lpstr>
      <vt:lpstr>Arial Black</vt:lpstr>
      <vt:lpstr>Calibri</vt:lpstr>
      <vt:lpstr>Times</vt:lpstr>
      <vt:lpstr>Times New Roman</vt:lpstr>
      <vt:lpstr>Wingdings</vt:lpstr>
      <vt:lpstr>Office Theme</vt:lpstr>
      <vt:lpstr>PowerPoint Presentation</vt:lpstr>
      <vt:lpstr>PowerPoint Presentation</vt:lpstr>
      <vt:lpstr>PowerPoint Presentation</vt:lpstr>
      <vt:lpstr>PowerPoint Presentation</vt:lpstr>
      <vt:lpstr>Fatty Acids</vt:lpstr>
      <vt:lpstr>PowerPoint Presentation</vt:lpstr>
      <vt:lpstr>Even and odd carbon fatty acids</vt:lpstr>
      <vt:lpstr>Nomenclature of fatty acids</vt:lpstr>
      <vt:lpstr>PowerPoint Presentation</vt:lpstr>
      <vt:lpstr>PowerPoint Presentation</vt:lpstr>
      <vt:lpstr>PowerPoint Presentation</vt:lpstr>
      <vt:lpstr>Biosynthesis and Breakdown</vt:lpstr>
      <vt:lpstr>Mobilization of tat from adipose tissue</vt:lpstr>
      <vt:lpstr>Mobilization of tat from adipose tissue</vt:lpstr>
      <vt:lpstr>PowerPoint Presentation</vt:lpstr>
      <vt:lpstr>TYPES</vt:lpstr>
      <vt:lpstr>BETA-OXIDATION OF FATTY ACIDS</vt:lpstr>
      <vt:lpstr>Stages</vt:lpstr>
      <vt:lpstr>The activation step </vt:lpstr>
      <vt:lpstr>Transport from cytoplasm to mitochondria</vt:lpstr>
      <vt:lpstr>Transport from cytoplasm to mitochondria</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khusbu</dc:creator>
  <cp:lastModifiedBy>Lenovo</cp:lastModifiedBy>
  <cp:revision>117</cp:revision>
  <dcterms:created xsi:type="dcterms:W3CDTF">2006-08-16T00:00:00Z</dcterms:created>
  <dcterms:modified xsi:type="dcterms:W3CDTF">2024-09-12T10:39:36Z</dcterms:modified>
</cp:coreProperties>
</file>