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 id="265"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52" d="100"/>
          <a:sy n="52" d="100"/>
        </p:scale>
        <p:origin x="-936" y="-2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627B0A1-A131-417B-A00A-C1A3B3E7B866}" type="datetimeFigureOut">
              <a:rPr lang="en-IN" smtClean="0"/>
              <a:pPr/>
              <a:t>11-10-2023</a:t>
            </a:fld>
            <a:endParaRPr lang="en-IN"/>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IN"/>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A1A98B63-D967-447B-A916-361FD94E71D2}" type="slidenum">
              <a:rPr lang="en-IN" smtClean="0"/>
              <a:pPr/>
              <a:t>‹#›</a:t>
            </a:fld>
            <a:endParaRPr lang="en-IN"/>
          </a:p>
        </p:txBody>
      </p:sp>
    </p:spTree>
    <p:extLst>
      <p:ext uri="{BB962C8B-B14F-4D97-AF65-F5344CB8AC3E}">
        <p14:creationId xmlns:p14="http://schemas.microsoft.com/office/powerpoint/2010/main" xmlns="" val="1416712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27B0A1-A131-417B-A00A-C1A3B3E7B866}" type="datetimeFigureOut">
              <a:rPr lang="en-IN" smtClean="0"/>
              <a:pPr/>
              <a:t>11-10-2023</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1A98B63-D967-447B-A916-361FD94E71D2}" type="slidenum">
              <a:rPr lang="en-IN" smtClean="0"/>
              <a:pPr/>
              <a:t>‹#›</a:t>
            </a:fld>
            <a:endParaRPr lang="en-IN"/>
          </a:p>
        </p:txBody>
      </p:sp>
    </p:spTree>
    <p:extLst>
      <p:ext uri="{BB962C8B-B14F-4D97-AF65-F5344CB8AC3E}">
        <p14:creationId xmlns:p14="http://schemas.microsoft.com/office/powerpoint/2010/main" xmlns="" val="824608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27B0A1-A131-417B-A00A-C1A3B3E7B866}" type="datetimeFigureOut">
              <a:rPr lang="en-IN" smtClean="0"/>
              <a:pPr/>
              <a:t>11-10-2023</a:t>
            </a:fld>
            <a:endParaRPr lang="en-IN"/>
          </a:p>
        </p:txBody>
      </p:sp>
      <p:sp>
        <p:nvSpPr>
          <p:cNvPr id="5" name="Footer Placeholder 4"/>
          <p:cNvSpPr>
            <a:spLocks noGrp="1"/>
          </p:cNvSpPr>
          <p:nvPr>
            <p:ph type="ftr" sz="quarter" idx="11"/>
          </p:nvPr>
        </p:nvSpPr>
        <p:spPr/>
        <p:txBody>
          <a:bodyPr/>
          <a:lstStyle/>
          <a:p>
            <a:endParaRPr lang="en-IN"/>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1A98B63-D967-447B-A916-361FD94E71D2}" type="slidenum">
              <a:rPr lang="en-IN" smtClean="0"/>
              <a:pPr/>
              <a:t>‹#›</a:t>
            </a:fld>
            <a:endParaRPr lang="en-IN"/>
          </a:p>
        </p:txBody>
      </p:sp>
    </p:spTree>
    <p:extLst>
      <p:ext uri="{BB962C8B-B14F-4D97-AF65-F5344CB8AC3E}">
        <p14:creationId xmlns:p14="http://schemas.microsoft.com/office/powerpoint/2010/main" xmlns="" val="27168361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627B0A1-A131-417B-A00A-C1A3B3E7B866}" type="datetimeFigureOut">
              <a:rPr lang="en-IN" smtClean="0"/>
              <a:pPr/>
              <a:t>11-10-2023</a:t>
            </a:fld>
            <a:endParaRPr lang="en-IN"/>
          </a:p>
        </p:txBody>
      </p:sp>
      <p:sp>
        <p:nvSpPr>
          <p:cNvPr id="5" name="Footer Placeholder 4"/>
          <p:cNvSpPr>
            <a:spLocks noGrp="1"/>
          </p:cNvSpPr>
          <p:nvPr>
            <p:ph type="ftr" sz="quarter" idx="11"/>
          </p:nvPr>
        </p:nvSpPr>
        <p:spPr/>
        <p:txBody>
          <a:bodyPr/>
          <a:lstStyle/>
          <a:p>
            <a:endParaRPr lang="en-IN"/>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1A98B63-D967-447B-A916-361FD94E71D2}" type="slidenum">
              <a:rPr lang="en-IN" smtClean="0"/>
              <a:pPr/>
              <a:t>‹#›</a:t>
            </a:fld>
            <a:endParaRPr lang="en-IN"/>
          </a:p>
        </p:txBody>
      </p:sp>
    </p:spTree>
    <p:extLst>
      <p:ext uri="{BB962C8B-B14F-4D97-AF65-F5344CB8AC3E}">
        <p14:creationId xmlns:p14="http://schemas.microsoft.com/office/powerpoint/2010/main" xmlns="" val="42890041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27B0A1-A131-417B-A00A-C1A3B3E7B866}" type="datetimeFigureOut">
              <a:rPr lang="en-IN" smtClean="0"/>
              <a:pPr/>
              <a:t>11-10-2023</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1A98B63-D967-447B-A916-361FD94E71D2}" type="slidenum">
              <a:rPr lang="en-IN" smtClean="0"/>
              <a:pPr/>
              <a:t>‹#›</a:t>
            </a:fld>
            <a:endParaRPr lang="en-IN"/>
          </a:p>
        </p:txBody>
      </p:sp>
    </p:spTree>
    <p:extLst>
      <p:ext uri="{BB962C8B-B14F-4D97-AF65-F5344CB8AC3E}">
        <p14:creationId xmlns:p14="http://schemas.microsoft.com/office/powerpoint/2010/main" xmlns="" val="22536813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27B0A1-A131-417B-A00A-C1A3B3E7B866}" type="datetimeFigureOut">
              <a:rPr lang="en-IN" smtClean="0"/>
              <a:pPr/>
              <a:t>11-10-2023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1A98B63-D967-447B-A916-361FD94E71D2}" type="slidenum">
              <a:rPr lang="en-IN" smtClean="0"/>
              <a:pPr/>
              <a:t>‹#›</a:t>
            </a:fld>
            <a:endParaRPr lang="en-IN"/>
          </a:p>
        </p:txBody>
      </p:sp>
    </p:spTree>
    <p:extLst>
      <p:ext uri="{BB962C8B-B14F-4D97-AF65-F5344CB8AC3E}">
        <p14:creationId xmlns:p14="http://schemas.microsoft.com/office/powerpoint/2010/main" xmlns="" val="3780348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27B0A1-A131-417B-A00A-C1A3B3E7B866}" type="datetimeFigureOut">
              <a:rPr lang="en-IN" smtClean="0"/>
              <a:pPr/>
              <a:t>11-10-2023</a:t>
            </a:fld>
            <a:endParaRPr lang="en-IN"/>
          </a:p>
        </p:txBody>
      </p:sp>
      <p:sp>
        <p:nvSpPr>
          <p:cNvPr id="8" name="Footer Placeholder 7"/>
          <p:cNvSpPr>
            <a:spLocks noGrp="1"/>
          </p:cNvSpPr>
          <p:nvPr>
            <p:ph type="ftr" sz="quarter" idx="11"/>
          </p:nvPr>
        </p:nvSpPr>
        <p:spPr>
          <a:xfrm>
            <a:off x="561111" y="6391838"/>
            <a:ext cx="3644282" cy="304801"/>
          </a:xfrm>
        </p:spPr>
        <p:txBody>
          <a:bodyPr/>
          <a:lstStyle/>
          <a:p>
            <a:endParaRPr lang="en-IN"/>
          </a:p>
        </p:txBody>
      </p:sp>
      <p:sp>
        <p:nvSpPr>
          <p:cNvPr id="9" name="Slide Number Placeholder 8"/>
          <p:cNvSpPr>
            <a:spLocks noGrp="1"/>
          </p:cNvSpPr>
          <p:nvPr>
            <p:ph type="sldNum" sz="quarter" idx="12"/>
          </p:nvPr>
        </p:nvSpPr>
        <p:spPr/>
        <p:txBody>
          <a:bodyPr/>
          <a:lstStyle/>
          <a:p>
            <a:fld id="{A1A98B63-D967-447B-A916-361FD94E71D2}" type="slidenum">
              <a:rPr lang="en-IN" smtClean="0"/>
              <a:pPr/>
              <a:t>‹#›</a:t>
            </a:fld>
            <a:endParaRPr lang="en-IN"/>
          </a:p>
        </p:txBody>
      </p:sp>
    </p:spTree>
    <p:extLst>
      <p:ext uri="{BB962C8B-B14F-4D97-AF65-F5344CB8AC3E}">
        <p14:creationId xmlns:p14="http://schemas.microsoft.com/office/powerpoint/2010/main" xmlns="" val="3438074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B627B0A1-A131-417B-A00A-C1A3B3E7B866}" type="datetimeFigureOut">
              <a:rPr lang="en-IN" smtClean="0"/>
              <a:pPr/>
              <a:t>11-10-2023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A98B63-D967-447B-A916-361FD94E71D2}" type="slidenum">
              <a:rPr lang="en-IN" smtClean="0"/>
              <a:pPr/>
              <a:t>‹#›</a:t>
            </a:fld>
            <a:endParaRPr lang="en-IN"/>
          </a:p>
        </p:txBody>
      </p:sp>
    </p:spTree>
    <p:extLst>
      <p:ext uri="{BB962C8B-B14F-4D97-AF65-F5344CB8AC3E}">
        <p14:creationId xmlns:p14="http://schemas.microsoft.com/office/powerpoint/2010/main" xmlns="" val="2947515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B627B0A1-A131-417B-A00A-C1A3B3E7B866}" type="datetimeFigureOut">
              <a:rPr lang="en-IN" smtClean="0"/>
              <a:pPr/>
              <a:t>11-10-2023</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1A98B63-D967-447B-A916-361FD94E71D2}" type="slidenum">
              <a:rPr lang="en-IN" smtClean="0"/>
              <a:pPr/>
              <a:t>‹#›</a:t>
            </a:fld>
            <a:endParaRPr lang="en-IN"/>
          </a:p>
        </p:txBody>
      </p:sp>
    </p:spTree>
    <p:extLst>
      <p:ext uri="{BB962C8B-B14F-4D97-AF65-F5344CB8AC3E}">
        <p14:creationId xmlns:p14="http://schemas.microsoft.com/office/powerpoint/2010/main" xmlns="" val="1318104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27B0A1-A131-417B-A00A-C1A3B3E7B866}" type="datetimeFigureOut">
              <a:rPr lang="en-IN" smtClean="0"/>
              <a:pPr/>
              <a:t>11-10-2023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1A98B63-D967-447B-A916-361FD94E71D2}" type="slidenum">
              <a:rPr lang="en-IN" smtClean="0"/>
              <a:pPr/>
              <a:t>‹#›</a:t>
            </a:fld>
            <a:endParaRPr lang="en-IN"/>
          </a:p>
        </p:txBody>
      </p:sp>
    </p:spTree>
    <p:extLst>
      <p:ext uri="{BB962C8B-B14F-4D97-AF65-F5344CB8AC3E}">
        <p14:creationId xmlns:p14="http://schemas.microsoft.com/office/powerpoint/2010/main" xmlns="" val="3045921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27B0A1-A131-417B-A00A-C1A3B3E7B866}" type="datetimeFigureOut">
              <a:rPr lang="en-IN" smtClean="0"/>
              <a:pPr/>
              <a:t>11-10-2023</a:t>
            </a:fld>
            <a:endParaRPr lang="en-IN"/>
          </a:p>
        </p:txBody>
      </p:sp>
      <p:sp>
        <p:nvSpPr>
          <p:cNvPr id="5" name="Footer Placeholder 4"/>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1A98B63-D967-447B-A916-361FD94E71D2}" type="slidenum">
              <a:rPr lang="en-IN" smtClean="0"/>
              <a:pPr/>
              <a:t>‹#›</a:t>
            </a:fld>
            <a:endParaRPr lang="en-IN"/>
          </a:p>
        </p:txBody>
      </p:sp>
    </p:spTree>
    <p:extLst>
      <p:ext uri="{BB962C8B-B14F-4D97-AF65-F5344CB8AC3E}">
        <p14:creationId xmlns:p14="http://schemas.microsoft.com/office/powerpoint/2010/main" xmlns="" val="4009915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27B0A1-A131-417B-A00A-C1A3B3E7B866}" type="datetimeFigureOut">
              <a:rPr lang="en-IN" smtClean="0"/>
              <a:pPr/>
              <a:t>11-10-2023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1A98B63-D967-447B-A916-361FD94E71D2}" type="slidenum">
              <a:rPr lang="en-IN" smtClean="0"/>
              <a:pPr/>
              <a:t>‹#›</a:t>
            </a:fld>
            <a:endParaRPr lang="en-IN"/>
          </a:p>
        </p:txBody>
      </p:sp>
    </p:spTree>
    <p:extLst>
      <p:ext uri="{BB962C8B-B14F-4D97-AF65-F5344CB8AC3E}">
        <p14:creationId xmlns:p14="http://schemas.microsoft.com/office/powerpoint/2010/main" xmlns="" val="1862179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27B0A1-A131-417B-A00A-C1A3B3E7B866}" type="datetimeFigureOut">
              <a:rPr lang="en-IN" smtClean="0"/>
              <a:pPr/>
              <a:t>11-10-2023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1A98B63-D967-447B-A916-361FD94E71D2}" type="slidenum">
              <a:rPr lang="en-IN" smtClean="0"/>
              <a:pPr/>
              <a:t>‹#›</a:t>
            </a:fld>
            <a:endParaRPr lang="en-IN"/>
          </a:p>
        </p:txBody>
      </p:sp>
    </p:spTree>
    <p:extLst>
      <p:ext uri="{BB962C8B-B14F-4D97-AF65-F5344CB8AC3E}">
        <p14:creationId xmlns:p14="http://schemas.microsoft.com/office/powerpoint/2010/main" xmlns="" val="3977389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27B0A1-A131-417B-A00A-C1A3B3E7B866}" type="datetimeFigureOut">
              <a:rPr lang="en-IN" smtClean="0"/>
              <a:pPr/>
              <a:t>11-10-2023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1A98B63-D967-447B-A916-361FD94E71D2}" type="slidenum">
              <a:rPr lang="en-IN" smtClean="0"/>
              <a:pPr/>
              <a:t>‹#›</a:t>
            </a:fld>
            <a:endParaRPr lang="en-IN"/>
          </a:p>
        </p:txBody>
      </p:sp>
    </p:spTree>
    <p:extLst>
      <p:ext uri="{BB962C8B-B14F-4D97-AF65-F5344CB8AC3E}">
        <p14:creationId xmlns:p14="http://schemas.microsoft.com/office/powerpoint/2010/main" xmlns="" val="821705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27B0A1-A131-417B-A00A-C1A3B3E7B866}" type="datetimeFigureOut">
              <a:rPr lang="en-IN" smtClean="0"/>
              <a:pPr/>
              <a:t>11-10-2023</a:t>
            </a:fld>
            <a:endParaRPr lang="en-IN"/>
          </a:p>
        </p:txBody>
      </p:sp>
      <p:sp>
        <p:nvSpPr>
          <p:cNvPr id="3" name="Footer Placeholder 2"/>
          <p:cNvSpPr>
            <a:spLocks noGrp="1"/>
          </p:cNvSpPr>
          <p:nvPr>
            <p:ph type="ftr" sz="quarter" idx="11"/>
          </p:nvPr>
        </p:nvSpPr>
        <p:spPr/>
        <p:txBody>
          <a:bodyPr/>
          <a:lstStyle/>
          <a:p>
            <a:endParaRPr lang="en-IN"/>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A1A98B63-D967-447B-A916-361FD94E71D2}" type="slidenum">
              <a:rPr lang="en-IN" smtClean="0"/>
              <a:pPr/>
              <a:t>‹#›</a:t>
            </a:fld>
            <a:endParaRPr lang="en-IN"/>
          </a:p>
        </p:txBody>
      </p:sp>
    </p:spTree>
    <p:extLst>
      <p:ext uri="{BB962C8B-B14F-4D97-AF65-F5344CB8AC3E}">
        <p14:creationId xmlns:p14="http://schemas.microsoft.com/office/powerpoint/2010/main" xmlns="" val="1742289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27B0A1-A131-417B-A00A-C1A3B3E7B866}" type="datetimeFigureOut">
              <a:rPr lang="en-IN" smtClean="0"/>
              <a:pPr/>
              <a:t>11-10-2023</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1A98B63-D967-447B-A916-361FD94E71D2}" type="slidenum">
              <a:rPr lang="en-IN" smtClean="0"/>
              <a:pPr/>
              <a:t>‹#›</a:t>
            </a:fld>
            <a:endParaRPr lang="en-IN"/>
          </a:p>
        </p:txBody>
      </p:sp>
    </p:spTree>
    <p:extLst>
      <p:ext uri="{BB962C8B-B14F-4D97-AF65-F5344CB8AC3E}">
        <p14:creationId xmlns:p14="http://schemas.microsoft.com/office/powerpoint/2010/main" xmlns="" val="1101090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27B0A1-A131-417B-A00A-C1A3B3E7B866}" type="datetimeFigureOut">
              <a:rPr lang="en-IN" smtClean="0"/>
              <a:pPr/>
              <a:t>11-10-2023</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1A98B63-D967-447B-A916-361FD94E71D2}" type="slidenum">
              <a:rPr lang="en-IN" smtClean="0"/>
              <a:pPr/>
              <a:t>‹#›</a:t>
            </a:fld>
            <a:endParaRPr lang="en-IN"/>
          </a:p>
        </p:txBody>
      </p:sp>
    </p:spTree>
    <p:extLst>
      <p:ext uri="{BB962C8B-B14F-4D97-AF65-F5344CB8AC3E}">
        <p14:creationId xmlns:p14="http://schemas.microsoft.com/office/powerpoint/2010/main" xmlns="" val="1060274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627B0A1-A131-417B-A00A-C1A3B3E7B866}" type="datetimeFigureOut">
              <a:rPr lang="en-IN" smtClean="0"/>
              <a:pPr/>
              <a:t>11-10-2023</a:t>
            </a:fld>
            <a:endParaRPr lang="en-IN"/>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IN"/>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A1A98B63-D967-447B-A916-361FD94E71D2}" type="slidenum">
              <a:rPr lang="en-IN" smtClean="0"/>
              <a:pPr/>
              <a:t>‹#›</a:t>
            </a:fld>
            <a:endParaRPr lang="en-IN"/>
          </a:p>
        </p:txBody>
      </p:sp>
    </p:spTree>
    <p:extLst>
      <p:ext uri="{BB962C8B-B14F-4D97-AF65-F5344CB8AC3E}">
        <p14:creationId xmlns:p14="http://schemas.microsoft.com/office/powerpoint/2010/main" xmlns="" val="2517336957"/>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 id="2147483724"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9843" y="1620090"/>
            <a:ext cx="10329909" cy="1645920"/>
          </a:xfrm>
        </p:spPr>
        <p:txBody>
          <a:bodyPr>
            <a:noAutofit/>
          </a:bodyPr>
          <a:lstStyle/>
          <a:p>
            <a:pPr algn="ctr"/>
            <a:r>
              <a:rPr lang="en-IN" sz="3600" dirty="0">
                <a:latin typeface="Times New Roman" panose="02020603050405020304" pitchFamily="18" charset="0"/>
                <a:cs typeface="Times New Roman" panose="02020603050405020304" pitchFamily="18" charset="0"/>
              </a:rPr>
              <a:t>MORAL EDUCATION FOR PROFESSIONAL DEVELOPMENT</a:t>
            </a:r>
          </a:p>
        </p:txBody>
      </p:sp>
      <p:sp>
        <p:nvSpPr>
          <p:cNvPr id="3" name="Subtitle 2"/>
          <p:cNvSpPr>
            <a:spLocks noGrp="1"/>
          </p:cNvSpPr>
          <p:nvPr>
            <p:ph type="subTitle" idx="1"/>
          </p:nvPr>
        </p:nvSpPr>
        <p:spPr>
          <a:xfrm>
            <a:off x="1524000" y="3602038"/>
            <a:ext cx="9144000" cy="2597594"/>
          </a:xfrm>
        </p:spPr>
        <p:txBody>
          <a:bodyPr>
            <a:normAutofit/>
          </a:bodyPr>
          <a:lstStyle/>
          <a:p>
            <a:pPr algn="ctr"/>
            <a:r>
              <a:rPr lang="en-IN" dirty="0">
                <a:solidFill>
                  <a:schemeClr val="bg1"/>
                </a:solidFill>
                <a:latin typeface="Times New Roman" panose="02020603050405020304" pitchFamily="18" charset="0"/>
                <a:cs typeface="Times New Roman" panose="02020603050405020304" pitchFamily="18" charset="0"/>
              </a:rPr>
              <a:t>SUBMITTED BY </a:t>
            </a:r>
          </a:p>
          <a:p>
            <a:pPr algn="ctr"/>
            <a:r>
              <a:rPr lang="en-IN" dirty="0">
                <a:solidFill>
                  <a:schemeClr val="bg1"/>
                </a:solidFill>
                <a:latin typeface="Times New Roman" panose="02020603050405020304" pitchFamily="18" charset="0"/>
                <a:cs typeface="Times New Roman" panose="02020603050405020304" pitchFamily="18" charset="0"/>
              </a:rPr>
              <a:t>GIRISH CHANDRA BEHERA</a:t>
            </a:r>
          </a:p>
          <a:p>
            <a:pPr algn="ctr"/>
            <a:r>
              <a:rPr lang="en-IN" dirty="0">
                <a:solidFill>
                  <a:schemeClr val="bg1"/>
                </a:solidFill>
                <a:latin typeface="Times New Roman" panose="02020603050405020304" pitchFamily="18" charset="0"/>
                <a:cs typeface="Times New Roman" panose="02020603050405020304" pitchFamily="18" charset="0"/>
              </a:rPr>
              <a:t>ASSISTANNT PROFFESSOR TEACHER EDUCATION (ODIA)</a:t>
            </a:r>
          </a:p>
          <a:p>
            <a:pPr algn="ctr"/>
            <a:r>
              <a:rPr lang="en-IN" dirty="0" err="1" smtClean="0">
                <a:solidFill>
                  <a:schemeClr val="bg1"/>
                </a:solidFill>
                <a:latin typeface="Times New Roman" panose="02020603050405020304" pitchFamily="18" charset="0"/>
                <a:cs typeface="Times New Roman" panose="02020603050405020304" pitchFamily="18" charset="0"/>
              </a:rPr>
              <a:t>Shailabala</a:t>
            </a:r>
            <a:r>
              <a:rPr lang="en-IN" dirty="0" smtClean="0">
                <a:solidFill>
                  <a:schemeClr val="bg1"/>
                </a:solidFill>
                <a:latin typeface="Times New Roman" panose="02020603050405020304" pitchFamily="18" charset="0"/>
                <a:cs typeface="Times New Roman" panose="02020603050405020304" pitchFamily="18" charset="0"/>
              </a:rPr>
              <a:t> Women’s (auto.) </a:t>
            </a:r>
            <a:r>
              <a:rPr lang="en-IN" dirty="0" err="1" smtClean="0">
                <a:solidFill>
                  <a:schemeClr val="bg1"/>
                </a:solidFill>
                <a:latin typeface="Times New Roman" panose="02020603050405020304" pitchFamily="18" charset="0"/>
                <a:cs typeface="Times New Roman" panose="02020603050405020304" pitchFamily="18" charset="0"/>
              </a:rPr>
              <a:t>college,cuttack</a:t>
            </a:r>
            <a:endParaRPr lang="en-IN" dirty="0">
              <a:solidFill>
                <a:schemeClr val="bg1"/>
              </a:solidFill>
              <a:latin typeface="Times New Roman" panose="02020603050405020304" pitchFamily="18" charset="0"/>
              <a:cs typeface="Times New Roman" panose="02020603050405020304" pitchFamily="18" charset="0"/>
            </a:endParaRPr>
          </a:p>
          <a:p>
            <a:pPr algn="ctr"/>
            <a:r>
              <a:rPr lang="en-IN" dirty="0">
                <a:solidFill>
                  <a:schemeClr val="bg1"/>
                </a:solidFill>
                <a:latin typeface="Times New Roman" panose="02020603050405020304" pitchFamily="18" charset="0"/>
                <a:cs typeface="Times New Roman" panose="02020603050405020304" pitchFamily="18" charset="0"/>
              </a:rPr>
              <a:t>MOBILE-9861197886</a:t>
            </a:r>
          </a:p>
        </p:txBody>
      </p:sp>
    </p:spTree>
    <p:extLst>
      <p:ext uri="{BB962C8B-B14F-4D97-AF65-F5344CB8AC3E}">
        <p14:creationId xmlns:p14="http://schemas.microsoft.com/office/powerpoint/2010/main" xmlns="" val="2496201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88907" y="1723751"/>
            <a:ext cx="7230582" cy="2677656"/>
          </a:xfrm>
          <a:prstGeom prst="rect">
            <a:avLst/>
          </a:prstGeom>
          <a:noFill/>
        </p:spPr>
        <p:txBody>
          <a:bodyPr wrap="square" lIns="91440" tIns="45720" rIns="91440" bIns="45720">
            <a:spAutoFit/>
          </a:bodyPr>
          <a:lstStyle/>
          <a:p>
            <a:pPr algn="ctr"/>
            <a:r>
              <a:rPr lang="en-US" sz="4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Education without morals is like </a:t>
            </a:r>
          </a:p>
          <a:p>
            <a:pPr algn="ctr"/>
            <a:r>
              <a:rPr lang="en-US" sz="4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a ship without a compass,</a:t>
            </a:r>
          </a:p>
          <a:p>
            <a:pPr algn="ctr"/>
            <a:r>
              <a:rPr lang="en-US" sz="40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Merely wandering nowhere.</a:t>
            </a:r>
            <a:endParaRPr lang="en-US" sz="40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endParaRPr>
          </a:p>
          <a:p>
            <a:pPr algn="r"/>
            <a:endParaRPr lang="en-US" sz="2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endParaRPr>
          </a:p>
          <a:p>
            <a:pPr algn="r"/>
            <a:r>
              <a:rPr lang="en-US" sz="2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Martin </a:t>
            </a:r>
            <a:r>
              <a:rPr lang="en-US" sz="2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L</a:t>
            </a:r>
            <a:r>
              <a:rPr lang="en-US" sz="2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uther King</a:t>
            </a:r>
          </a:p>
        </p:txBody>
      </p:sp>
    </p:spTree>
    <p:extLst>
      <p:ext uri="{BB962C8B-B14F-4D97-AF65-F5344CB8AC3E}">
        <p14:creationId xmlns:p14="http://schemas.microsoft.com/office/powerpoint/2010/main" xmlns="" val="3382550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793492-915E-8B82-297F-B05D64584233}"/>
              </a:ext>
            </a:extLst>
          </p:cNvPr>
          <p:cNvSpPr>
            <a:spLocks noGrp="1"/>
          </p:cNvSpPr>
          <p:nvPr>
            <p:ph type="title"/>
          </p:nvPr>
        </p:nvSpPr>
        <p:spPr/>
        <p:txBody>
          <a:bodyPr/>
          <a:lstStyle/>
          <a:p>
            <a:r>
              <a:rPr lang="en-IN" dirty="0"/>
              <a:t>                        Introduction </a:t>
            </a:r>
            <a:endParaRPr lang="en-US" dirty="0"/>
          </a:p>
        </p:txBody>
      </p:sp>
      <p:sp>
        <p:nvSpPr>
          <p:cNvPr id="3" name="Content Placeholder 2">
            <a:extLst>
              <a:ext uri="{FF2B5EF4-FFF2-40B4-BE49-F238E27FC236}">
                <a16:creationId xmlns:a16="http://schemas.microsoft.com/office/drawing/2014/main" xmlns="" id="{C52C98D8-3B9A-36C8-1B00-F80C43F0CB10}"/>
              </a:ext>
            </a:extLst>
          </p:cNvPr>
          <p:cNvSpPr>
            <a:spLocks noGrp="1"/>
          </p:cNvSpPr>
          <p:nvPr>
            <p:ph idx="1"/>
          </p:nvPr>
        </p:nvSpPr>
        <p:spPr/>
        <p:txBody>
          <a:bodyPr/>
          <a:lstStyle/>
          <a:p>
            <a:r>
              <a:rPr lang="en-IN" dirty="0"/>
              <a:t>              Education leads the civilization.  The civilization needs the professional spirit of the nation builders. The nation builders believe in morality. Morality leads to moral education. Moral education inspires for professional development. So without moral education professional development may be out of track. Moral education should be on top priority for the professional development. Real moral education develops humanitarian values and enhances qualities of services and leads towards world brotherhood.</a:t>
            </a:r>
            <a:endParaRPr lang="en-US" dirty="0"/>
          </a:p>
        </p:txBody>
      </p:sp>
    </p:spTree>
    <p:extLst>
      <p:ext uri="{BB962C8B-B14F-4D97-AF65-F5344CB8AC3E}">
        <p14:creationId xmlns:p14="http://schemas.microsoft.com/office/powerpoint/2010/main" xmlns="" val="1391136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latin typeface="Times New Roman" panose="02020603050405020304" pitchFamily="18" charset="0"/>
                <a:cs typeface="Times New Roman" panose="02020603050405020304" pitchFamily="18" charset="0"/>
              </a:rPr>
              <a:t>OBJECTIVES OF MORAL EDUCATION </a:t>
            </a:r>
          </a:p>
        </p:txBody>
      </p:sp>
      <p:sp>
        <p:nvSpPr>
          <p:cNvPr id="3" name="Content Placeholder 2"/>
          <p:cNvSpPr>
            <a:spLocks noGrp="1"/>
          </p:cNvSpPr>
          <p:nvPr>
            <p:ph idx="1"/>
          </p:nvPr>
        </p:nvSpPr>
        <p:spPr>
          <a:xfrm>
            <a:off x="838200" y="2432304"/>
            <a:ext cx="10515600" cy="4270247"/>
          </a:xfrm>
        </p:spPr>
        <p:txBody>
          <a:bodyPr>
            <a:normAutofit/>
          </a:bodyPr>
          <a:lstStyle/>
          <a:p>
            <a:r>
              <a:rPr lang="en-IN" dirty="0">
                <a:latin typeface="Times New Roman" panose="02020603050405020304" pitchFamily="18" charset="0"/>
                <a:cs typeface="Times New Roman" panose="02020603050405020304" pitchFamily="18" charset="0"/>
              </a:rPr>
              <a:t>Moral Education creates an ideal citizenship</a:t>
            </a:r>
          </a:p>
          <a:p>
            <a:r>
              <a:rPr lang="en-IN" dirty="0">
                <a:latin typeface="Times New Roman" panose="02020603050405020304" pitchFamily="18" charset="0"/>
                <a:cs typeface="Times New Roman" panose="02020603050405020304" pitchFamily="18" charset="0"/>
              </a:rPr>
              <a:t>It makes an individual honest</a:t>
            </a:r>
          </a:p>
          <a:p>
            <a:r>
              <a:rPr lang="en-IN" dirty="0">
                <a:latin typeface="Times New Roman" panose="02020603050405020304" pitchFamily="18" charset="0"/>
                <a:cs typeface="Times New Roman" panose="02020603050405020304" pitchFamily="18" charset="0"/>
              </a:rPr>
              <a:t>It develops social tolerance among the professionals</a:t>
            </a:r>
          </a:p>
          <a:p>
            <a:r>
              <a:rPr lang="en-IN" dirty="0">
                <a:latin typeface="Times New Roman" panose="02020603050405020304" pitchFamily="18" charset="0"/>
                <a:cs typeface="Times New Roman" panose="02020603050405020304" pitchFamily="18" charset="0"/>
              </a:rPr>
              <a:t>It creates a congenial working atmosphere </a:t>
            </a:r>
          </a:p>
          <a:p>
            <a:r>
              <a:rPr lang="en-IN" dirty="0">
                <a:latin typeface="Times New Roman" panose="02020603050405020304" pitchFamily="18" charset="0"/>
                <a:cs typeface="Times New Roman" panose="02020603050405020304" pitchFamily="18" charset="0"/>
              </a:rPr>
              <a:t>Moral education develops spiritualism and divinity among the professionals. </a:t>
            </a:r>
          </a:p>
          <a:p>
            <a:r>
              <a:rPr lang="en-IN" dirty="0">
                <a:latin typeface="Times New Roman" panose="02020603050405020304" pitchFamily="18" charset="0"/>
                <a:cs typeface="Times New Roman" panose="02020603050405020304" pitchFamily="18" charset="0"/>
              </a:rPr>
              <a:t> It helps to resolve different critical issues in the society. </a:t>
            </a:r>
          </a:p>
          <a:p>
            <a:r>
              <a:rPr lang="en-IN" dirty="0">
                <a:latin typeface="Times New Roman" panose="02020603050405020304" pitchFamily="18" charset="0"/>
                <a:cs typeface="Times New Roman" panose="02020603050405020304" pitchFamily="18" charset="0"/>
              </a:rPr>
              <a:t> It reflects the secularism among the professionals.</a:t>
            </a:r>
          </a:p>
          <a:p>
            <a:r>
              <a:rPr lang="en-IN" dirty="0">
                <a:latin typeface="Times New Roman" panose="02020603050405020304" pitchFamily="18" charset="0"/>
                <a:cs typeface="Times New Roman" panose="02020603050405020304" pitchFamily="18" charset="0"/>
              </a:rPr>
              <a:t> It develops a sense of goodness to grow leadership. </a:t>
            </a:r>
          </a:p>
          <a:p>
            <a:r>
              <a:rPr lang="en-IN" dirty="0">
                <a:latin typeface="Times New Roman" panose="02020603050405020304" pitchFamily="18" charset="0"/>
                <a:cs typeface="Times New Roman" panose="02020603050405020304" pitchFamily="18" charset="0"/>
              </a:rPr>
              <a:t> It gives force to fight against corrupt practices.</a:t>
            </a:r>
          </a:p>
          <a:p>
            <a:r>
              <a:rPr lang="en-IN" dirty="0">
                <a:latin typeface="Times New Roman" panose="02020603050405020304" pitchFamily="18" charset="0"/>
                <a:cs typeface="Times New Roman" panose="02020603050405020304" pitchFamily="18" charset="0"/>
              </a:rPr>
              <a:t> It helps to maintain the peace and stability at any institution of work and productivity. </a:t>
            </a:r>
          </a:p>
          <a:p>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359824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latin typeface="Times New Roman" panose="02020603050405020304" pitchFamily="18" charset="0"/>
                <a:cs typeface="Times New Roman" panose="02020603050405020304" pitchFamily="18" charset="0"/>
              </a:rPr>
              <a:t>NEED OF MORAL EDUCATION</a:t>
            </a:r>
          </a:p>
        </p:txBody>
      </p:sp>
      <p:sp>
        <p:nvSpPr>
          <p:cNvPr id="3" name="Content Placeholder 2"/>
          <p:cNvSpPr>
            <a:spLocks noGrp="1"/>
          </p:cNvSpPr>
          <p:nvPr>
            <p:ph idx="1"/>
          </p:nvPr>
        </p:nvSpPr>
        <p:spPr>
          <a:xfrm>
            <a:off x="1154954" y="2340864"/>
            <a:ext cx="8825659" cy="3678936"/>
          </a:xfrm>
        </p:spPr>
        <p:txBody>
          <a:bodyPr>
            <a:normAutofit fontScale="85000" lnSpcReduction="10000"/>
          </a:bodyPr>
          <a:lstStyle/>
          <a:p>
            <a:pPr algn="just"/>
            <a:r>
              <a:rPr lang="en-IN" dirty="0">
                <a:latin typeface="Times New Roman" panose="02020603050405020304" pitchFamily="18" charset="0"/>
                <a:cs typeface="Times New Roman" panose="02020603050405020304" pitchFamily="18" charset="0"/>
              </a:rPr>
              <a:t>It is needless to say that the crises of moral education is more harmful for the society in comparison to all other crises that exist at the present age. The absence of morality has been reflected in the corrupt practices in thousands of examinations meant for fresh recruitment, departmental promotions, career promotions or professional growth. We need the supply of more and more C.C.T.Vs in the name of transparency. But if we can take care of moral education as a part of professional development there would be no need of such technological invigilation during  all those different kinds of examinations. </a:t>
            </a:r>
          </a:p>
          <a:p>
            <a:pPr algn="just"/>
            <a:r>
              <a:rPr lang="en-IN" dirty="0">
                <a:latin typeface="Times New Roman" panose="02020603050405020304" pitchFamily="18" charset="0"/>
                <a:cs typeface="Times New Roman" panose="02020603050405020304" pitchFamily="18" charset="0"/>
              </a:rPr>
              <a:t> The cases of mental harassment and physical harassment are  increasing day by day due to lack of moral education. As a result, it increases the responsibilities of our police jail-authority and other such agencies fighting against such immoral and illegal cases. </a:t>
            </a:r>
          </a:p>
          <a:p>
            <a:pPr algn="just"/>
            <a:r>
              <a:rPr lang="en-IN" dirty="0">
                <a:latin typeface="Times New Roman" panose="02020603050405020304" pitchFamily="18" charset="0"/>
                <a:cs typeface="Times New Roman" panose="02020603050405020304" pitchFamily="18" charset="0"/>
              </a:rPr>
              <a:t>The rate of suicide is found to be increased among our young struts due to this absence of adequate amount of moral education. </a:t>
            </a:r>
          </a:p>
          <a:p>
            <a:pPr algn="just"/>
            <a:r>
              <a:rPr lang="en-IN" dirty="0">
                <a:latin typeface="Times New Roman" panose="02020603050405020304" pitchFamily="18" charset="0"/>
                <a:cs typeface="Times New Roman" panose="02020603050405020304" pitchFamily="18" charset="0"/>
              </a:rPr>
              <a:t> An attitude of sifting one's own responsibilities to others is another reflection of such absence of moral education. So with the professional committed for the human resources development should impart moral education at all the levels of both character building and career building as well</a:t>
            </a:r>
          </a:p>
        </p:txBody>
      </p:sp>
    </p:spTree>
    <p:extLst>
      <p:ext uri="{BB962C8B-B14F-4D97-AF65-F5344CB8AC3E}">
        <p14:creationId xmlns:p14="http://schemas.microsoft.com/office/powerpoint/2010/main" xmlns="" val="2361446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58368"/>
            <a:ext cx="8761413" cy="1022264"/>
          </a:xfrm>
        </p:spPr>
        <p:txBody>
          <a:bodyPr/>
          <a:lstStyle/>
          <a:p>
            <a:pPr algn="ctr"/>
            <a:r>
              <a:rPr lang="en-IN" dirty="0">
                <a:latin typeface="Times New Roman" panose="02020603050405020304" pitchFamily="18" charset="0"/>
                <a:cs typeface="Times New Roman" panose="02020603050405020304" pitchFamily="18" charset="0"/>
              </a:rPr>
              <a:t>Inclusion of Moral Education in  School Curriculum</a:t>
            </a:r>
          </a:p>
        </p:txBody>
      </p:sp>
      <p:sp>
        <p:nvSpPr>
          <p:cNvPr id="3" name="Content Placeholder 2"/>
          <p:cNvSpPr>
            <a:spLocks noGrp="1"/>
          </p:cNvSpPr>
          <p:nvPr>
            <p:ph idx="1"/>
          </p:nvPr>
        </p:nvSpPr>
        <p:spPr>
          <a:xfrm>
            <a:off x="1154954" y="2340864"/>
            <a:ext cx="8825659" cy="3678936"/>
          </a:xfrm>
        </p:spPr>
        <p:txBody>
          <a:bodyPr>
            <a:normAutofit/>
          </a:bodyPr>
          <a:lstStyle/>
          <a:p>
            <a:pPr algn="just"/>
            <a:r>
              <a:rPr lang="en-IN" dirty="0">
                <a:latin typeface="Times New Roman" panose="02020603050405020304" pitchFamily="18" charset="0"/>
                <a:cs typeface="Times New Roman" panose="02020603050405020304" pitchFamily="18" charset="0"/>
              </a:rPr>
              <a:t>As a coin has two sides, life has two wants, one is moral conduct and the other is material development</a:t>
            </a:r>
            <a:r>
              <a:rPr lang="en-US" dirty="0">
                <a:latin typeface="Times New Roman" panose="02020603050405020304" pitchFamily="18" charset="0"/>
                <a:cs typeface="Times New Roman" panose="02020603050405020304" pitchFamily="18" charset="0"/>
              </a:rPr>
              <a:t>. The</a:t>
            </a:r>
            <a:r>
              <a:rPr lang="en-IN" dirty="0">
                <a:latin typeface="Times New Roman" panose="02020603050405020304" pitchFamily="18" charset="0"/>
                <a:cs typeface="Times New Roman" panose="02020603050405020304" pitchFamily="18" charset="0"/>
              </a:rPr>
              <a:t>se two requirements need to be given equal importance in the school curriculum. Sufficient examples of higher level of morality should be placed in all the subjects taught in all types of schools, colleges and universities. Perhaps language is the medium </a:t>
            </a:r>
            <a:r>
              <a:rPr lang="en-US" dirty="0">
                <a:latin typeface="Times New Roman" panose="02020603050405020304" pitchFamily="18" charset="0"/>
                <a:cs typeface="Times New Roman" panose="02020603050405020304" pitchFamily="18" charset="0"/>
              </a:rPr>
              <a:t>of i</a:t>
            </a:r>
            <a:r>
              <a:rPr lang="en-IN" dirty="0">
                <a:latin typeface="Times New Roman" panose="02020603050405020304" pitchFamily="18" charset="0"/>
                <a:cs typeface="Times New Roman" panose="02020603050405020304" pitchFamily="18" charset="0"/>
              </a:rPr>
              <a:t>nstruction for all other subjects. So the takes of morality should be reflected first in the prose pieces, poetries,</a:t>
            </a:r>
            <a:r>
              <a:rPr lang="en-US" dirty="0">
                <a:latin typeface="Times New Roman" panose="02020603050405020304" pitchFamily="18" charset="0"/>
                <a:cs typeface="Times New Roman" panose="02020603050405020304" pitchFamily="18" charset="0"/>
              </a:rPr>
              <a:t>e</a:t>
            </a:r>
            <a:r>
              <a:rPr lang="en-IN" dirty="0">
                <a:latin typeface="Times New Roman" panose="02020603050405020304" pitchFamily="18" charset="0"/>
                <a:cs typeface="Times New Roman" panose="02020603050405020304" pitchFamily="18" charset="0"/>
              </a:rPr>
              <a:t>assays and different components of literature.  </a:t>
            </a:r>
          </a:p>
          <a:p>
            <a:pPr marL="0" indent="0" algn="just">
              <a:buNone/>
            </a:pPr>
            <a:r>
              <a:rPr lang="en-IN" dirty="0">
                <a:latin typeface="Times New Roman" panose="02020603050405020304" pitchFamily="18" charset="0"/>
                <a:cs typeface="Times New Roman" panose="02020603050405020304" pitchFamily="18" charset="0"/>
              </a:rPr>
              <a:t>       Let’s take some of the heart touching examples of moral education. </a:t>
            </a:r>
          </a:p>
          <a:p>
            <a:pPr algn="just"/>
            <a:r>
              <a:rPr lang="en-IN" dirty="0">
                <a:latin typeface="Times New Roman" panose="02020603050405020304" pitchFamily="18" charset="0"/>
                <a:cs typeface="Times New Roman" panose="02020603050405020304" pitchFamily="18" charset="0"/>
              </a:rPr>
              <a:t>(In mathematics) A costumer may</a:t>
            </a:r>
            <a:r>
              <a:rPr lang="en-US" dirty="0">
                <a:latin typeface="Times New Roman" panose="02020603050405020304" pitchFamily="18" charset="0"/>
                <a:cs typeface="Times New Roman" panose="02020603050405020304" pitchFamily="18" charset="0"/>
              </a:rPr>
              <a:t> pay</a:t>
            </a:r>
            <a:r>
              <a:rPr lang="en-IN" dirty="0">
                <a:latin typeface="Times New Roman" panose="02020603050405020304" pitchFamily="18" charset="0"/>
                <a:cs typeface="Times New Roman" panose="02020603050405020304" pitchFamily="18" charset="0"/>
              </a:rPr>
              <a:t> more price for a particular object but a seller would return it. How much he needs to return is the content in mathematics, How he shows honesty is a content of moral education.</a:t>
            </a:r>
          </a:p>
        </p:txBody>
      </p:sp>
    </p:spTree>
    <p:extLst>
      <p:ext uri="{BB962C8B-B14F-4D97-AF65-F5344CB8AC3E}">
        <p14:creationId xmlns:p14="http://schemas.microsoft.com/office/powerpoint/2010/main" xmlns="" val="1637762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713232"/>
            <a:ext cx="8761413" cy="967400"/>
          </a:xfrm>
        </p:spPr>
        <p:txBody>
          <a:bodyPr/>
          <a:lstStyle/>
          <a:p>
            <a:pPr algn="ctr"/>
            <a:r>
              <a:rPr lang="en-IN" dirty="0">
                <a:latin typeface="Times New Roman" panose="02020603050405020304" pitchFamily="18" charset="0"/>
                <a:cs typeface="Times New Roman" panose="02020603050405020304" pitchFamily="18" charset="0"/>
              </a:rPr>
              <a:t>Continued                                    </a:t>
            </a:r>
            <a:endParaRPr lang="en-IN" dirty="0"/>
          </a:p>
        </p:txBody>
      </p:sp>
      <p:sp>
        <p:nvSpPr>
          <p:cNvPr id="3" name="Content Placeholder 2"/>
          <p:cNvSpPr>
            <a:spLocks noGrp="1"/>
          </p:cNvSpPr>
          <p:nvPr>
            <p:ph idx="1"/>
          </p:nvPr>
        </p:nvSpPr>
        <p:spPr/>
        <p:txBody>
          <a:bodyPr>
            <a:normAutofit/>
          </a:bodyPr>
          <a:lstStyle/>
          <a:p>
            <a:r>
              <a:rPr lang="en-IN" dirty="0">
                <a:latin typeface="Times New Roman" panose="02020603050405020304" pitchFamily="18" charset="0"/>
                <a:cs typeface="Times New Roman" panose="02020603050405020304" pitchFamily="18" charset="0"/>
              </a:rPr>
              <a:t>(In science) A child may break any scientific apparatus in the laboratory. The extra care it requires is a content in science but how the teacher manages it and excuses the child is a matter of moral.</a:t>
            </a:r>
            <a:endParaRPr lang="en-IN" dirty="0"/>
          </a:p>
          <a:p>
            <a:pPr algn="just"/>
            <a:r>
              <a:rPr lang="en-IN" dirty="0">
                <a:latin typeface="Times New Roman" panose="02020603050405020304" pitchFamily="18" charset="0"/>
                <a:cs typeface="Times New Roman" panose="02020603050405020304" pitchFamily="18" charset="0"/>
              </a:rPr>
              <a:t>(In geography) The road connectivity may be a content in the geographical context but the concerns for its cleanliness is an important content of moral education.    </a:t>
            </a:r>
          </a:p>
          <a:p>
            <a:pPr algn="just"/>
            <a:r>
              <a:rPr lang="en-IN" dirty="0">
                <a:latin typeface="Times New Roman" panose="02020603050405020304" pitchFamily="18" charset="0"/>
                <a:cs typeface="Times New Roman" panose="02020603050405020304" pitchFamily="18" charset="0"/>
              </a:rPr>
              <a:t>(In history) How great Ashok fought in the Kalinga w</a:t>
            </a:r>
            <a:r>
              <a:rPr lang="en-US" dirty="0">
                <a:latin typeface="Times New Roman" panose="02020603050405020304" pitchFamily="18" charset="0"/>
                <a:cs typeface="Times New Roman" panose="02020603050405020304" pitchFamily="18" charset="0"/>
              </a:rPr>
              <a:t>ar </a:t>
            </a:r>
            <a:r>
              <a:rPr lang="en-IN" dirty="0">
                <a:latin typeface="Times New Roman" panose="02020603050405020304" pitchFamily="18" charset="0"/>
                <a:cs typeface="Times New Roman" panose="02020603050405020304" pitchFamily="18" charset="0"/>
              </a:rPr>
              <a:t>as a matter of history, but how he repented and made public welfair was an ideal content of moral education. </a:t>
            </a:r>
          </a:p>
        </p:txBody>
      </p:sp>
    </p:spTree>
    <p:extLst>
      <p:ext uri="{BB962C8B-B14F-4D97-AF65-F5344CB8AC3E}">
        <p14:creationId xmlns:p14="http://schemas.microsoft.com/office/powerpoint/2010/main" xmlns="" val="1830205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4510" y="646288"/>
            <a:ext cx="8761413" cy="1329265"/>
          </a:xfrm>
        </p:spPr>
        <p:txBody>
          <a:bodyPr/>
          <a:lstStyle/>
          <a:p>
            <a:r>
              <a:rPr lang="en-IN" dirty="0"/>
              <a:t> MEANING OF MORAL EDUCATION </a:t>
            </a:r>
          </a:p>
        </p:txBody>
      </p:sp>
      <p:sp>
        <p:nvSpPr>
          <p:cNvPr id="3" name="Content Placeholder 2"/>
          <p:cNvSpPr>
            <a:spLocks noGrp="1"/>
          </p:cNvSpPr>
          <p:nvPr>
            <p:ph idx="1"/>
          </p:nvPr>
        </p:nvSpPr>
        <p:spPr/>
        <p:txBody>
          <a:bodyPr>
            <a:normAutofit/>
          </a:bodyPr>
          <a:lstStyle/>
          <a:p>
            <a:pPr algn="just"/>
            <a:r>
              <a:rPr lang="en-IN" dirty="0"/>
              <a:t>             </a:t>
            </a:r>
            <a:r>
              <a:rPr lang="en-IN" sz="2400" dirty="0">
                <a:latin typeface="Times New Roman" panose="02020603050405020304" pitchFamily="18" charset="0"/>
                <a:cs typeface="Times New Roman" panose="02020603050405020304" pitchFamily="18" charset="0"/>
              </a:rPr>
              <a:t>Education is the modification of behaviour and the all round development of body, mind and soul. Character is the permanent habit of willing, the inner bent of the mind, which is expressed in habitual conduct. The word moral is derived from the Latin substantive mores which also means customs or habit. The word "Ethics" is derived from the substantive "Ethos". "Ethos" means customs, usages or habits. "Ethics" is also called moral philosophy. All these above mentioned facts are found within moral education</a:t>
            </a:r>
          </a:p>
        </p:txBody>
      </p:sp>
    </p:spTree>
    <p:extLst>
      <p:ext uri="{BB962C8B-B14F-4D97-AF65-F5344CB8AC3E}">
        <p14:creationId xmlns:p14="http://schemas.microsoft.com/office/powerpoint/2010/main" xmlns="" val="827097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latin typeface="Times New Roman" panose="02020603050405020304" pitchFamily="18" charset="0"/>
                <a:cs typeface="Times New Roman" panose="02020603050405020304" pitchFamily="18" charset="0"/>
              </a:rPr>
              <a:t>CONCLUSION</a:t>
            </a:r>
            <a:endParaRPr lang="en-IN" dirty="0"/>
          </a:p>
        </p:txBody>
      </p:sp>
      <p:sp>
        <p:nvSpPr>
          <p:cNvPr id="3" name="Content Placeholder 2"/>
          <p:cNvSpPr>
            <a:spLocks noGrp="1"/>
          </p:cNvSpPr>
          <p:nvPr>
            <p:ph idx="1"/>
          </p:nvPr>
        </p:nvSpPr>
        <p:spPr>
          <a:xfrm>
            <a:off x="1154954" y="2603500"/>
            <a:ext cx="10156174" cy="1346708"/>
          </a:xfrm>
        </p:spPr>
        <p:txBody>
          <a:bodyPr>
            <a:normAutofit/>
          </a:bodyPr>
          <a:lstStyle/>
          <a:p>
            <a:pPr algn="just"/>
            <a:r>
              <a:rPr lang="en-IN" dirty="0">
                <a:latin typeface="Times New Roman" panose="02020603050405020304" pitchFamily="18" charset="0"/>
                <a:cs typeface="Times New Roman" panose="02020603050405020304" pitchFamily="18" charset="0"/>
              </a:rPr>
              <a:t>Our parents are the earliest sources of command. Our teachers are the true sources of our inspiration. The saints like Narada, Manu, Bruhaspati, Kapila, and Balmiki are the finest sources of. Moral education all of our religious scriptures are full of morality.  Let's surrender our ego of knowledge,  wealth, power and popularity to purify our mind and heart to spread the moral education for professional development.</a:t>
            </a:r>
          </a:p>
          <a:p>
            <a:endParaRPr lang="en-IN" dirty="0"/>
          </a:p>
        </p:txBody>
      </p:sp>
    </p:spTree>
    <p:extLst>
      <p:ext uri="{BB962C8B-B14F-4D97-AF65-F5344CB8AC3E}">
        <p14:creationId xmlns:p14="http://schemas.microsoft.com/office/powerpoint/2010/main" xmlns="" val="3021733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latin typeface="Times New Roman" panose="02020603050405020304" pitchFamily="18" charset="0"/>
                <a:cs typeface="Times New Roman" panose="02020603050405020304" pitchFamily="18" charset="0"/>
              </a:rPr>
              <a:t>REFERENCES</a:t>
            </a:r>
          </a:p>
        </p:txBody>
      </p:sp>
      <p:sp>
        <p:nvSpPr>
          <p:cNvPr id="3" name="Content Placeholder 2"/>
          <p:cNvSpPr>
            <a:spLocks noGrp="1"/>
          </p:cNvSpPr>
          <p:nvPr>
            <p:ph idx="1"/>
          </p:nvPr>
        </p:nvSpPr>
        <p:spPr>
          <a:xfrm>
            <a:off x="1154954" y="2603500"/>
            <a:ext cx="8825659" cy="1913636"/>
          </a:xfrm>
        </p:spPr>
        <p:txBody>
          <a:bodyPr/>
          <a:lstStyle/>
          <a:p>
            <a:r>
              <a:rPr lang="en-IN" dirty="0">
                <a:latin typeface="Times New Roman" panose="02020603050405020304" pitchFamily="18" charset="0"/>
                <a:cs typeface="Times New Roman" panose="02020603050405020304" pitchFamily="18" charset="0"/>
              </a:rPr>
              <a:t>The  Bhagavad-Gita  </a:t>
            </a:r>
          </a:p>
          <a:p>
            <a:r>
              <a:rPr lang="en-IN" dirty="0">
                <a:latin typeface="Times New Roman" panose="02020603050405020304" pitchFamily="18" charset="0"/>
                <a:cs typeface="Times New Roman" panose="02020603050405020304" pitchFamily="18" charset="0"/>
              </a:rPr>
              <a:t> A manual of Ethics </a:t>
            </a:r>
          </a:p>
          <a:p>
            <a:r>
              <a:rPr lang="en-IN" dirty="0">
                <a:latin typeface="Times New Roman" panose="02020603050405020304" pitchFamily="18" charset="0"/>
                <a:cs typeface="Times New Roman" panose="02020603050405020304" pitchFamily="18" charset="0"/>
              </a:rPr>
              <a:t> Manu Samhita </a:t>
            </a:r>
          </a:p>
          <a:p>
            <a:r>
              <a:rPr lang="en-IN" dirty="0">
                <a:latin typeface="Times New Roman" panose="02020603050405020304" pitchFamily="18" charset="0"/>
                <a:cs typeface="Times New Roman" panose="02020603050405020304" pitchFamily="18" charset="0"/>
              </a:rPr>
              <a:t> N.C.F 2005</a:t>
            </a:r>
          </a:p>
          <a:p>
            <a:endParaRPr lang="en-IN" dirty="0"/>
          </a:p>
        </p:txBody>
      </p:sp>
    </p:spTree>
    <p:extLst>
      <p:ext uri="{BB962C8B-B14F-4D97-AF65-F5344CB8AC3E}">
        <p14:creationId xmlns:p14="http://schemas.microsoft.com/office/powerpoint/2010/main" xmlns="" val="23322167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53</TotalTime>
  <Words>911</Words>
  <Application>Microsoft Office PowerPoint</Application>
  <PresentationFormat>Custom</PresentationFormat>
  <Paragraphs>46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Ion Boardroom</vt:lpstr>
      <vt:lpstr>MORAL EDUCATION FOR PROFESSIONAL DEVELOPMENT</vt:lpstr>
      <vt:lpstr>                        Introduction </vt:lpstr>
      <vt:lpstr>OBJECTIVES OF MORAL EDUCATION </vt:lpstr>
      <vt:lpstr>NEED OF MORAL EDUCATION</vt:lpstr>
      <vt:lpstr>Inclusion of Moral Education in  School Curriculum</vt:lpstr>
      <vt:lpstr>Continued                                    </vt:lpstr>
      <vt:lpstr> MEANING OF MORAL EDUCATION </vt:lpstr>
      <vt:lpstr>CONCLUSION</vt:lpstr>
      <vt:lpstr>REFERENCES</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MORAL EDUCATION FOR PROFESSIONAL DEVELOPMENT</dc:title>
  <dc:creator>LENOVO</dc:creator>
  <cp:lastModifiedBy>Windows User</cp:lastModifiedBy>
  <cp:revision>12</cp:revision>
  <dcterms:created xsi:type="dcterms:W3CDTF">2023-02-04T14:16:59Z</dcterms:created>
  <dcterms:modified xsi:type="dcterms:W3CDTF">2023-10-11T12:37:20Z</dcterms:modified>
</cp:coreProperties>
</file>