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70" r:id="rId5"/>
    <p:sldId id="260" r:id="rId6"/>
    <p:sldId id="261" r:id="rId7"/>
    <p:sldId id="262" r:id="rId8"/>
    <p:sldId id="263" r:id="rId9"/>
    <p:sldId id="264" r:id="rId10"/>
    <p:sldId id="265" r:id="rId11"/>
    <p:sldId id="266" r:id="rId12"/>
    <p:sldId id="267" r:id="rId13"/>
    <p:sldId id="268" r:id="rId14"/>
    <p:sldId id="269" r:id="rId15"/>
    <p:sldId id="304" r:id="rId16"/>
    <p:sldId id="305" r:id="rId17"/>
    <p:sldId id="306" r:id="rId18"/>
    <p:sldId id="307" r:id="rId19"/>
    <p:sldId id="308"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9" r:id="rId54"/>
    <p:sldId id="310" r:id="rId55"/>
    <p:sldId id="311" r:id="rId56"/>
    <p:sldId id="312" r:id="rId57"/>
    <p:sldId id="313" r:id="rId58"/>
    <p:sldId id="314"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000C42-1650-4A7D-B651-B3D8F94A2ECD}" type="datetimeFigureOut">
              <a:rPr lang="en-IN" smtClean="0"/>
              <a:t>11-06-2024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185E205-888F-427F-B7F9-120295514EE0}" type="slidenum">
              <a:rPr lang="en-IN" smtClean="0"/>
              <a:t>‹#›</a:t>
            </a:fld>
            <a:endParaRPr lang="en-IN"/>
          </a:p>
        </p:txBody>
      </p:sp>
    </p:spTree>
    <p:extLst>
      <p:ext uri="{BB962C8B-B14F-4D97-AF65-F5344CB8AC3E}">
        <p14:creationId xmlns:p14="http://schemas.microsoft.com/office/powerpoint/2010/main" val="587303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000C42-1650-4A7D-B651-B3D8F94A2ECD}" type="datetimeFigureOut">
              <a:rPr lang="en-IN" smtClean="0"/>
              <a:t>11-06-2024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185E205-888F-427F-B7F9-120295514EE0}" type="slidenum">
              <a:rPr lang="en-IN" smtClean="0"/>
              <a:t>‹#›</a:t>
            </a:fld>
            <a:endParaRPr lang="en-IN"/>
          </a:p>
        </p:txBody>
      </p:sp>
    </p:spTree>
    <p:extLst>
      <p:ext uri="{BB962C8B-B14F-4D97-AF65-F5344CB8AC3E}">
        <p14:creationId xmlns:p14="http://schemas.microsoft.com/office/powerpoint/2010/main" val="3992773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000C42-1650-4A7D-B651-B3D8F94A2ECD}" type="datetimeFigureOut">
              <a:rPr lang="en-IN" smtClean="0"/>
              <a:t>11-06-2024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185E205-888F-427F-B7F9-120295514EE0}"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2155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000C42-1650-4A7D-B651-B3D8F94A2ECD}" type="datetimeFigureOut">
              <a:rPr lang="en-IN" smtClean="0"/>
              <a:t>11-06-2024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185E205-888F-427F-B7F9-120295514EE0}" type="slidenum">
              <a:rPr lang="en-IN" smtClean="0"/>
              <a:t>‹#›</a:t>
            </a:fld>
            <a:endParaRPr lang="en-IN"/>
          </a:p>
        </p:txBody>
      </p:sp>
    </p:spTree>
    <p:extLst>
      <p:ext uri="{BB962C8B-B14F-4D97-AF65-F5344CB8AC3E}">
        <p14:creationId xmlns:p14="http://schemas.microsoft.com/office/powerpoint/2010/main" val="4246391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000C42-1650-4A7D-B651-B3D8F94A2ECD}" type="datetimeFigureOut">
              <a:rPr lang="en-IN" smtClean="0"/>
              <a:t>11-06-2024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185E205-888F-427F-B7F9-120295514EE0}"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53145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000C42-1650-4A7D-B651-B3D8F94A2ECD}" type="datetimeFigureOut">
              <a:rPr lang="en-IN" smtClean="0"/>
              <a:t>11-06-2024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185E205-888F-427F-B7F9-120295514EE0}" type="slidenum">
              <a:rPr lang="en-IN" smtClean="0"/>
              <a:t>‹#›</a:t>
            </a:fld>
            <a:endParaRPr lang="en-IN"/>
          </a:p>
        </p:txBody>
      </p:sp>
    </p:spTree>
    <p:extLst>
      <p:ext uri="{BB962C8B-B14F-4D97-AF65-F5344CB8AC3E}">
        <p14:creationId xmlns:p14="http://schemas.microsoft.com/office/powerpoint/2010/main" val="1562284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000C42-1650-4A7D-B651-B3D8F94A2ECD}" type="datetimeFigureOut">
              <a:rPr lang="en-IN" smtClean="0"/>
              <a:t>11-06-2024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185E205-888F-427F-B7F9-120295514EE0}" type="slidenum">
              <a:rPr lang="en-IN" smtClean="0"/>
              <a:t>‹#›</a:t>
            </a:fld>
            <a:endParaRPr lang="en-IN"/>
          </a:p>
        </p:txBody>
      </p:sp>
    </p:spTree>
    <p:extLst>
      <p:ext uri="{BB962C8B-B14F-4D97-AF65-F5344CB8AC3E}">
        <p14:creationId xmlns:p14="http://schemas.microsoft.com/office/powerpoint/2010/main" val="897622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000C42-1650-4A7D-B651-B3D8F94A2ECD}" type="datetimeFigureOut">
              <a:rPr lang="en-IN" smtClean="0"/>
              <a:t>11-06-2024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185E205-888F-427F-B7F9-120295514EE0}" type="slidenum">
              <a:rPr lang="en-IN" smtClean="0"/>
              <a:t>‹#›</a:t>
            </a:fld>
            <a:endParaRPr lang="en-IN"/>
          </a:p>
        </p:txBody>
      </p:sp>
    </p:spTree>
    <p:extLst>
      <p:ext uri="{BB962C8B-B14F-4D97-AF65-F5344CB8AC3E}">
        <p14:creationId xmlns:p14="http://schemas.microsoft.com/office/powerpoint/2010/main" val="17240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000C42-1650-4A7D-B651-B3D8F94A2ECD}" type="datetimeFigureOut">
              <a:rPr lang="en-IN" smtClean="0"/>
              <a:t>11-06-2024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185E205-888F-427F-B7F9-120295514EE0}" type="slidenum">
              <a:rPr lang="en-IN" smtClean="0"/>
              <a:t>‹#›</a:t>
            </a:fld>
            <a:endParaRPr lang="en-IN"/>
          </a:p>
        </p:txBody>
      </p:sp>
    </p:spTree>
    <p:extLst>
      <p:ext uri="{BB962C8B-B14F-4D97-AF65-F5344CB8AC3E}">
        <p14:creationId xmlns:p14="http://schemas.microsoft.com/office/powerpoint/2010/main" val="3374864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000C42-1650-4A7D-B651-B3D8F94A2ECD}" type="datetimeFigureOut">
              <a:rPr lang="en-IN" smtClean="0"/>
              <a:t>11-06-2024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185E205-888F-427F-B7F9-120295514EE0}" type="slidenum">
              <a:rPr lang="en-IN" smtClean="0"/>
              <a:t>‹#›</a:t>
            </a:fld>
            <a:endParaRPr lang="en-IN"/>
          </a:p>
        </p:txBody>
      </p:sp>
    </p:spTree>
    <p:extLst>
      <p:ext uri="{BB962C8B-B14F-4D97-AF65-F5344CB8AC3E}">
        <p14:creationId xmlns:p14="http://schemas.microsoft.com/office/powerpoint/2010/main" val="298406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000C42-1650-4A7D-B651-B3D8F94A2ECD}" type="datetimeFigureOut">
              <a:rPr lang="en-IN" smtClean="0"/>
              <a:t>11-06-2024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185E205-888F-427F-B7F9-120295514EE0}" type="slidenum">
              <a:rPr lang="en-IN" smtClean="0"/>
              <a:t>‹#›</a:t>
            </a:fld>
            <a:endParaRPr lang="en-IN"/>
          </a:p>
        </p:txBody>
      </p:sp>
    </p:spTree>
    <p:extLst>
      <p:ext uri="{BB962C8B-B14F-4D97-AF65-F5344CB8AC3E}">
        <p14:creationId xmlns:p14="http://schemas.microsoft.com/office/powerpoint/2010/main" val="2478327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000C42-1650-4A7D-B651-B3D8F94A2ECD}" type="datetimeFigureOut">
              <a:rPr lang="en-IN" smtClean="0"/>
              <a:t>11-06-2024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185E205-888F-427F-B7F9-120295514EE0}" type="slidenum">
              <a:rPr lang="en-IN" smtClean="0"/>
              <a:t>‹#›</a:t>
            </a:fld>
            <a:endParaRPr lang="en-IN"/>
          </a:p>
        </p:txBody>
      </p:sp>
    </p:spTree>
    <p:extLst>
      <p:ext uri="{BB962C8B-B14F-4D97-AF65-F5344CB8AC3E}">
        <p14:creationId xmlns:p14="http://schemas.microsoft.com/office/powerpoint/2010/main" val="973280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000C42-1650-4A7D-B651-B3D8F94A2ECD}" type="datetimeFigureOut">
              <a:rPr lang="en-IN" smtClean="0"/>
              <a:t>11-06-2024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185E205-888F-427F-B7F9-120295514EE0}" type="slidenum">
              <a:rPr lang="en-IN" smtClean="0"/>
              <a:t>‹#›</a:t>
            </a:fld>
            <a:endParaRPr lang="en-IN"/>
          </a:p>
        </p:txBody>
      </p:sp>
    </p:spTree>
    <p:extLst>
      <p:ext uri="{BB962C8B-B14F-4D97-AF65-F5344CB8AC3E}">
        <p14:creationId xmlns:p14="http://schemas.microsoft.com/office/powerpoint/2010/main" val="2287370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00C42-1650-4A7D-B651-B3D8F94A2ECD}" type="datetimeFigureOut">
              <a:rPr lang="en-IN" smtClean="0"/>
              <a:t>11-06-2024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185E205-888F-427F-B7F9-120295514EE0}" type="slidenum">
              <a:rPr lang="en-IN" smtClean="0"/>
              <a:t>‹#›</a:t>
            </a:fld>
            <a:endParaRPr lang="en-IN"/>
          </a:p>
        </p:txBody>
      </p:sp>
    </p:spTree>
    <p:extLst>
      <p:ext uri="{BB962C8B-B14F-4D97-AF65-F5344CB8AC3E}">
        <p14:creationId xmlns:p14="http://schemas.microsoft.com/office/powerpoint/2010/main" val="4092421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000C42-1650-4A7D-B651-B3D8F94A2ECD}" type="datetimeFigureOut">
              <a:rPr lang="en-IN" smtClean="0"/>
              <a:t>11-06-2024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185E205-888F-427F-B7F9-120295514EE0}" type="slidenum">
              <a:rPr lang="en-IN" smtClean="0"/>
              <a:t>‹#›</a:t>
            </a:fld>
            <a:endParaRPr lang="en-IN"/>
          </a:p>
        </p:txBody>
      </p:sp>
    </p:spTree>
    <p:extLst>
      <p:ext uri="{BB962C8B-B14F-4D97-AF65-F5344CB8AC3E}">
        <p14:creationId xmlns:p14="http://schemas.microsoft.com/office/powerpoint/2010/main" val="313567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000C42-1650-4A7D-B651-B3D8F94A2ECD}" type="datetimeFigureOut">
              <a:rPr lang="en-IN" smtClean="0"/>
              <a:t>11-06-2024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185E205-888F-427F-B7F9-120295514EE0}" type="slidenum">
              <a:rPr lang="en-IN" smtClean="0"/>
              <a:t>‹#›</a:t>
            </a:fld>
            <a:endParaRPr lang="en-IN"/>
          </a:p>
        </p:txBody>
      </p:sp>
    </p:spTree>
    <p:extLst>
      <p:ext uri="{BB962C8B-B14F-4D97-AF65-F5344CB8AC3E}">
        <p14:creationId xmlns:p14="http://schemas.microsoft.com/office/powerpoint/2010/main" val="2659105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B000C42-1650-4A7D-B651-B3D8F94A2ECD}" type="datetimeFigureOut">
              <a:rPr lang="en-IN" smtClean="0"/>
              <a:t>11-06-2024</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185E205-888F-427F-B7F9-120295514EE0}" type="slidenum">
              <a:rPr lang="en-IN" smtClean="0"/>
              <a:t>‹#›</a:t>
            </a:fld>
            <a:endParaRPr lang="en-IN"/>
          </a:p>
        </p:txBody>
      </p:sp>
    </p:spTree>
    <p:extLst>
      <p:ext uri="{BB962C8B-B14F-4D97-AF65-F5344CB8AC3E}">
        <p14:creationId xmlns:p14="http://schemas.microsoft.com/office/powerpoint/2010/main" val="599013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5E7D6-376A-44DC-B9E4-45C92610F45F}"/>
              </a:ext>
            </a:extLst>
          </p:cNvPr>
          <p:cNvSpPr>
            <a:spLocks noGrp="1"/>
          </p:cNvSpPr>
          <p:nvPr>
            <p:ph type="ctrTitle"/>
          </p:nvPr>
        </p:nvSpPr>
        <p:spPr>
          <a:xfrm>
            <a:off x="1524000" y="1"/>
            <a:ext cx="9144000" cy="1655762"/>
          </a:xfrm>
        </p:spPr>
        <p:txBody>
          <a:bodyPr/>
          <a:lstStyle/>
          <a:p>
            <a:r>
              <a:rPr lang="en-US" dirty="0"/>
              <a:t>PLATO</a:t>
            </a:r>
            <a:endParaRPr lang="en-IN" dirty="0"/>
          </a:p>
        </p:txBody>
      </p:sp>
      <p:sp>
        <p:nvSpPr>
          <p:cNvPr id="3" name="Subtitle 2">
            <a:extLst>
              <a:ext uri="{FF2B5EF4-FFF2-40B4-BE49-F238E27FC236}">
                <a16:creationId xmlns:a16="http://schemas.microsoft.com/office/drawing/2014/main" id="{690725D2-3F78-4412-A78C-0217AB64429B}"/>
              </a:ext>
            </a:extLst>
          </p:cNvPr>
          <p:cNvSpPr>
            <a:spLocks noGrp="1"/>
          </p:cNvSpPr>
          <p:nvPr>
            <p:ph type="subTitle" idx="1"/>
          </p:nvPr>
        </p:nvSpPr>
        <p:spPr>
          <a:xfrm>
            <a:off x="1524000" y="1272209"/>
            <a:ext cx="9144000" cy="3985591"/>
          </a:xfrm>
        </p:spPr>
        <p:txBody>
          <a:bodyPr/>
          <a:lstStyle/>
          <a:p>
            <a:endParaRPr lang="en-IN" dirty="0"/>
          </a:p>
        </p:txBody>
      </p:sp>
      <p:pic>
        <p:nvPicPr>
          <p:cNvPr id="4" name="Picture 3">
            <a:extLst>
              <a:ext uri="{FF2B5EF4-FFF2-40B4-BE49-F238E27FC236}">
                <a16:creationId xmlns:a16="http://schemas.microsoft.com/office/drawing/2014/main" id="{F7BB8744-0ECD-436B-A5A9-46C494EA2569}"/>
              </a:ext>
            </a:extLst>
          </p:cNvPr>
          <p:cNvPicPr>
            <a:picLocks noChangeAspect="1"/>
          </p:cNvPicPr>
          <p:nvPr/>
        </p:nvPicPr>
        <p:blipFill>
          <a:blip r:embed="rId2"/>
          <a:stretch>
            <a:fillRect/>
          </a:stretch>
        </p:blipFill>
        <p:spPr>
          <a:xfrm>
            <a:off x="3892867" y="1961323"/>
            <a:ext cx="5171620" cy="3498574"/>
          </a:xfrm>
          <a:prstGeom prst="rect">
            <a:avLst/>
          </a:prstGeom>
        </p:spPr>
      </p:pic>
    </p:spTree>
    <p:extLst>
      <p:ext uri="{BB962C8B-B14F-4D97-AF65-F5344CB8AC3E}">
        <p14:creationId xmlns:p14="http://schemas.microsoft.com/office/powerpoint/2010/main" val="3784919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FDB33-0C37-46DE-9E80-D4DE8E5DF34E}"/>
              </a:ext>
            </a:extLst>
          </p:cNvPr>
          <p:cNvSpPr>
            <a:spLocks noGrp="1"/>
          </p:cNvSpPr>
          <p:nvPr>
            <p:ph type="title"/>
          </p:nvPr>
        </p:nvSpPr>
        <p:spPr/>
        <p:txBody>
          <a:bodyPr/>
          <a:lstStyle/>
          <a:p>
            <a:r>
              <a:rPr lang="en-US" dirty="0"/>
              <a:t>The Concept of the Philosopher-King </a:t>
            </a:r>
            <a:endParaRPr lang="en-IN" dirty="0"/>
          </a:p>
        </p:txBody>
      </p:sp>
      <p:sp>
        <p:nvSpPr>
          <p:cNvPr id="3" name="Content Placeholder 2">
            <a:extLst>
              <a:ext uri="{FF2B5EF4-FFF2-40B4-BE49-F238E27FC236}">
                <a16:creationId xmlns:a16="http://schemas.microsoft.com/office/drawing/2014/main" id="{E6B4DF43-2C00-4E6F-B193-27CEC72F8247}"/>
              </a:ext>
            </a:extLst>
          </p:cNvPr>
          <p:cNvSpPr>
            <a:spLocks noGrp="1"/>
          </p:cNvSpPr>
          <p:nvPr>
            <p:ph idx="1"/>
          </p:nvPr>
        </p:nvSpPr>
        <p:spPr/>
        <p:txBody>
          <a:bodyPr/>
          <a:lstStyle/>
          <a:p>
            <a:pPr algn="just"/>
            <a:r>
              <a:rPr lang="en-US" dirty="0"/>
              <a:t>Plato initially thought revising the Athenian constitution would end the moral degeneration of Athens.</a:t>
            </a:r>
          </a:p>
          <a:p>
            <a:pPr algn="just"/>
            <a:r>
              <a:rPr lang="en-US" dirty="0"/>
              <a:t>Then realized philosophy was the key.</a:t>
            </a:r>
          </a:p>
          <a:p>
            <a:pPr algn="just"/>
            <a:r>
              <a:rPr lang="en-US" dirty="0"/>
              <a:t>Only kings that knew philosophy or philosophers that were kings would know what true justice was. </a:t>
            </a:r>
            <a:endParaRPr lang="en-IN" dirty="0"/>
          </a:p>
        </p:txBody>
      </p:sp>
    </p:spTree>
    <p:extLst>
      <p:ext uri="{BB962C8B-B14F-4D97-AF65-F5344CB8AC3E}">
        <p14:creationId xmlns:p14="http://schemas.microsoft.com/office/powerpoint/2010/main" val="1085860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6FC94-88F9-4427-BA00-0B7F9D518E71}"/>
              </a:ext>
            </a:extLst>
          </p:cNvPr>
          <p:cNvSpPr>
            <a:spLocks noGrp="1"/>
          </p:cNvSpPr>
          <p:nvPr>
            <p:ph type="title"/>
          </p:nvPr>
        </p:nvSpPr>
        <p:spPr/>
        <p:txBody>
          <a:bodyPr/>
          <a:lstStyle/>
          <a:p>
            <a:r>
              <a:rPr lang="en-IN" dirty="0"/>
              <a:t>Plato’s Metaphysics </a:t>
            </a:r>
          </a:p>
        </p:txBody>
      </p:sp>
      <p:sp>
        <p:nvSpPr>
          <p:cNvPr id="3" name="Content Placeholder 2">
            <a:extLst>
              <a:ext uri="{FF2B5EF4-FFF2-40B4-BE49-F238E27FC236}">
                <a16:creationId xmlns:a16="http://schemas.microsoft.com/office/drawing/2014/main" id="{F8EE150A-10DA-43C3-B7FB-EADC4D41C987}"/>
              </a:ext>
            </a:extLst>
          </p:cNvPr>
          <p:cNvSpPr>
            <a:spLocks noGrp="1"/>
          </p:cNvSpPr>
          <p:nvPr>
            <p:ph idx="1"/>
          </p:nvPr>
        </p:nvSpPr>
        <p:spPr/>
        <p:txBody>
          <a:bodyPr/>
          <a:lstStyle/>
          <a:p>
            <a:r>
              <a:rPr lang="en-US" dirty="0"/>
              <a:t>There is a distinction between “things” and “forms”.</a:t>
            </a:r>
          </a:p>
          <a:p>
            <a:r>
              <a:rPr lang="en-US" dirty="0"/>
              <a:t>This must be understood before being able to understand Plato.</a:t>
            </a:r>
          </a:p>
          <a:p>
            <a:r>
              <a:rPr lang="en-US" dirty="0"/>
              <a:t> “Things” are what we can perceive with our senses.</a:t>
            </a:r>
          </a:p>
          <a:p>
            <a:r>
              <a:rPr lang="en-US" dirty="0"/>
              <a:t>“Forms” are eternal and static.</a:t>
            </a:r>
            <a:endParaRPr lang="en-IN" dirty="0"/>
          </a:p>
        </p:txBody>
      </p:sp>
    </p:spTree>
    <p:extLst>
      <p:ext uri="{BB962C8B-B14F-4D97-AF65-F5344CB8AC3E}">
        <p14:creationId xmlns:p14="http://schemas.microsoft.com/office/powerpoint/2010/main" val="934949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D5E17D-F2EE-4B2C-B7AC-3F5FCABCF4F9}"/>
              </a:ext>
            </a:extLst>
          </p:cNvPr>
          <p:cNvSpPr>
            <a:spLocks noGrp="1"/>
          </p:cNvSpPr>
          <p:nvPr>
            <p:ph type="title"/>
          </p:nvPr>
        </p:nvSpPr>
        <p:spPr/>
        <p:txBody>
          <a:bodyPr/>
          <a:lstStyle/>
          <a:p>
            <a:r>
              <a:rPr lang="en-US" dirty="0"/>
              <a:t>				HIS PHILOSOPHY</a:t>
            </a:r>
            <a:endParaRPr lang="en-IN" dirty="0"/>
          </a:p>
        </p:txBody>
      </p:sp>
      <p:sp>
        <p:nvSpPr>
          <p:cNvPr id="7" name="Content Placeholder 6">
            <a:extLst>
              <a:ext uri="{FF2B5EF4-FFF2-40B4-BE49-F238E27FC236}">
                <a16:creationId xmlns:a16="http://schemas.microsoft.com/office/drawing/2014/main" id="{9854B93D-D8BA-4442-B171-45A0A144630F}"/>
              </a:ext>
            </a:extLst>
          </p:cNvPr>
          <p:cNvSpPr>
            <a:spLocks noGrp="1"/>
          </p:cNvSpPr>
          <p:nvPr>
            <p:ph idx="1"/>
          </p:nvPr>
        </p:nvSpPr>
        <p:spPr/>
        <p:txBody>
          <a:bodyPr/>
          <a:lstStyle/>
          <a:p>
            <a:pPr algn="just"/>
            <a:r>
              <a:rPr lang="en-US" dirty="0"/>
              <a:t>Concerned with justice, virtue, character, and the human soul.</a:t>
            </a:r>
          </a:p>
          <a:p>
            <a:pPr algn="just"/>
            <a:r>
              <a:rPr lang="en-US" dirty="0"/>
              <a:t>Wanted students to become independent thinkers (think for themselves).</a:t>
            </a:r>
          </a:p>
          <a:p>
            <a:pPr algn="just"/>
            <a:r>
              <a:rPr lang="en-US" dirty="0"/>
              <a:t>The only good life or life worth living is a life reasoned by your own mind, not other’s ideas and opinions; change your life and mind!</a:t>
            </a:r>
          </a:p>
          <a:p>
            <a:pPr algn="just"/>
            <a:r>
              <a:rPr lang="en-US" dirty="0"/>
              <a:t>Examine your life, history, and ideas, once you self examine, then you are ready for knowledge.</a:t>
            </a:r>
          </a:p>
          <a:p>
            <a:pPr algn="just"/>
            <a:r>
              <a:rPr lang="en-US" dirty="0"/>
              <a:t>All knowledge begins in not knowing. To state “I don’t know” is the first step – open to learning.</a:t>
            </a:r>
            <a:endParaRPr lang="en-IN" dirty="0"/>
          </a:p>
        </p:txBody>
      </p:sp>
    </p:spTree>
    <p:extLst>
      <p:ext uri="{BB962C8B-B14F-4D97-AF65-F5344CB8AC3E}">
        <p14:creationId xmlns:p14="http://schemas.microsoft.com/office/powerpoint/2010/main" val="1400410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63D15-F5F3-479F-B454-9F775E77ABBE}"/>
              </a:ext>
            </a:extLst>
          </p:cNvPr>
          <p:cNvSpPr>
            <a:spLocks noGrp="1"/>
          </p:cNvSpPr>
          <p:nvPr>
            <p:ph type="title"/>
          </p:nvPr>
        </p:nvSpPr>
        <p:spPr>
          <a:xfrm>
            <a:off x="2216426" y="325369"/>
            <a:ext cx="10515600" cy="1325563"/>
          </a:xfrm>
        </p:spPr>
        <p:txBody>
          <a:bodyPr/>
          <a:lstStyle/>
          <a:p>
            <a:r>
              <a:rPr lang="en-US" dirty="0"/>
              <a:t>HIS PHILOSOPHY (CONT.)</a:t>
            </a:r>
            <a:endParaRPr lang="en-IN" dirty="0"/>
          </a:p>
        </p:txBody>
      </p:sp>
      <p:sp>
        <p:nvSpPr>
          <p:cNvPr id="3" name="Content Placeholder 2">
            <a:extLst>
              <a:ext uri="{FF2B5EF4-FFF2-40B4-BE49-F238E27FC236}">
                <a16:creationId xmlns:a16="http://schemas.microsoft.com/office/drawing/2014/main" id="{C6EE0DE5-A3F5-4B4D-803F-F97E2CA597A2}"/>
              </a:ext>
            </a:extLst>
          </p:cNvPr>
          <p:cNvSpPr>
            <a:spLocks noGrp="1"/>
          </p:cNvSpPr>
          <p:nvPr>
            <p:ph idx="1"/>
          </p:nvPr>
        </p:nvSpPr>
        <p:spPr/>
        <p:txBody>
          <a:bodyPr>
            <a:normAutofit/>
          </a:bodyPr>
          <a:lstStyle/>
          <a:p>
            <a:r>
              <a:rPr lang="en-US" dirty="0"/>
              <a:t>Everything has a truth or an “essence,” your job is to seek this truth. Life is an adventure and journey, not destination.</a:t>
            </a:r>
          </a:p>
          <a:p>
            <a:r>
              <a:rPr lang="en-US" dirty="0"/>
              <a:t>The good teacher will spark you, lead you to the truth with integrity, reason, imagination.</a:t>
            </a:r>
          </a:p>
          <a:p>
            <a:r>
              <a:rPr lang="en-US" dirty="0"/>
              <a:t>Virtue is excellence, or doing your best – reaching your highest potential for good. All human’s have potential for virtue, goodness, and to shape good character.</a:t>
            </a:r>
          </a:p>
          <a:p>
            <a:r>
              <a:rPr lang="en-US" dirty="0"/>
              <a:t>The potential rests in the human soul (or psyche/mind), everyone born with a soul.</a:t>
            </a:r>
          </a:p>
          <a:p>
            <a:r>
              <a:rPr lang="en-US" dirty="0"/>
              <a:t>Character is what is developed from this soul, and is molded and tested and shaped—a dynamic process.</a:t>
            </a:r>
            <a:endParaRPr lang="en-IN" dirty="0"/>
          </a:p>
        </p:txBody>
      </p:sp>
    </p:spTree>
    <p:extLst>
      <p:ext uri="{BB962C8B-B14F-4D97-AF65-F5344CB8AC3E}">
        <p14:creationId xmlns:p14="http://schemas.microsoft.com/office/powerpoint/2010/main" val="1452466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339D0-FD86-4665-BAE0-143B35137B30}"/>
              </a:ext>
            </a:extLst>
          </p:cNvPr>
          <p:cNvSpPr>
            <a:spLocks noGrp="1"/>
          </p:cNvSpPr>
          <p:nvPr>
            <p:ph type="title"/>
          </p:nvPr>
        </p:nvSpPr>
        <p:spPr/>
        <p:txBody>
          <a:bodyPr/>
          <a:lstStyle/>
          <a:p>
            <a:r>
              <a:rPr lang="en-IN" dirty="0"/>
              <a:t>HIS PHILOSOPHY (CONT.)</a:t>
            </a:r>
          </a:p>
        </p:txBody>
      </p:sp>
      <p:sp>
        <p:nvSpPr>
          <p:cNvPr id="3" name="Content Placeholder 2">
            <a:extLst>
              <a:ext uri="{FF2B5EF4-FFF2-40B4-BE49-F238E27FC236}">
                <a16:creationId xmlns:a16="http://schemas.microsoft.com/office/drawing/2014/main" id="{5BA10CB4-A041-4E1F-82A9-1A61E7BDD66B}"/>
              </a:ext>
            </a:extLst>
          </p:cNvPr>
          <p:cNvSpPr>
            <a:spLocks noGrp="1"/>
          </p:cNvSpPr>
          <p:nvPr>
            <p:ph idx="1"/>
          </p:nvPr>
        </p:nvSpPr>
        <p:spPr/>
        <p:txBody>
          <a:bodyPr>
            <a:normAutofit/>
          </a:bodyPr>
          <a:lstStyle/>
          <a:p>
            <a:r>
              <a:rPr lang="en-US" dirty="0"/>
              <a:t>Plato was the first to unify a system of thought in Western society.</a:t>
            </a:r>
          </a:p>
          <a:p>
            <a:r>
              <a:rPr lang="en-US" dirty="0"/>
              <a:t>We all begin with common sense beliefs, opinions, we are lead further to ideas, and principles.</a:t>
            </a:r>
          </a:p>
          <a:p>
            <a:r>
              <a:rPr lang="en-US" dirty="0"/>
              <a:t>Human life always involves our fellow man and our personal and societal destiny.</a:t>
            </a:r>
          </a:p>
          <a:p>
            <a:r>
              <a:rPr lang="en-US" dirty="0"/>
              <a:t>Philosophy is not specialized nor technical but a way of life, requiring intellectual ability and moral goodness to pursue the good and truth.</a:t>
            </a:r>
          </a:p>
          <a:p>
            <a:r>
              <a:rPr lang="en-US" dirty="0"/>
              <a:t>Society is our ultimate teacher, and it may produce errors and evils, as well as wrong values. Previous generation may have been wrong and transmitted bad ideas and practices.</a:t>
            </a:r>
          </a:p>
          <a:p>
            <a:endParaRPr lang="en-IN" dirty="0"/>
          </a:p>
        </p:txBody>
      </p:sp>
    </p:spTree>
    <p:extLst>
      <p:ext uri="{BB962C8B-B14F-4D97-AF65-F5344CB8AC3E}">
        <p14:creationId xmlns:p14="http://schemas.microsoft.com/office/powerpoint/2010/main" val="1957320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AEA44-4EA1-4B66-9B69-34388DFCBAAC}"/>
              </a:ext>
            </a:extLst>
          </p:cNvPr>
          <p:cNvSpPr>
            <a:spLocks noGrp="1"/>
          </p:cNvSpPr>
          <p:nvPr>
            <p:ph type="title"/>
          </p:nvPr>
        </p:nvSpPr>
        <p:spPr/>
        <p:txBody>
          <a:bodyPr/>
          <a:lstStyle/>
          <a:p>
            <a:r>
              <a:rPr lang="en-US" dirty="0"/>
              <a:t>PLATO’S THEORY OF KNOWLEDGE</a:t>
            </a:r>
            <a:endParaRPr lang="en-IN" dirty="0"/>
          </a:p>
        </p:txBody>
      </p:sp>
      <p:sp>
        <p:nvSpPr>
          <p:cNvPr id="3" name="Content Placeholder 2">
            <a:extLst>
              <a:ext uri="{FF2B5EF4-FFF2-40B4-BE49-F238E27FC236}">
                <a16:creationId xmlns:a16="http://schemas.microsoft.com/office/drawing/2014/main" id="{C8C53D82-42E3-4821-8D21-F8C3CC59C2B7}"/>
              </a:ext>
            </a:extLst>
          </p:cNvPr>
          <p:cNvSpPr>
            <a:spLocks noGrp="1"/>
          </p:cNvSpPr>
          <p:nvPr>
            <p:ph idx="1"/>
          </p:nvPr>
        </p:nvSpPr>
        <p:spPr/>
        <p:txBody>
          <a:bodyPr/>
          <a:lstStyle/>
          <a:p>
            <a:r>
              <a:rPr lang="en-US" dirty="0"/>
              <a:t>TYPES OF KNOWLEDGE:-</a:t>
            </a:r>
          </a:p>
          <a:p>
            <a:pPr marL="514350" indent="-514350">
              <a:buFont typeface="+mj-lt"/>
              <a:buAutoNum type="arabicPeriod"/>
            </a:pPr>
            <a:r>
              <a:rPr lang="en-US" dirty="0"/>
              <a:t>CONJECTURAL KNOWLEDGE</a:t>
            </a:r>
          </a:p>
          <a:p>
            <a:pPr marL="514350" indent="-514350">
              <a:buFont typeface="+mj-lt"/>
              <a:buAutoNum type="arabicPeriod"/>
            </a:pPr>
            <a:r>
              <a:rPr lang="en-US" dirty="0"/>
              <a:t>PRACTICAL KNOWLEDGE</a:t>
            </a:r>
          </a:p>
          <a:p>
            <a:pPr marL="514350" indent="-514350">
              <a:buFont typeface="+mj-lt"/>
              <a:buAutoNum type="arabicPeriod"/>
            </a:pPr>
            <a:r>
              <a:rPr lang="en-US" dirty="0"/>
              <a:t>HYPOTHETICAL KNOWLEDGE</a:t>
            </a:r>
          </a:p>
          <a:p>
            <a:pPr marL="514350" indent="-514350">
              <a:buFont typeface="+mj-lt"/>
              <a:buAutoNum type="arabicPeriod"/>
            </a:pPr>
            <a:r>
              <a:rPr lang="en-US" dirty="0"/>
              <a:t>RATIONAL KNOWLEDGE</a:t>
            </a:r>
            <a:endParaRPr lang="en-IN" dirty="0"/>
          </a:p>
        </p:txBody>
      </p:sp>
    </p:spTree>
    <p:extLst>
      <p:ext uri="{BB962C8B-B14F-4D97-AF65-F5344CB8AC3E}">
        <p14:creationId xmlns:p14="http://schemas.microsoft.com/office/powerpoint/2010/main" val="2246756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988F-F8C5-42FD-B6C2-8EC40F1B0E4C}"/>
              </a:ext>
            </a:extLst>
          </p:cNvPr>
          <p:cNvSpPr>
            <a:spLocks noGrp="1"/>
          </p:cNvSpPr>
          <p:nvPr>
            <p:ph type="title"/>
          </p:nvPr>
        </p:nvSpPr>
        <p:spPr/>
        <p:txBody>
          <a:bodyPr/>
          <a:lstStyle/>
          <a:p>
            <a:r>
              <a:rPr lang="en-US" dirty="0"/>
              <a:t>CONJECTURAL KNOWLEDGE</a:t>
            </a:r>
            <a:endParaRPr lang="en-IN" dirty="0"/>
          </a:p>
        </p:txBody>
      </p:sp>
      <p:sp>
        <p:nvSpPr>
          <p:cNvPr id="3" name="Content Placeholder 2">
            <a:extLst>
              <a:ext uri="{FF2B5EF4-FFF2-40B4-BE49-F238E27FC236}">
                <a16:creationId xmlns:a16="http://schemas.microsoft.com/office/drawing/2014/main" id="{247C4B04-A08D-482C-AC84-6A07E27EE97D}"/>
              </a:ext>
            </a:extLst>
          </p:cNvPr>
          <p:cNvSpPr>
            <a:spLocks noGrp="1"/>
          </p:cNvSpPr>
          <p:nvPr>
            <p:ph idx="1"/>
          </p:nvPr>
        </p:nvSpPr>
        <p:spPr/>
        <p:txBody>
          <a:bodyPr/>
          <a:lstStyle/>
          <a:p>
            <a:pPr algn="just"/>
            <a:r>
              <a:rPr lang="en-US" dirty="0"/>
              <a:t>It is referred to the lowest type of knowledge.</a:t>
            </a:r>
          </a:p>
          <a:p>
            <a:pPr algn="just"/>
            <a:r>
              <a:rPr lang="en-US" dirty="0"/>
              <a:t>Illusory knowledge.</a:t>
            </a:r>
          </a:p>
          <a:p>
            <a:pPr algn="just"/>
            <a:r>
              <a:rPr lang="en-US" dirty="0"/>
              <a:t>Hallucinations, dream, false appearances.</a:t>
            </a:r>
          </a:p>
          <a:p>
            <a:pPr algn="just"/>
            <a:r>
              <a:rPr lang="en-US" dirty="0"/>
              <a:t>Erroneous knowledge.</a:t>
            </a:r>
          </a:p>
          <a:p>
            <a:pPr algn="just"/>
            <a:r>
              <a:rPr lang="en-US" dirty="0"/>
              <a:t>For ex-son of barren woman.</a:t>
            </a:r>
            <a:endParaRPr lang="en-IN" dirty="0"/>
          </a:p>
        </p:txBody>
      </p:sp>
    </p:spTree>
    <p:extLst>
      <p:ext uri="{BB962C8B-B14F-4D97-AF65-F5344CB8AC3E}">
        <p14:creationId xmlns:p14="http://schemas.microsoft.com/office/powerpoint/2010/main" val="3991515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2CD66-56B4-46B5-87D4-DA24649FBC90}"/>
              </a:ext>
            </a:extLst>
          </p:cNvPr>
          <p:cNvSpPr>
            <a:spLocks noGrp="1"/>
          </p:cNvSpPr>
          <p:nvPr>
            <p:ph type="title"/>
          </p:nvPr>
        </p:nvSpPr>
        <p:spPr/>
        <p:txBody>
          <a:bodyPr/>
          <a:lstStyle/>
          <a:p>
            <a:r>
              <a:rPr lang="en-US" dirty="0"/>
              <a:t>PRACTICAL KNOWLEDGE</a:t>
            </a:r>
            <a:endParaRPr lang="en-IN" dirty="0"/>
          </a:p>
        </p:txBody>
      </p:sp>
      <p:sp>
        <p:nvSpPr>
          <p:cNvPr id="3" name="Content Placeholder 2">
            <a:extLst>
              <a:ext uri="{FF2B5EF4-FFF2-40B4-BE49-F238E27FC236}">
                <a16:creationId xmlns:a16="http://schemas.microsoft.com/office/drawing/2014/main" id="{A65E993D-3F08-4514-A843-45326B8A3170}"/>
              </a:ext>
            </a:extLst>
          </p:cNvPr>
          <p:cNvSpPr>
            <a:spLocks noGrp="1"/>
          </p:cNvSpPr>
          <p:nvPr>
            <p:ph idx="1"/>
          </p:nvPr>
        </p:nvSpPr>
        <p:spPr/>
        <p:txBody>
          <a:bodyPr/>
          <a:lstStyle/>
          <a:p>
            <a:r>
              <a:rPr lang="en-US" dirty="0"/>
              <a:t>Sensuous knowledge.</a:t>
            </a:r>
          </a:p>
          <a:p>
            <a:r>
              <a:rPr lang="en-US" dirty="0"/>
              <a:t>Knowledge through sense organs.</a:t>
            </a:r>
          </a:p>
          <a:p>
            <a:r>
              <a:rPr lang="en-US" dirty="0"/>
              <a:t>Knowledge of color, shape and knowledge of the world.</a:t>
            </a:r>
            <a:endParaRPr lang="en-IN" dirty="0"/>
          </a:p>
        </p:txBody>
      </p:sp>
    </p:spTree>
    <p:extLst>
      <p:ext uri="{BB962C8B-B14F-4D97-AF65-F5344CB8AC3E}">
        <p14:creationId xmlns:p14="http://schemas.microsoft.com/office/powerpoint/2010/main" val="1574833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9AB0C-D881-4C84-9F78-3AE504545E96}"/>
              </a:ext>
            </a:extLst>
          </p:cNvPr>
          <p:cNvSpPr>
            <a:spLocks noGrp="1"/>
          </p:cNvSpPr>
          <p:nvPr>
            <p:ph type="title"/>
          </p:nvPr>
        </p:nvSpPr>
        <p:spPr/>
        <p:txBody>
          <a:bodyPr/>
          <a:lstStyle/>
          <a:p>
            <a:r>
              <a:rPr lang="en-US" dirty="0"/>
              <a:t>HYPOTHETICAL KNOWLEDGE</a:t>
            </a:r>
            <a:endParaRPr lang="en-IN" dirty="0"/>
          </a:p>
        </p:txBody>
      </p:sp>
      <p:sp>
        <p:nvSpPr>
          <p:cNvPr id="3" name="Content Placeholder 2">
            <a:extLst>
              <a:ext uri="{FF2B5EF4-FFF2-40B4-BE49-F238E27FC236}">
                <a16:creationId xmlns:a16="http://schemas.microsoft.com/office/drawing/2014/main" id="{CCFE540A-E249-4376-8047-CA980FB1F200}"/>
              </a:ext>
            </a:extLst>
          </p:cNvPr>
          <p:cNvSpPr>
            <a:spLocks noGrp="1"/>
          </p:cNvSpPr>
          <p:nvPr>
            <p:ph idx="1"/>
          </p:nvPr>
        </p:nvSpPr>
        <p:spPr/>
        <p:txBody>
          <a:bodyPr/>
          <a:lstStyle/>
          <a:p>
            <a:pPr algn="just"/>
            <a:r>
              <a:rPr lang="en-US" dirty="0"/>
              <a:t>Knowledge includes numbers and forms</a:t>
            </a:r>
          </a:p>
          <a:p>
            <a:pPr algn="just"/>
            <a:r>
              <a:rPr lang="en-US" dirty="0"/>
              <a:t>Mathematical knowledge</a:t>
            </a:r>
          </a:p>
          <a:p>
            <a:pPr algn="just"/>
            <a:r>
              <a:rPr lang="en-US" dirty="0"/>
              <a:t>Plato’s hypothetical knowledge is referred as the mediator comes between the practical knowledge and rational knowledge.</a:t>
            </a:r>
            <a:endParaRPr lang="en-IN" dirty="0"/>
          </a:p>
        </p:txBody>
      </p:sp>
    </p:spTree>
    <p:extLst>
      <p:ext uri="{BB962C8B-B14F-4D97-AF65-F5344CB8AC3E}">
        <p14:creationId xmlns:p14="http://schemas.microsoft.com/office/powerpoint/2010/main" val="3834773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8F1D-AFCE-48F0-BE52-589E5B0B7B0F}"/>
              </a:ext>
            </a:extLst>
          </p:cNvPr>
          <p:cNvSpPr>
            <a:spLocks noGrp="1"/>
          </p:cNvSpPr>
          <p:nvPr>
            <p:ph type="title"/>
          </p:nvPr>
        </p:nvSpPr>
        <p:spPr/>
        <p:txBody>
          <a:bodyPr/>
          <a:lstStyle/>
          <a:p>
            <a:r>
              <a:rPr lang="en-US" dirty="0"/>
              <a:t>RATIONAL KNOWLEDGE</a:t>
            </a:r>
            <a:endParaRPr lang="en-IN" dirty="0"/>
          </a:p>
        </p:txBody>
      </p:sp>
      <p:sp>
        <p:nvSpPr>
          <p:cNvPr id="3" name="Content Placeholder 2">
            <a:extLst>
              <a:ext uri="{FF2B5EF4-FFF2-40B4-BE49-F238E27FC236}">
                <a16:creationId xmlns:a16="http://schemas.microsoft.com/office/drawing/2014/main" id="{E123FC65-EA56-40B7-ABA8-A4C9ED903E41}"/>
              </a:ext>
            </a:extLst>
          </p:cNvPr>
          <p:cNvSpPr>
            <a:spLocks noGrp="1"/>
          </p:cNvSpPr>
          <p:nvPr>
            <p:ph idx="1"/>
          </p:nvPr>
        </p:nvSpPr>
        <p:spPr/>
        <p:txBody>
          <a:bodyPr/>
          <a:lstStyle/>
          <a:p>
            <a:r>
              <a:rPr lang="en-US" dirty="0"/>
              <a:t>Highest form of knowledge.</a:t>
            </a:r>
          </a:p>
          <a:p>
            <a:r>
              <a:rPr lang="en-US" dirty="0"/>
              <a:t>Knowledge of ideas, concepts and forms.</a:t>
            </a:r>
          </a:p>
          <a:p>
            <a:r>
              <a:rPr lang="en-US" dirty="0"/>
              <a:t>Dialectical methods needs rational knowledge.</a:t>
            </a:r>
            <a:endParaRPr lang="en-IN" dirty="0"/>
          </a:p>
        </p:txBody>
      </p:sp>
    </p:spTree>
    <p:extLst>
      <p:ext uri="{BB962C8B-B14F-4D97-AF65-F5344CB8AC3E}">
        <p14:creationId xmlns:p14="http://schemas.microsoft.com/office/powerpoint/2010/main" val="1570613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F767C-24B3-4023-90BB-F61061CF4097}"/>
              </a:ext>
            </a:extLst>
          </p:cNvPr>
          <p:cNvSpPr>
            <a:spLocks noGrp="1"/>
          </p:cNvSpPr>
          <p:nvPr>
            <p:ph type="title"/>
          </p:nvPr>
        </p:nvSpPr>
        <p:spPr/>
        <p:txBody>
          <a:bodyPr/>
          <a:lstStyle/>
          <a:p>
            <a:r>
              <a:rPr lang="en-US" dirty="0"/>
              <a:t>A Brief History of Plato</a:t>
            </a:r>
            <a:endParaRPr lang="en-IN" dirty="0"/>
          </a:p>
        </p:txBody>
      </p:sp>
      <p:sp>
        <p:nvSpPr>
          <p:cNvPr id="3" name="Content Placeholder 2">
            <a:extLst>
              <a:ext uri="{FF2B5EF4-FFF2-40B4-BE49-F238E27FC236}">
                <a16:creationId xmlns:a16="http://schemas.microsoft.com/office/drawing/2014/main" id="{20C11050-0F55-4B4B-B367-111EAFC73606}"/>
              </a:ext>
            </a:extLst>
          </p:cNvPr>
          <p:cNvSpPr>
            <a:spLocks noGrp="1"/>
          </p:cNvSpPr>
          <p:nvPr>
            <p:ph idx="1"/>
          </p:nvPr>
        </p:nvSpPr>
        <p:spPr/>
        <p:txBody>
          <a:bodyPr/>
          <a:lstStyle/>
          <a:p>
            <a:r>
              <a:rPr lang="en-US" dirty="0"/>
              <a:t> Born in Athens in 427 BCE.</a:t>
            </a:r>
          </a:p>
          <a:p>
            <a:r>
              <a:rPr lang="en-US" dirty="0"/>
              <a:t>Disciple of Socrates.</a:t>
            </a:r>
          </a:p>
          <a:p>
            <a:r>
              <a:rPr lang="en-US" dirty="0"/>
              <a:t>Plato’s philosophy was influenced by Socrates. </a:t>
            </a:r>
          </a:p>
          <a:p>
            <a:r>
              <a:rPr lang="en-US" dirty="0"/>
              <a:t>Founded the Academy, to train leaders in philosophy, in Athens in 387.</a:t>
            </a:r>
            <a:endParaRPr lang="en-IN" dirty="0"/>
          </a:p>
        </p:txBody>
      </p:sp>
    </p:spTree>
    <p:extLst>
      <p:ext uri="{BB962C8B-B14F-4D97-AF65-F5344CB8AC3E}">
        <p14:creationId xmlns:p14="http://schemas.microsoft.com/office/powerpoint/2010/main" val="1111455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2886-9B39-41F7-AFF9-3480F29E847A}"/>
              </a:ext>
            </a:extLst>
          </p:cNvPr>
          <p:cNvSpPr>
            <a:spLocks noGrp="1"/>
          </p:cNvSpPr>
          <p:nvPr>
            <p:ph type="title"/>
          </p:nvPr>
        </p:nvSpPr>
        <p:spPr/>
        <p:txBody>
          <a:bodyPr/>
          <a:lstStyle/>
          <a:p>
            <a:r>
              <a:rPr lang="en-IN" dirty="0"/>
              <a:t>Plato’s Theory of Knowledge</a:t>
            </a:r>
          </a:p>
        </p:txBody>
      </p:sp>
      <p:sp>
        <p:nvSpPr>
          <p:cNvPr id="3" name="Content Placeholder 2">
            <a:extLst>
              <a:ext uri="{FF2B5EF4-FFF2-40B4-BE49-F238E27FC236}">
                <a16:creationId xmlns:a16="http://schemas.microsoft.com/office/drawing/2014/main" id="{DD68CB4C-47E9-49AB-B846-3A28D0F7C3A6}"/>
              </a:ext>
            </a:extLst>
          </p:cNvPr>
          <p:cNvSpPr>
            <a:spLocks noGrp="1"/>
          </p:cNvSpPr>
          <p:nvPr>
            <p:ph idx="1"/>
          </p:nvPr>
        </p:nvSpPr>
        <p:spPr/>
        <p:txBody>
          <a:bodyPr/>
          <a:lstStyle/>
          <a:p>
            <a:pPr algn="just"/>
            <a:r>
              <a:rPr lang="en-US" dirty="0"/>
              <a:t>Plato described how the human mind achieves knowledge, and indicated what knowledge consisted of, by means of:</a:t>
            </a:r>
          </a:p>
          <a:p>
            <a:pPr algn="just"/>
            <a:r>
              <a:rPr lang="en-US" dirty="0"/>
              <a:t>1) his allegory of the Cave</a:t>
            </a:r>
          </a:p>
          <a:p>
            <a:pPr algn="just"/>
            <a:r>
              <a:rPr lang="en-US" dirty="0"/>
              <a:t>2) his metaphor of the divided line</a:t>
            </a:r>
          </a:p>
          <a:p>
            <a:pPr algn="just"/>
            <a:r>
              <a:rPr lang="en-US" dirty="0"/>
              <a:t>3) his doctrine of the Forms</a:t>
            </a:r>
            <a:endParaRPr lang="en-IN" dirty="0"/>
          </a:p>
        </p:txBody>
      </p:sp>
    </p:spTree>
    <p:extLst>
      <p:ext uri="{BB962C8B-B14F-4D97-AF65-F5344CB8AC3E}">
        <p14:creationId xmlns:p14="http://schemas.microsoft.com/office/powerpoint/2010/main" val="1559157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A3DD-B2F5-4DF3-B362-784F948389C1}"/>
              </a:ext>
            </a:extLst>
          </p:cNvPr>
          <p:cNvSpPr>
            <a:spLocks noGrp="1"/>
          </p:cNvSpPr>
          <p:nvPr>
            <p:ph type="title"/>
          </p:nvPr>
        </p:nvSpPr>
        <p:spPr/>
        <p:txBody>
          <a:bodyPr/>
          <a:lstStyle/>
          <a:p>
            <a:r>
              <a:rPr lang="en-IN" dirty="0"/>
              <a:t>The Cave – General Information</a:t>
            </a:r>
          </a:p>
        </p:txBody>
      </p:sp>
      <p:sp>
        <p:nvSpPr>
          <p:cNvPr id="3" name="Content Placeholder 2">
            <a:extLst>
              <a:ext uri="{FF2B5EF4-FFF2-40B4-BE49-F238E27FC236}">
                <a16:creationId xmlns:a16="http://schemas.microsoft.com/office/drawing/2014/main" id="{65F0E272-F47E-4265-910D-AE1B8EE1A7DE}"/>
              </a:ext>
            </a:extLst>
          </p:cNvPr>
          <p:cNvSpPr>
            <a:spLocks noGrp="1"/>
          </p:cNvSpPr>
          <p:nvPr>
            <p:ph idx="1"/>
          </p:nvPr>
        </p:nvSpPr>
        <p:spPr/>
        <p:txBody>
          <a:bodyPr/>
          <a:lstStyle/>
          <a:p>
            <a:pPr algn="just"/>
            <a:r>
              <a:rPr lang="en-US" dirty="0"/>
              <a:t>Allegory from The Republic.</a:t>
            </a:r>
          </a:p>
          <a:p>
            <a:pPr algn="just"/>
            <a:r>
              <a:rPr lang="en-US" dirty="0"/>
              <a:t>Socrates is talking to Glaucon, one of his followers.</a:t>
            </a:r>
          </a:p>
          <a:p>
            <a:pPr algn="just"/>
            <a:r>
              <a:rPr lang="en-US" dirty="0"/>
              <a:t>Story to explain knowledge/wisdom.</a:t>
            </a:r>
          </a:p>
          <a:p>
            <a:pPr algn="just"/>
            <a:r>
              <a:rPr lang="en-US" dirty="0"/>
              <a:t>Contends that we are ignorant and we are comfortable with the ignorance because it is all we know.</a:t>
            </a:r>
          </a:p>
          <a:p>
            <a:pPr algn="just"/>
            <a:r>
              <a:rPr lang="en-US" dirty="0"/>
              <a:t>Seeking the truth is a difficult process.</a:t>
            </a:r>
          </a:p>
          <a:p>
            <a:pPr algn="just"/>
            <a:r>
              <a:rPr lang="en-US" dirty="0"/>
              <a:t>Once you have had a taste of the truth, you never want to go back to being ignorant.</a:t>
            </a:r>
            <a:endParaRPr lang="en-IN" dirty="0"/>
          </a:p>
        </p:txBody>
      </p:sp>
    </p:spTree>
    <p:extLst>
      <p:ext uri="{BB962C8B-B14F-4D97-AF65-F5344CB8AC3E}">
        <p14:creationId xmlns:p14="http://schemas.microsoft.com/office/powerpoint/2010/main" val="2136296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388DF-E232-44FC-8E7C-C4A269836D3F}"/>
              </a:ext>
            </a:extLst>
          </p:cNvPr>
          <p:cNvSpPr>
            <a:spLocks noGrp="1"/>
          </p:cNvSpPr>
          <p:nvPr>
            <p:ph type="title"/>
          </p:nvPr>
        </p:nvSpPr>
        <p:spPr/>
        <p:txBody>
          <a:bodyPr/>
          <a:lstStyle/>
          <a:p>
            <a:r>
              <a:rPr lang="en-IN" dirty="0"/>
              <a:t>The Scenario</a:t>
            </a:r>
          </a:p>
        </p:txBody>
      </p:sp>
      <p:sp>
        <p:nvSpPr>
          <p:cNvPr id="3" name="Content Placeholder 2">
            <a:extLst>
              <a:ext uri="{FF2B5EF4-FFF2-40B4-BE49-F238E27FC236}">
                <a16:creationId xmlns:a16="http://schemas.microsoft.com/office/drawing/2014/main" id="{551CA03A-C612-4DA1-AFED-9AF0B1468B9F}"/>
              </a:ext>
            </a:extLst>
          </p:cNvPr>
          <p:cNvSpPr>
            <a:spLocks noGrp="1"/>
          </p:cNvSpPr>
          <p:nvPr>
            <p:ph idx="1"/>
          </p:nvPr>
        </p:nvSpPr>
        <p:spPr/>
        <p:txBody>
          <a:bodyPr/>
          <a:lstStyle/>
          <a:p>
            <a:pPr algn="just"/>
            <a:r>
              <a:rPr lang="en-US" dirty="0"/>
              <a:t>Prisoners: Men living in a large cave; chained by the leg and neck since childhood so they cannot turn their heads and can only see what is in front of them</a:t>
            </a:r>
          </a:p>
          <a:p>
            <a:pPr algn="just"/>
            <a:r>
              <a:rPr lang="en-US" dirty="0"/>
              <a:t>Elevation: Behind them is an elevation that rises abruptly from the level where the prisoners are. There are other people walking across this elevation carrying artificial objects (figures of animals, humans, etc.)</a:t>
            </a:r>
          </a:p>
          <a:p>
            <a:pPr algn="just"/>
            <a:r>
              <a:rPr lang="en-US" dirty="0"/>
              <a:t>Fire: Behind the people carrying the objects is a fire</a:t>
            </a:r>
          </a:p>
          <a:p>
            <a:pPr algn="just"/>
            <a:r>
              <a:rPr lang="en-US" dirty="0"/>
              <a:t>Entrance: Further back is the entrance to the cave</a:t>
            </a:r>
            <a:endParaRPr lang="en-IN" dirty="0"/>
          </a:p>
        </p:txBody>
      </p:sp>
    </p:spTree>
    <p:extLst>
      <p:ext uri="{BB962C8B-B14F-4D97-AF65-F5344CB8AC3E}">
        <p14:creationId xmlns:p14="http://schemas.microsoft.com/office/powerpoint/2010/main" val="1312853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95167-DFA3-48F9-AE8B-9D3152B31845}"/>
              </a:ext>
            </a:extLst>
          </p:cNvPr>
          <p:cNvSpPr>
            <a:spLocks noGrp="1"/>
          </p:cNvSpPr>
          <p:nvPr>
            <p:ph type="title"/>
          </p:nvPr>
        </p:nvSpPr>
        <p:spPr/>
        <p:txBody>
          <a:bodyPr/>
          <a:lstStyle/>
          <a:p>
            <a:r>
              <a:rPr lang="en-IN" dirty="0"/>
              <a:t>The Prisoners</a:t>
            </a:r>
          </a:p>
        </p:txBody>
      </p:sp>
      <p:sp>
        <p:nvSpPr>
          <p:cNvPr id="3" name="Content Placeholder 2">
            <a:extLst>
              <a:ext uri="{FF2B5EF4-FFF2-40B4-BE49-F238E27FC236}">
                <a16:creationId xmlns:a16="http://schemas.microsoft.com/office/drawing/2014/main" id="{7B9F0F2A-1EBD-4DAE-90BD-801299018D30}"/>
              </a:ext>
            </a:extLst>
          </p:cNvPr>
          <p:cNvSpPr>
            <a:spLocks noGrp="1"/>
          </p:cNvSpPr>
          <p:nvPr>
            <p:ph idx="1"/>
          </p:nvPr>
        </p:nvSpPr>
        <p:spPr/>
        <p:txBody>
          <a:bodyPr/>
          <a:lstStyle/>
          <a:p>
            <a:pPr algn="just"/>
            <a:r>
              <a:rPr lang="en-US" dirty="0"/>
              <a:t>Can look only forward against the wall at the end of the cave; cannot see each other, the moving persons, nor the fire</a:t>
            </a:r>
          </a:p>
          <a:p>
            <a:pPr algn="just"/>
            <a:r>
              <a:rPr lang="en-US" dirty="0"/>
              <a:t>Can only see the shadows on the wall in front of them which are projected as the persons walk in front of the fire; they are not aware that the shadows are shadows of other things</a:t>
            </a:r>
          </a:p>
          <a:p>
            <a:pPr algn="just"/>
            <a:r>
              <a:rPr lang="en-US" dirty="0"/>
              <a:t>When they see a shadow and hear a person’s voice echo from the wall, they assume that the sound is coming from the shadow because they are not aware of the existence of anything else</a:t>
            </a:r>
          </a:p>
          <a:p>
            <a:pPr algn="just"/>
            <a:r>
              <a:rPr lang="en-US" dirty="0"/>
              <a:t>The only reality recognized by the prisoners are the shadows on the wall</a:t>
            </a:r>
            <a:endParaRPr lang="en-IN" dirty="0"/>
          </a:p>
        </p:txBody>
      </p:sp>
    </p:spTree>
    <p:extLst>
      <p:ext uri="{BB962C8B-B14F-4D97-AF65-F5344CB8AC3E}">
        <p14:creationId xmlns:p14="http://schemas.microsoft.com/office/powerpoint/2010/main" val="4051772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09D4F-52E5-4F5F-9013-7F2B5418288F}"/>
              </a:ext>
            </a:extLst>
          </p:cNvPr>
          <p:cNvSpPr>
            <a:spLocks noGrp="1"/>
          </p:cNvSpPr>
          <p:nvPr>
            <p:ph type="title"/>
          </p:nvPr>
        </p:nvSpPr>
        <p:spPr/>
        <p:txBody>
          <a:bodyPr/>
          <a:lstStyle/>
          <a:p>
            <a:r>
              <a:rPr lang="en-IN" dirty="0"/>
              <a:t>Proposition 1:</a:t>
            </a:r>
          </a:p>
        </p:txBody>
      </p:sp>
      <p:sp>
        <p:nvSpPr>
          <p:cNvPr id="3" name="Content Placeholder 2">
            <a:extLst>
              <a:ext uri="{FF2B5EF4-FFF2-40B4-BE49-F238E27FC236}">
                <a16:creationId xmlns:a16="http://schemas.microsoft.com/office/drawing/2014/main" id="{977EE5BA-2D80-43C9-9867-A347813D52EA}"/>
              </a:ext>
            </a:extLst>
          </p:cNvPr>
          <p:cNvSpPr>
            <a:spLocks noGrp="1"/>
          </p:cNvSpPr>
          <p:nvPr>
            <p:ph idx="1"/>
          </p:nvPr>
        </p:nvSpPr>
        <p:spPr/>
        <p:txBody>
          <a:bodyPr>
            <a:normAutofit/>
          </a:bodyPr>
          <a:lstStyle/>
          <a:p>
            <a:pPr marL="0" indent="0" algn="just">
              <a:buNone/>
            </a:pPr>
            <a:r>
              <a:rPr lang="en-US" dirty="0"/>
              <a:t>What would happen if one of the prisoners was unchained, forced to stand up, turn around, and walk with eyes lifted up toward the light of the fire?</a:t>
            </a:r>
          </a:p>
          <a:p>
            <a:pPr algn="just"/>
            <a:r>
              <a:rPr lang="en-US" dirty="0"/>
              <a:t>All of his movements would be exceedingly painful</a:t>
            </a:r>
          </a:p>
          <a:p>
            <a:pPr algn="just"/>
            <a:r>
              <a:rPr lang="en-US" dirty="0"/>
              <a:t>Would the objects being carried be less meaningful than the shadows seen before?</a:t>
            </a:r>
          </a:p>
          <a:p>
            <a:pPr algn="just"/>
            <a:r>
              <a:rPr lang="en-US" dirty="0"/>
              <a:t>Would his eyes ache from looking at the light of the fire?</a:t>
            </a:r>
          </a:p>
          <a:p>
            <a:pPr algn="just"/>
            <a:r>
              <a:rPr lang="en-US" dirty="0"/>
              <a:t>He undoubtedly would return to the things he could see with clarity and without pain, convinced that the shadows were clearer than the objects he was forced to look at in the firelight</a:t>
            </a:r>
            <a:endParaRPr lang="en-IN" dirty="0"/>
          </a:p>
        </p:txBody>
      </p:sp>
    </p:spTree>
    <p:extLst>
      <p:ext uri="{BB962C8B-B14F-4D97-AF65-F5344CB8AC3E}">
        <p14:creationId xmlns:p14="http://schemas.microsoft.com/office/powerpoint/2010/main" val="3474288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AC395-A86C-455C-BA6C-912EA2CDE64C}"/>
              </a:ext>
            </a:extLst>
          </p:cNvPr>
          <p:cNvSpPr>
            <a:spLocks noGrp="1"/>
          </p:cNvSpPr>
          <p:nvPr>
            <p:ph type="title"/>
          </p:nvPr>
        </p:nvSpPr>
        <p:spPr/>
        <p:txBody>
          <a:bodyPr/>
          <a:lstStyle/>
          <a:p>
            <a:r>
              <a:rPr lang="en-US" dirty="0"/>
              <a:t>PROPOSITION 2</a:t>
            </a:r>
            <a:endParaRPr lang="en-IN" dirty="0"/>
          </a:p>
        </p:txBody>
      </p:sp>
      <p:sp>
        <p:nvSpPr>
          <p:cNvPr id="3" name="Content Placeholder 2">
            <a:extLst>
              <a:ext uri="{FF2B5EF4-FFF2-40B4-BE49-F238E27FC236}">
                <a16:creationId xmlns:a16="http://schemas.microsoft.com/office/drawing/2014/main" id="{9AE684A9-2380-408E-9E19-54D064683838}"/>
              </a:ext>
            </a:extLst>
          </p:cNvPr>
          <p:cNvSpPr>
            <a:spLocks noGrp="1"/>
          </p:cNvSpPr>
          <p:nvPr>
            <p:ph idx="1"/>
          </p:nvPr>
        </p:nvSpPr>
        <p:spPr/>
        <p:txBody>
          <a:bodyPr>
            <a:normAutofit lnSpcReduction="10000"/>
          </a:bodyPr>
          <a:lstStyle/>
          <a:p>
            <a:pPr marL="0" indent="0" algn="just">
              <a:buNone/>
            </a:pPr>
            <a:r>
              <a:rPr lang="en-US" dirty="0"/>
              <a:t>What if the prisoner could not turn back and was dragged forcibly to the mouth of the cave and released only after he had been brought out into the sunlight?</a:t>
            </a:r>
          </a:p>
          <a:p>
            <a:pPr algn="just"/>
            <a:r>
              <a:rPr lang="en-US" dirty="0"/>
              <a:t>The sunlight would be so painful on his eyes that he would be unable to see any of things he was now told were real</a:t>
            </a:r>
          </a:p>
          <a:p>
            <a:pPr algn="just"/>
            <a:r>
              <a:rPr lang="en-US" dirty="0"/>
              <a:t>It would take time for his eyes to become accustomed to the world outside the cave</a:t>
            </a:r>
          </a:p>
          <a:p>
            <a:pPr algn="just"/>
            <a:r>
              <a:rPr lang="en-US" dirty="0"/>
              <a:t>Would at first recognize some shadows</a:t>
            </a:r>
          </a:p>
          <a:p>
            <a:pPr algn="just"/>
            <a:r>
              <a:rPr lang="en-US" dirty="0"/>
              <a:t>Would next see reflections of things in water</a:t>
            </a:r>
          </a:p>
          <a:p>
            <a:pPr algn="just"/>
            <a:r>
              <a:rPr lang="en-US" dirty="0"/>
              <a:t>In time, he would see things themselves</a:t>
            </a:r>
          </a:p>
          <a:p>
            <a:pPr algn="just"/>
            <a:r>
              <a:rPr lang="en-US" dirty="0"/>
              <a:t>Next, he would see heavenly bodies at night</a:t>
            </a:r>
          </a:p>
          <a:p>
            <a:pPr algn="just"/>
            <a:r>
              <a:rPr lang="en-US" dirty="0"/>
              <a:t>Finally, the sun</a:t>
            </a:r>
            <a:endParaRPr lang="en-IN" dirty="0"/>
          </a:p>
        </p:txBody>
      </p:sp>
    </p:spTree>
    <p:extLst>
      <p:ext uri="{BB962C8B-B14F-4D97-AF65-F5344CB8AC3E}">
        <p14:creationId xmlns:p14="http://schemas.microsoft.com/office/powerpoint/2010/main" val="1111041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DEC72-B0C0-4B7C-807B-6BB8BFCFFB71}"/>
              </a:ext>
            </a:extLst>
          </p:cNvPr>
          <p:cNvSpPr>
            <a:spLocks noGrp="1"/>
          </p:cNvSpPr>
          <p:nvPr>
            <p:ph type="title"/>
          </p:nvPr>
        </p:nvSpPr>
        <p:spPr/>
        <p:txBody>
          <a:bodyPr/>
          <a:lstStyle/>
          <a:p>
            <a:r>
              <a:rPr lang="en-IN" dirty="0"/>
              <a:t>Prisoner’s Conclusion</a:t>
            </a:r>
          </a:p>
        </p:txBody>
      </p:sp>
      <p:sp>
        <p:nvSpPr>
          <p:cNvPr id="3" name="Content Placeholder 2">
            <a:extLst>
              <a:ext uri="{FF2B5EF4-FFF2-40B4-BE49-F238E27FC236}">
                <a16:creationId xmlns:a16="http://schemas.microsoft.com/office/drawing/2014/main" id="{9D988A10-23A6-4A42-B5BD-84A99505EE65}"/>
              </a:ext>
            </a:extLst>
          </p:cNvPr>
          <p:cNvSpPr>
            <a:spLocks noGrp="1"/>
          </p:cNvSpPr>
          <p:nvPr>
            <p:ph idx="1"/>
          </p:nvPr>
        </p:nvSpPr>
        <p:spPr/>
        <p:txBody>
          <a:bodyPr/>
          <a:lstStyle/>
          <a:p>
            <a:pPr algn="just"/>
            <a:r>
              <a:rPr lang="en-US" dirty="0"/>
              <a:t>the sun is what makes things visible.</a:t>
            </a:r>
          </a:p>
          <a:p>
            <a:pPr algn="just"/>
            <a:r>
              <a:rPr lang="en-US" dirty="0"/>
              <a:t>it is the sun too that accounts for the seasons and is the cause of life in the spring.</a:t>
            </a:r>
          </a:p>
          <a:p>
            <a:pPr algn="just"/>
            <a:r>
              <a:rPr lang="en-US" dirty="0"/>
              <a:t>would understand what he saw on the wall in the cave; that shadows and reflections differ from things as they are in the visible world.</a:t>
            </a:r>
          </a:p>
          <a:p>
            <a:pPr algn="just"/>
            <a:r>
              <a:rPr lang="en-US" dirty="0"/>
              <a:t>without the sun there would be no visible world.</a:t>
            </a:r>
            <a:endParaRPr lang="en-IN" dirty="0"/>
          </a:p>
        </p:txBody>
      </p:sp>
    </p:spTree>
    <p:extLst>
      <p:ext uri="{BB962C8B-B14F-4D97-AF65-F5344CB8AC3E}">
        <p14:creationId xmlns:p14="http://schemas.microsoft.com/office/powerpoint/2010/main" val="91599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7B80E-3F6E-4D41-9DFA-6849C62D2D3B}"/>
              </a:ext>
            </a:extLst>
          </p:cNvPr>
          <p:cNvSpPr>
            <a:spLocks noGrp="1"/>
          </p:cNvSpPr>
          <p:nvPr>
            <p:ph type="title"/>
          </p:nvPr>
        </p:nvSpPr>
        <p:spPr/>
        <p:txBody>
          <a:bodyPr/>
          <a:lstStyle/>
          <a:p>
            <a:r>
              <a:rPr lang="en-IN" dirty="0"/>
              <a:t>Proposition 3:</a:t>
            </a:r>
          </a:p>
        </p:txBody>
      </p:sp>
      <p:sp>
        <p:nvSpPr>
          <p:cNvPr id="3" name="Content Placeholder 2">
            <a:extLst>
              <a:ext uri="{FF2B5EF4-FFF2-40B4-BE49-F238E27FC236}">
                <a16:creationId xmlns:a16="http://schemas.microsoft.com/office/drawing/2014/main" id="{D56B69E1-61E0-4367-9571-F9BA1D2F0E22}"/>
              </a:ext>
            </a:extLst>
          </p:cNvPr>
          <p:cNvSpPr>
            <a:spLocks noGrp="1"/>
          </p:cNvSpPr>
          <p:nvPr>
            <p:ph idx="1"/>
          </p:nvPr>
        </p:nvSpPr>
        <p:spPr/>
        <p:txBody>
          <a:bodyPr/>
          <a:lstStyle/>
          <a:p>
            <a:pPr marL="0" indent="0" algn="just">
              <a:buNone/>
            </a:pPr>
            <a:r>
              <a:rPr lang="en-US" dirty="0"/>
              <a:t>How would such a person feel about his previous life in the cave?</a:t>
            </a:r>
          </a:p>
          <a:p>
            <a:pPr algn="just"/>
            <a:r>
              <a:rPr lang="en-US" dirty="0"/>
              <a:t>He would recall what he and his fellow prisoners took to be wisdom, how they had a practice of honoring and commending each other (i.e. prizes for the sharpest eye, best memory, etc.)</a:t>
            </a:r>
          </a:p>
          <a:p>
            <a:pPr algn="just"/>
            <a:r>
              <a:rPr lang="en-US" dirty="0"/>
              <a:t>Would the released prisoner still think that such prizes were worth having?</a:t>
            </a:r>
          </a:p>
          <a:p>
            <a:pPr algn="just"/>
            <a:r>
              <a:rPr lang="en-US" dirty="0"/>
              <a:t>Would he envy those who received honors in the cave?</a:t>
            </a:r>
          </a:p>
          <a:p>
            <a:pPr algn="just"/>
            <a:r>
              <a:rPr lang="en-US" dirty="0"/>
              <a:t>Instead of envy, would he have only sorrow and pity for them?</a:t>
            </a:r>
            <a:endParaRPr lang="en-IN" dirty="0"/>
          </a:p>
        </p:txBody>
      </p:sp>
    </p:spTree>
    <p:extLst>
      <p:ext uri="{BB962C8B-B14F-4D97-AF65-F5344CB8AC3E}">
        <p14:creationId xmlns:p14="http://schemas.microsoft.com/office/powerpoint/2010/main" val="2104202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09F53-0BB8-4229-BED8-CBB77318446B}"/>
              </a:ext>
            </a:extLst>
          </p:cNvPr>
          <p:cNvSpPr>
            <a:spLocks noGrp="1"/>
          </p:cNvSpPr>
          <p:nvPr>
            <p:ph type="title"/>
          </p:nvPr>
        </p:nvSpPr>
        <p:spPr/>
        <p:txBody>
          <a:bodyPr/>
          <a:lstStyle/>
          <a:p>
            <a:r>
              <a:rPr lang="en-IN" dirty="0"/>
              <a:t>Proposition 4:</a:t>
            </a:r>
          </a:p>
        </p:txBody>
      </p:sp>
      <p:sp>
        <p:nvSpPr>
          <p:cNvPr id="3" name="Content Placeholder 2">
            <a:extLst>
              <a:ext uri="{FF2B5EF4-FFF2-40B4-BE49-F238E27FC236}">
                <a16:creationId xmlns:a16="http://schemas.microsoft.com/office/drawing/2014/main" id="{46111E78-97ED-4821-8EE4-9450CE5DD41F}"/>
              </a:ext>
            </a:extLst>
          </p:cNvPr>
          <p:cNvSpPr>
            <a:spLocks noGrp="1"/>
          </p:cNvSpPr>
          <p:nvPr>
            <p:ph idx="1"/>
          </p:nvPr>
        </p:nvSpPr>
        <p:spPr/>
        <p:txBody>
          <a:bodyPr/>
          <a:lstStyle/>
          <a:p>
            <a:pPr marL="0" indent="0" algn="just">
              <a:buNone/>
            </a:pPr>
            <a:r>
              <a:rPr lang="en-US" dirty="0"/>
              <a:t>What if the released prisoner went back to his former seat in the cave?</a:t>
            </a:r>
          </a:p>
          <a:p>
            <a:pPr algn="just"/>
            <a:r>
              <a:rPr lang="en-US" dirty="0"/>
              <a:t>He would have great difficulty seeing for going suddenly from daylight into the cave would fill his eyes with darkness</a:t>
            </a:r>
          </a:p>
          <a:p>
            <a:pPr algn="just"/>
            <a:r>
              <a:rPr lang="en-US" dirty="0"/>
              <a:t>He would have trouble distinguishing the shadows on the wall</a:t>
            </a:r>
          </a:p>
          <a:p>
            <a:pPr algn="just"/>
            <a:r>
              <a:rPr lang="en-US" dirty="0"/>
              <a:t>Those who had their permanent residence in the cave would win every round of competition with him</a:t>
            </a:r>
          </a:p>
          <a:p>
            <a:pPr algn="just"/>
            <a:r>
              <a:rPr lang="en-US" dirty="0"/>
              <a:t>Those in the cave would find this very amusing and would taunt him saying that his sight was perfectly fine before and was now ruined</a:t>
            </a:r>
          </a:p>
          <a:p>
            <a:pPr algn="just"/>
            <a:r>
              <a:rPr lang="en-US" dirty="0"/>
              <a:t>They would argue that it was not worth going out of the cave</a:t>
            </a:r>
            <a:endParaRPr lang="en-IN" dirty="0"/>
          </a:p>
        </p:txBody>
      </p:sp>
    </p:spTree>
    <p:extLst>
      <p:ext uri="{BB962C8B-B14F-4D97-AF65-F5344CB8AC3E}">
        <p14:creationId xmlns:p14="http://schemas.microsoft.com/office/powerpoint/2010/main" val="2047995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A81D-6C61-4241-987B-364A68418FE4}"/>
              </a:ext>
            </a:extLst>
          </p:cNvPr>
          <p:cNvSpPr>
            <a:spLocks noGrp="1"/>
          </p:cNvSpPr>
          <p:nvPr>
            <p:ph type="title"/>
          </p:nvPr>
        </p:nvSpPr>
        <p:spPr/>
        <p:txBody>
          <a:bodyPr/>
          <a:lstStyle/>
          <a:p>
            <a:r>
              <a:rPr lang="en-IN" dirty="0"/>
              <a:t>The Allegory</a:t>
            </a:r>
          </a:p>
        </p:txBody>
      </p:sp>
      <p:sp>
        <p:nvSpPr>
          <p:cNvPr id="3" name="Content Placeholder 2">
            <a:extLst>
              <a:ext uri="{FF2B5EF4-FFF2-40B4-BE49-F238E27FC236}">
                <a16:creationId xmlns:a16="http://schemas.microsoft.com/office/drawing/2014/main" id="{372B592E-633D-482E-BD39-A48684C8F941}"/>
              </a:ext>
            </a:extLst>
          </p:cNvPr>
          <p:cNvSpPr>
            <a:spLocks noGrp="1"/>
          </p:cNvSpPr>
          <p:nvPr>
            <p:ph idx="1"/>
          </p:nvPr>
        </p:nvSpPr>
        <p:spPr/>
        <p:txBody>
          <a:bodyPr/>
          <a:lstStyle/>
          <a:p>
            <a:r>
              <a:rPr lang="en-US" dirty="0"/>
              <a:t>The cave and the blurred world of the shadows = ignorance</a:t>
            </a:r>
          </a:p>
          <a:p>
            <a:r>
              <a:rPr lang="en-US" dirty="0"/>
              <a:t>The bright world of light = knowledge</a:t>
            </a:r>
            <a:endParaRPr lang="en-IN" dirty="0"/>
          </a:p>
        </p:txBody>
      </p:sp>
    </p:spTree>
    <p:extLst>
      <p:ext uri="{BB962C8B-B14F-4D97-AF65-F5344CB8AC3E}">
        <p14:creationId xmlns:p14="http://schemas.microsoft.com/office/powerpoint/2010/main" val="467710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EF909-7653-4B04-BD7C-A96AE113A435}"/>
              </a:ext>
            </a:extLst>
          </p:cNvPr>
          <p:cNvSpPr>
            <a:spLocks noGrp="1"/>
          </p:cNvSpPr>
          <p:nvPr>
            <p:ph type="title"/>
          </p:nvPr>
        </p:nvSpPr>
        <p:spPr/>
        <p:txBody>
          <a:bodyPr/>
          <a:lstStyle/>
          <a:p>
            <a:endParaRPr lang="en-IN" dirty="0"/>
          </a:p>
        </p:txBody>
      </p:sp>
      <p:pic>
        <p:nvPicPr>
          <p:cNvPr id="4" name="Content Placeholder 3">
            <a:extLst>
              <a:ext uri="{FF2B5EF4-FFF2-40B4-BE49-F238E27FC236}">
                <a16:creationId xmlns:a16="http://schemas.microsoft.com/office/drawing/2014/main" id="{857F102D-6412-4672-AE4B-E4B245C79365}"/>
              </a:ext>
            </a:extLst>
          </p:cNvPr>
          <p:cNvPicPr>
            <a:picLocks noGrp="1" noChangeAspect="1"/>
          </p:cNvPicPr>
          <p:nvPr>
            <p:ph idx="1"/>
          </p:nvPr>
        </p:nvPicPr>
        <p:blipFill>
          <a:blip r:embed="rId2"/>
          <a:stretch>
            <a:fillRect/>
          </a:stretch>
        </p:blipFill>
        <p:spPr>
          <a:xfrm>
            <a:off x="1563757" y="1272209"/>
            <a:ext cx="9634330" cy="4904754"/>
          </a:xfrm>
          <a:prstGeom prst="rect">
            <a:avLst/>
          </a:prstGeom>
        </p:spPr>
      </p:pic>
    </p:spTree>
    <p:extLst>
      <p:ext uri="{BB962C8B-B14F-4D97-AF65-F5344CB8AC3E}">
        <p14:creationId xmlns:p14="http://schemas.microsoft.com/office/powerpoint/2010/main" val="2422317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6495B-90BF-4A0B-8411-A9854A500888}"/>
              </a:ext>
            </a:extLst>
          </p:cNvPr>
          <p:cNvSpPr>
            <a:spLocks noGrp="1"/>
          </p:cNvSpPr>
          <p:nvPr>
            <p:ph type="title"/>
          </p:nvPr>
        </p:nvSpPr>
        <p:spPr/>
        <p:txBody>
          <a:bodyPr/>
          <a:lstStyle/>
          <a:p>
            <a:r>
              <a:rPr lang="en-US" dirty="0"/>
              <a:t>The Allegory of Cave symbolized four grades of knowledge (Ideas)</a:t>
            </a:r>
            <a:endParaRPr lang="en-IN" dirty="0"/>
          </a:p>
        </p:txBody>
      </p:sp>
      <p:sp>
        <p:nvSpPr>
          <p:cNvPr id="3" name="Content Placeholder 2">
            <a:extLst>
              <a:ext uri="{FF2B5EF4-FFF2-40B4-BE49-F238E27FC236}">
                <a16:creationId xmlns:a16="http://schemas.microsoft.com/office/drawing/2014/main" id="{6B862F87-252E-49D0-8F67-2EF51A82A127}"/>
              </a:ext>
            </a:extLst>
          </p:cNvPr>
          <p:cNvSpPr>
            <a:spLocks noGrp="1"/>
          </p:cNvSpPr>
          <p:nvPr>
            <p:ph idx="1"/>
          </p:nvPr>
        </p:nvSpPr>
        <p:spPr/>
        <p:txBody>
          <a:bodyPr>
            <a:normAutofit/>
          </a:bodyPr>
          <a:lstStyle/>
          <a:p>
            <a:pPr algn="just"/>
            <a:r>
              <a:rPr lang="en-US" dirty="0"/>
              <a:t>The man in chain: Conjecture, illustrated the first grade of knowledge. The shadow and echoes are only reflection on other thing. </a:t>
            </a:r>
          </a:p>
          <a:p>
            <a:pPr algn="just"/>
            <a:r>
              <a:rPr lang="en-US" dirty="0"/>
              <a:t>The man unbound in the cave; illustrated the second stage of knowledge; Belief. The direct and experimental perception of things involves a comparatively spontaneous and firm assent to whatever One sees or hear or feel, it called Belief. </a:t>
            </a:r>
          </a:p>
          <a:p>
            <a:pPr algn="just"/>
            <a:r>
              <a:rPr lang="en-US" dirty="0"/>
              <a:t>The men out of Cave; Reasoning. The man leaves the cave of pre-scientific sense experience and ascend to the region of sun-clear intelligible, </a:t>
            </a:r>
            <a:r>
              <a:rPr lang="en-US" dirty="0" err="1"/>
              <a:t>dionessis</a:t>
            </a:r>
            <a:r>
              <a:rPr lang="en-US" dirty="0"/>
              <a:t>-reasoning. </a:t>
            </a:r>
          </a:p>
          <a:p>
            <a:pPr algn="just"/>
            <a:r>
              <a:rPr lang="en-US" dirty="0"/>
              <a:t>The man fully liberated: Understanding. Man who fully free their mind from the bonds of changing sensible and of particular mathematical intelligible are ascend to the highest grade of knowledge— noesis—understanding.</a:t>
            </a:r>
            <a:endParaRPr lang="en-IN" dirty="0"/>
          </a:p>
        </p:txBody>
      </p:sp>
    </p:spTree>
    <p:extLst>
      <p:ext uri="{BB962C8B-B14F-4D97-AF65-F5344CB8AC3E}">
        <p14:creationId xmlns:p14="http://schemas.microsoft.com/office/powerpoint/2010/main" val="1404696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AAF8-BFAC-4B87-A7BA-E271FC31A97E}"/>
              </a:ext>
            </a:extLst>
          </p:cNvPr>
          <p:cNvSpPr>
            <a:spLocks noGrp="1"/>
          </p:cNvSpPr>
          <p:nvPr>
            <p:ph type="title"/>
          </p:nvPr>
        </p:nvSpPr>
        <p:spPr/>
        <p:txBody>
          <a:bodyPr/>
          <a:lstStyle/>
          <a:p>
            <a:r>
              <a:rPr lang="en-US" dirty="0"/>
              <a:t>NOESIS</a:t>
            </a:r>
            <a:endParaRPr lang="en-IN" dirty="0"/>
          </a:p>
        </p:txBody>
      </p:sp>
      <p:sp>
        <p:nvSpPr>
          <p:cNvPr id="3" name="Content Placeholder 2">
            <a:extLst>
              <a:ext uri="{FF2B5EF4-FFF2-40B4-BE49-F238E27FC236}">
                <a16:creationId xmlns:a16="http://schemas.microsoft.com/office/drawing/2014/main" id="{5557A4E7-627F-4658-952B-1A08A302225B}"/>
              </a:ext>
            </a:extLst>
          </p:cNvPr>
          <p:cNvSpPr>
            <a:spLocks noGrp="1"/>
          </p:cNvSpPr>
          <p:nvPr>
            <p:ph idx="1"/>
          </p:nvPr>
        </p:nvSpPr>
        <p:spPr/>
        <p:txBody>
          <a:bodyPr/>
          <a:lstStyle/>
          <a:p>
            <a:pPr algn="just"/>
            <a:r>
              <a:rPr lang="en-US" dirty="0"/>
              <a:t>Noesis-Understanding reveals to The Supreme Idea, Good, who symbol is the sun and in who intelligibility and clarity all others object participate in decreasing degrees. </a:t>
            </a:r>
          </a:p>
          <a:p>
            <a:pPr algn="just"/>
            <a:r>
              <a:rPr lang="en-US" dirty="0"/>
              <a:t>Noetic vision—the mind understand reality in true perspective, realizing that Divine Ideas are the archetype of all other object, which in turn, are image of ideas or shadows of the image. The highest knowledge where the mind reason “from idea, through idea and in idea.”</a:t>
            </a:r>
            <a:endParaRPr lang="en-IN" dirty="0"/>
          </a:p>
        </p:txBody>
      </p:sp>
    </p:spTree>
    <p:extLst>
      <p:ext uri="{BB962C8B-B14F-4D97-AF65-F5344CB8AC3E}">
        <p14:creationId xmlns:p14="http://schemas.microsoft.com/office/powerpoint/2010/main" val="1633051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83674-D2D6-4F44-9E3C-4571D8754032}"/>
              </a:ext>
            </a:extLst>
          </p:cNvPr>
          <p:cNvSpPr>
            <a:spLocks noGrp="1"/>
          </p:cNvSpPr>
          <p:nvPr>
            <p:ph type="title"/>
          </p:nvPr>
        </p:nvSpPr>
        <p:spPr>
          <a:xfrm>
            <a:off x="1063487" y="378378"/>
            <a:ext cx="10515600" cy="1325563"/>
          </a:xfrm>
        </p:spPr>
        <p:txBody>
          <a:bodyPr/>
          <a:lstStyle/>
          <a:p>
            <a:r>
              <a:rPr lang="en-US" dirty="0"/>
              <a:t>THEORY OF IDEAS OR FORM</a:t>
            </a:r>
            <a:endParaRPr lang="en-IN" dirty="0"/>
          </a:p>
        </p:txBody>
      </p:sp>
      <p:sp>
        <p:nvSpPr>
          <p:cNvPr id="3" name="Content Placeholder 2">
            <a:extLst>
              <a:ext uri="{FF2B5EF4-FFF2-40B4-BE49-F238E27FC236}">
                <a16:creationId xmlns:a16="http://schemas.microsoft.com/office/drawing/2014/main" id="{1859F108-AC36-46AA-BB42-84AEFF3009B2}"/>
              </a:ext>
            </a:extLst>
          </p:cNvPr>
          <p:cNvSpPr>
            <a:spLocks noGrp="1"/>
          </p:cNvSpPr>
          <p:nvPr>
            <p:ph idx="1"/>
          </p:nvPr>
        </p:nvSpPr>
        <p:spPr/>
        <p:txBody>
          <a:bodyPr/>
          <a:lstStyle/>
          <a:p>
            <a:pPr algn="just"/>
            <a:r>
              <a:rPr lang="en-US" dirty="0"/>
              <a:t>Plato accepted, without alteration, the Socratic theory of knowledge—knowledge according to him is neither perception, nor belief or opinion. </a:t>
            </a:r>
          </a:p>
          <a:p>
            <a:pPr algn="just"/>
            <a:r>
              <a:rPr lang="en-US" dirty="0"/>
              <a:t>All knowledge is knowledge through concepts. Concepts being fixed as they are identical with definitions, they do not vary from individual to individual as opinion or perception or belief vary.</a:t>
            </a:r>
          </a:p>
          <a:p>
            <a:pPr algn="just"/>
            <a:r>
              <a:rPr lang="en-US" dirty="0"/>
              <a:t> So concepts give us objective knowledge. “Knowledge is founded on reason, and reason is the faculty of concepts.”</a:t>
            </a:r>
            <a:endParaRPr lang="en-IN" dirty="0"/>
          </a:p>
        </p:txBody>
      </p:sp>
    </p:spTree>
    <p:extLst>
      <p:ext uri="{BB962C8B-B14F-4D97-AF65-F5344CB8AC3E}">
        <p14:creationId xmlns:p14="http://schemas.microsoft.com/office/powerpoint/2010/main" val="45339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2D336-713A-4C2E-8E5C-AC7D7275AA26}"/>
              </a:ext>
            </a:extLst>
          </p:cNvPr>
          <p:cNvSpPr>
            <a:spLocks noGrp="1"/>
          </p:cNvSpPr>
          <p:nvPr>
            <p:ph type="title"/>
          </p:nvPr>
        </p:nvSpPr>
        <p:spPr/>
        <p:txBody>
          <a:bodyPr/>
          <a:lstStyle/>
          <a:p>
            <a:r>
              <a:rPr lang="en-US" dirty="0"/>
              <a:t>THEORY OF IDEAS OR FORM(CONT)</a:t>
            </a:r>
            <a:endParaRPr lang="en-IN" dirty="0"/>
          </a:p>
        </p:txBody>
      </p:sp>
      <p:sp>
        <p:nvSpPr>
          <p:cNvPr id="3" name="Content Placeholder 2">
            <a:extLst>
              <a:ext uri="{FF2B5EF4-FFF2-40B4-BE49-F238E27FC236}">
                <a16:creationId xmlns:a16="http://schemas.microsoft.com/office/drawing/2014/main" id="{47252391-AD34-489F-91FD-8F29D9057297}"/>
              </a:ext>
            </a:extLst>
          </p:cNvPr>
          <p:cNvSpPr>
            <a:spLocks noGrp="1"/>
          </p:cNvSpPr>
          <p:nvPr>
            <p:ph idx="1"/>
          </p:nvPr>
        </p:nvSpPr>
        <p:spPr/>
        <p:txBody>
          <a:bodyPr>
            <a:normAutofit/>
          </a:bodyPr>
          <a:lstStyle/>
          <a:p>
            <a:pPr algn="just"/>
            <a:r>
              <a:rPr lang="en-US" dirty="0"/>
              <a:t>For Socrates, concepts were mental. These help us in thinking about a whole class of particular things. </a:t>
            </a:r>
          </a:p>
          <a:p>
            <a:pPr algn="just"/>
            <a:r>
              <a:rPr lang="en-US" dirty="0"/>
              <a:t>Concepts, being nothing but definitions, have only a regulative value in thought says Socrates.</a:t>
            </a:r>
          </a:p>
          <a:p>
            <a:pPr algn="just"/>
            <a:r>
              <a:rPr lang="en-US" dirty="0"/>
              <a:t> We compare any animal with the definition of man in order to ascertain whether it is a man. Plato builds upon this teaching of Socrates, a new and wholly un-Socratic metaphysics of his own. </a:t>
            </a:r>
          </a:p>
          <a:p>
            <a:pPr algn="just"/>
            <a:r>
              <a:rPr lang="en-US" dirty="0"/>
              <a:t>He converts Socratic theory of knowledge into a theory of the nature of reality—says Prof. Stace. As B. Russell puts it “There is, however, something of great importance in Plato’s doctrine which is not traceable to his predecessors, and that is the theory of ideas or forms.”</a:t>
            </a:r>
            <a:endParaRPr lang="en-IN" dirty="0"/>
          </a:p>
        </p:txBody>
      </p:sp>
    </p:spTree>
    <p:extLst>
      <p:ext uri="{BB962C8B-B14F-4D97-AF65-F5344CB8AC3E}">
        <p14:creationId xmlns:p14="http://schemas.microsoft.com/office/powerpoint/2010/main" val="545727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C8596-EB7A-4409-8DCA-A1F9A35F0013}"/>
              </a:ext>
            </a:extLst>
          </p:cNvPr>
          <p:cNvSpPr>
            <a:spLocks noGrp="1"/>
          </p:cNvSpPr>
          <p:nvPr>
            <p:ph type="title"/>
          </p:nvPr>
        </p:nvSpPr>
        <p:spPr/>
        <p:txBody>
          <a:bodyPr/>
          <a:lstStyle/>
          <a:p>
            <a:r>
              <a:rPr lang="en-US" dirty="0"/>
              <a:t>THEORY OF IDEAS OR FORM(CONT)</a:t>
            </a:r>
            <a:endParaRPr lang="en-IN" dirty="0"/>
          </a:p>
        </p:txBody>
      </p:sp>
      <p:sp>
        <p:nvSpPr>
          <p:cNvPr id="3" name="Content Placeholder 2">
            <a:extLst>
              <a:ext uri="{FF2B5EF4-FFF2-40B4-BE49-F238E27FC236}">
                <a16:creationId xmlns:a16="http://schemas.microsoft.com/office/drawing/2014/main" id="{1A2D7F9B-5EB0-4868-88F0-E4FC5D94A5C8}"/>
              </a:ext>
            </a:extLst>
          </p:cNvPr>
          <p:cNvSpPr>
            <a:spLocks noGrp="1"/>
          </p:cNvSpPr>
          <p:nvPr>
            <p:ph idx="1"/>
          </p:nvPr>
        </p:nvSpPr>
        <p:spPr/>
        <p:txBody>
          <a:bodyPr/>
          <a:lstStyle/>
          <a:p>
            <a:pPr algn="just"/>
            <a:r>
              <a:rPr lang="en-US" dirty="0"/>
              <a:t>Plato’s philosophy was influenced not only by Socrates, but also by the philo­sophical outlook of Pythagoras, Parmenides and Heraclitus. </a:t>
            </a:r>
          </a:p>
          <a:p>
            <a:pPr algn="just"/>
            <a:r>
              <a:rPr lang="en-US" dirty="0"/>
              <a:t>As B. Russell puts it— from Pythagoras Plato derived the religious trend, the belief in immortality, the other- worldliness, his respect for mathematics and also that is involved in the simile of the cave. From Parmenides he derived the belief that reality is eternal and that all change must be illusory.</a:t>
            </a:r>
            <a:endParaRPr lang="en-IN" dirty="0"/>
          </a:p>
        </p:txBody>
      </p:sp>
    </p:spTree>
    <p:extLst>
      <p:ext uri="{BB962C8B-B14F-4D97-AF65-F5344CB8AC3E}">
        <p14:creationId xmlns:p14="http://schemas.microsoft.com/office/powerpoint/2010/main" val="1374514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D3FF1-1645-43BB-89A0-5C4E9B056B03}"/>
              </a:ext>
            </a:extLst>
          </p:cNvPr>
          <p:cNvSpPr>
            <a:spLocks noGrp="1"/>
          </p:cNvSpPr>
          <p:nvPr>
            <p:ph type="title"/>
          </p:nvPr>
        </p:nvSpPr>
        <p:spPr/>
        <p:txBody>
          <a:bodyPr/>
          <a:lstStyle/>
          <a:p>
            <a:r>
              <a:rPr lang="en-US" dirty="0"/>
              <a:t>THEORY OF IDEAS OR FORM(CONT)</a:t>
            </a:r>
            <a:endParaRPr lang="en-IN" dirty="0"/>
          </a:p>
        </p:txBody>
      </p:sp>
      <p:sp>
        <p:nvSpPr>
          <p:cNvPr id="3" name="Content Placeholder 2">
            <a:extLst>
              <a:ext uri="{FF2B5EF4-FFF2-40B4-BE49-F238E27FC236}">
                <a16:creationId xmlns:a16="http://schemas.microsoft.com/office/drawing/2014/main" id="{A623736F-9E9F-463B-80BE-1680310CAA1C}"/>
              </a:ext>
            </a:extLst>
          </p:cNvPr>
          <p:cNvSpPr>
            <a:spLocks noGrp="1"/>
          </p:cNvSpPr>
          <p:nvPr>
            <p:ph idx="1"/>
          </p:nvPr>
        </p:nvSpPr>
        <p:spPr/>
        <p:txBody>
          <a:bodyPr/>
          <a:lstStyle/>
          <a:p>
            <a:pPr algn="just"/>
            <a:r>
              <a:rPr lang="en-US" dirty="0"/>
              <a:t>From Heraclitus he derived the negative doctrine that there is nothing permanent in the sensible world. </a:t>
            </a:r>
          </a:p>
          <a:p>
            <a:pPr algn="just"/>
            <a:r>
              <a:rPr lang="en-US" dirty="0"/>
              <a:t>From a combination of all these, Plato built up his own system of philosophy in which the most important part is that sense-experience does not give us knowledge. </a:t>
            </a:r>
          </a:p>
          <a:p>
            <a:pPr algn="just"/>
            <a:r>
              <a:rPr lang="en-US" dirty="0"/>
              <a:t>Knowledge is only to be achieved by intellect. His theory of knowledge, lies at the basis of his Theory of Ideas.</a:t>
            </a:r>
            <a:endParaRPr lang="en-IN" dirty="0"/>
          </a:p>
        </p:txBody>
      </p:sp>
    </p:spTree>
    <p:extLst>
      <p:ext uri="{BB962C8B-B14F-4D97-AF65-F5344CB8AC3E}">
        <p14:creationId xmlns:p14="http://schemas.microsoft.com/office/powerpoint/2010/main" val="1219193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CE08-FDFC-4564-A636-E2B8DF2EFD56}"/>
              </a:ext>
            </a:extLst>
          </p:cNvPr>
          <p:cNvSpPr>
            <a:spLocks noGrp="1"/>
          </p:cNvSpPr>
          <p:nvPr>
            <p:ph type="title"/>
          </p:nvPr>
        </p:nvSpPr>
        <p:spPr/>
        <p:txBody>
          <a:bodyPr/>
          <a:lstStyle/>
          <a:p>
            <a:r>
              <a:rPr lang="en-US" dirty="0"/>
              <a:t>THEORY OF IDEAS OR FORM(CONT)</a:t>
            </a:r>
            <a:endParaRPr lang="en-IN" dirty="0"/>
          </a:p>
        </p:txBody>
      </p:sp>
      <p:sp>
        <p:nvSpPr>
          <p:cNvPr id="3" name="Content Placeholder 2">
            <a:extLst>
              <a:ext uri="{FF2B5EF4-FFF2-40B4-BE49-F238E27FC236}">
                <a16:creationId xmlns:a16="http://schemas.microsoft.com/office/drawing/2014/main" id="{49AC8973-B762-478C-BBCE-C5C11C42F12B}"/>
              </a:ext>
            </a:extLst>
          </p:cNvPr>
          <p:cNvSpPr>
            <a:spLocks noGrp="1"/>
          </p:cNvSpPr>
          <p:nvPr>
            <p:ph idx="1"/>
          </p:nvPr>
        </p:nvSpPr>
        <p:spPr/>
        <p:txBody>
          <a:bodyPr/>
          <a:lstStyle/>
          <a:p>
            <a:pPr algn="just"/>
            <a:r>
              <a:rPr lang="en-US" dirty="0"/>
              <a:t>Plato’s Theory of Ideas or Forms is partly logical and partly metaphysical.</a:t>
            </a:r>
          </a:p>
          <a:p>
            <a:pPr algn="just"/>
            <a:r>
              <a:rPr lang="en-US" dirty="0"/>
              <a:t> The logical part deals with the meaning of general words. There are many animals of which some are called “cats”. </a:t>
            </a:r>
          </a:p>
          <a:p>
            <a:pPr algn="just"/>
            <a:r>
              <a:rPr lang="en-US" dirty="0"/>
              <a:t>What do we mean by ‘cat’? The word ‘cat’ means something which is different from each particular cat.</a:t>
            </a:r>
            <a:endParaRPr lang="en-IN" dirty="0"/>
          </a:p>
        </p:txBody>
      </p:sp>
    </p:spTree>
    <p:extLst>
      <p:ext uri="{BB962C8B-B14F-4D97-AF65-F5344CB8AC3E}">
        <p14:creationId xmlns:p14="http://schemas.microsoft.com/office/powerpoint/2010/main" val="3042948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C4ECA-D958-4467-BF31-0AC620836AA2}"/>
              </a:ext>
            </a:extLst>
          </p:cNvPr>
          <p:cNvSpPr>
            <a:spLocks noGrp="1"/>
          </p:cNvSpPr>
          <p:nvPr>
            <p:ph type="title"/>
          </p:nvPr>
        </p:nvSpPr>
        <p:spPr/>
        <p:txBody>
          <a:bodyPr/>
          <a:lstStyle/>
          <a:p>
            <a:r>
              <a:rPr lang="en-US" dirty="0"/>
              <a:t>THEORY OF IDEAS OR FORM(CONT)</a:t>
            </a:r>
            <a:endParaRPr lang="en-IN" dirty="0"/>
          </a:p>
        </p:txBody>
      </p:sp>
      <p:sp>
        <p:nvSpPr>
          <p:cNvPr id="3" name="Content Placeholder 2">
            <a:extLst>
              <a:ext uri="{FF2B5EF4-FFF2-40B4-BE49-F238E27FC236}">
                <a16:creationId xmlns:a16="http://schemas.microsoft.com/office/drawing/2014/main" id="{30C9EDA4-B507-4AF0-82C8-85AD58E4178F}"/>
              </a:ext>
            </a:extLst>
          </p:cNvPr>
          <p:cNvSpPr>
            <a:spLocks noGrp="1"/>
          </p:cNvSpPr>
          <p:nvPr>
            <p:ph idx="1"/>
          </p:nvPr>
        </p:nvSpPr>
        <p:spPr/>
        <p:txBody>
          <a:bodyPr/>
          <a:lstStyle/>
          <a:p>
            <a:pPr algn="just"/>
            <a:r>
              <a:rPr lang="en-US" dirty="0"/>
              <a:t>An ani­mal is a cat because it has the common and essential character of catness. </a:t>
            </a:r>
          </a:p>
          <a:p>
            <a:pPr algn="just"/>
            <a:r>
              <a:rPr lang="en-US" dirty="0"/>
              <a:t>Language needs these general words (like cat) to mean different classes of things, not this or that particular thing. An Idea means this class-essence.</a:t>
            </a:r>
          </a:p>
          <a:p>
            <a:pPr algn="just"/>
            <a:r>
              <a:rPr lang="en-US" dirty="0"/>
              <a:t> This general word is not born when a particular cat is born, and does not die when it dies.</a:t>
            </a:r>
            <a:endParaRPr lang="en-IN" dirty="0"/>
          </a:p>
        </p:txBody>
      </p:sp>
    </p:spTree>
    <p:extLst>
      <p:ext uri="{BB962C8B-B14F-4D97-AF65-F5344CB8AC3E}">
        <p14:creationId xmlns:p14="http://schemas.microsoft.com/office/powerpoint/2010/main" val="1613113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9BF30-091C-4345-B8CA-7747940D2B2C}"/>
              </a:ext>
            </a:extLst>
          </p:cNvPr>
          <p:cNvSpPr>
            <a:spLocks noGrp="1"/>
          </p:cNvSpPr>
          <p:nvPr>
            <p:ph type="title"/>
          </p:nvPr>
        </p:nvSpPr>
        <p:spPr/>
        <p:txBody>
          <a:bodyPr/>
          <a:lstStyle/>
          <a:p>
            <a:r>
              <a:rPr lang="en-US" dirty="0"/>
              <a:t>THEORY OF IDEAS OR FORM(CONT)</a:t>
            </a:r>
            <a:endParaRPr lang="en-IN" dirty="0"/>
          </a:p>
        </p:txBody>
      </p:sp>
      <p:sp>
        <p:nvSpPr>
          <p:cNvPr id="3" name="Content Placeholder 2">
            <a:extLst>
              <a:ext uri="{FF2B5EF4-FFF2-40B4-BE49-F238E27FC236}">
                <a16:creationId xmlns:a16="http://schemas.microsoft.com/office/drawing/2014/main" id="{3E0D1A73-7232-424B-AB6F-599DC86B7E1D}"/>
              </a:ext>
            </a:extLst>
          </p:cNvPr>
          <p:cNvSpPr>
            <a:spLocks noGrp="1"/>
          </p:cNvSpPr>
          <p:nvPr>
            <p:ph idx="1"/>
          </p:nvPr>
        </p:nvSpPr>
        <p:spPr/>
        <p:txBody>
          <a:bodyPr/>
          <a:lstStyle/>
          <a:p>
            <a:pPr algn="just"/>
            <a:r>
              <a:rPr lang="en-US" dirty="0"/>
              <a:t>In fact, it is not in space and time, it is eternal.</a:t>
            </a:r>
          </a:p>
          <a:p>
            <a:pPr algn="just"/>
            <a:r>
              <a:rPr lang="en-US" dirty="0"/>
              <a:t> This logical part of the doctrine is independent of the meta­physical part, which deals with the theory that the word ‘cat’ means a certain ideal cat, “the cat” created by God and unique-particular cats are copies of ‘the cat’, but more or less imperfect copies. </a:t>
            </a:r>
          </a:p>
          <a:p>
            <a:pPr algn="just"/>
            <a:r>
              <a:rPr lang="en-US" dirty="0"/>
              <a:t>It is only due to this imperfection that particulars are many. The cat is real, the particular cats are appearances.</a:t>
            </a:r>
          </a:p>
          <a:p>
            <a:pPr algn="just"/>
            <a:r>
              <a:rPr lang="en-US" dirty="0"/>
              <a:t> In this last book of the Republic Plato explains his theory of Ideas very clearly.</a:t>
            </a:r>
            <a:endParaRPr lang="en-IN" dirty="0"/>
          </a:p>
        </p:txBody>
      </p:sp>
    </p:spTree>
    <p:extLst>
      <p:ext uri="{BB962C8B-B14F-4D97-AF65-F5344CB8AC3E}">
        <p14:creationId xmlns:p14="http://schemas.microsoft.com/office/powerpoint/2010/main" val="3319131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AF878-D953-419A-B88B-F4B9706A2E00}"/>
              </a:ext>
            </a:extLst>
          </p:cNvPr>
          <p:cNvSpPr>
            <a:spLocks noGrp="1"/>
          </p:cNvSpPr>
          <p:nvPr>
            <p:ph type="title"/>
          </p:nvPr>
        </p:nvSpPr>
        <p:spPr/>
        <p:txBody>
          <a:bodyPr/>
          <a:lstStyle/>
          <a:p>
            <a:r>
              <a:rPr lang="en-US" dirty="0"/>
              <a:t>THEORY OF IDEAS OR FORM(CONT)</a:t>
            </a:r>
            <a:endParaRPr lang="en-IN" dirty="0"/>
          </a:p>
        </p:txBody>
      </p:sp>
      <p:sp>
        <p:nvSpPr>
          <p:cNvPr id="3" name="Content Placeholder 2">
            <a:extLst>
              <a:ext uri="{FF2B5EF4-FFF2-40B4-BE49-F238E27FC236}">
                <a16:creationId xmlns:a16="http://schemas.microsoft.com/office/drawing/2014/main" id="{5BF3EF07-8C5F-4957-BC14-5E8C7BEB5400}"/>
              </a:ext>
            </a:extLst>
          </p:cNvPr>
          <p:cNvSpPr>
            <a:spLocks noGrp="1"/>
          </p:cNvSpPr>
          <p:nvPr>
            <p:ph idx="1"/>
          </p:nvPr>
        </p:nvSpPr>
        <p:spPr/>
        <p:txBody>
          <a:bodyPr/>
          <a:lstStyle/>
          <a:p>
            <a:pPr algn="just"/>
            <a:r>
              <a:rPr lang="en-US" dirty="0"/>
              <a:t>Here Plato explains that wherever a number of individuals have a common name they have also a common ‘idea’ or ‘form’. </a:t>
            </a:r>
          </a:p>
          <a:p>
            <a:pPr algn="just"/>
            <a:r>
              <a:rPr lang="en-US" dirty="0"/>
              <a:t>For instance, though there are many tables there is only one “idea” or ‘form’ of a table. </a:t>
            </a:r>
          </a:p>
          <a:p>
            <a:pPr algn="just"/>
            <a:r>
              <a:rPr lang="en-US" dirty="0"/>
              <a:t>Just as a reflection of a table in mirror is only apparent and not ‘real’, the various particular ‘tables’ are unreal, being only copies of the ‘idea’ Table which is the only real table and is made by God.</a:t>
            </a:r>
            <a:endParaRPr lang="en-IN" dirty="0"/>
          </a:p>
        </p:txBody>
      </p:sp>
    </p:spTree>
    <p:extLst>
      <p:ext uri="{BB962C8B-B14F-4D97-AF65-F5344CB8AC3E}">
        <p14:creationId xmlns:p14="http://schemas.microsoft.com/office/powerpoint/2010/main" val="3952596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FFABC-B938-4C31-81E1-0C9FDB9DAED2}"/>
              </a:ext>
            </a:extLst>
          </p:cNvPr>
          <p:cNvSpPr>
            <a:spLocks noGrp="1"/>
          </p:cNvSpPr>
          <p:nvPr>
            <p:ph type="title"/>
          </p:nvPr>
        </p:nvSpPr>
        <p:spPr/>
        <p:txBody>
          <a:bodyPr/>
          <a:lstStyle/>
          <a:p>
            <a:r>
              <a:rPr lang="en-IN" dirty="0"/>
              <a:t>The Dialogue Form</a:t>
            </a:r>
          </a:p>
        </p:txBody>
      </p:sp>
      <p:sp>
        <p:nvSpPr>
          <p:cNvPr id="3" name="Content Placeholder 2">
            <a:extLst>
              <a:ext uri="{FF2B5EF4-FFF2-40B4-BE49-F238E27FC236}">
                <a16:creationId xmlns:a16="http://schemas.microsoft.com/office/drawing/2014/main" id="{E2939C06-5766-4727-A6C0-C16A0C38D3A1}"/>
              </a:ext>
            </a:extLst>
          </p:cNvPr>
          <p:cNvSpPr>
            <a:spLocks noGrp="1"/>
          </p:cNvSpPr>
          <p:nvPr>
            <p:ph idx="1"/>
          </p:nvPr>
        </p:nvSpPr>
        <p:spPr/>
        <p:txBody>
          <a:bodyPr>
            <a:normAutofit fontScale="92500" lnSpcReduction="10000"/>
          </a:bodyPr>
          <a:lstStyle/>
          <a:p>
            <a:pPr algn="just"/>
            <a:r>
              <a:rPr lang="en-US" dirty="0"/>
              <a:t>Plato used the dialogue form of writing as the most effective means of presenting his philosophical ideas.</a:t>
            </a:r>
          </a:p>
          <a:p>
            <a:pPr algn="just"/>
            <a:r>
              <a:rPr lang="en-US" dirty="0"/>
              <a:t>It was not Plato’s intention to answer specific question or to propose final and dogmatic solutions to any of the problems that were being discussed.</a:t>
            </a:r>
          </a:p>
          <a:p>
            <a:pPr algn="just"/>
            <a:r>
              <a:rPr lang="en-US" dirty="0"/>
              <a:t>Plato preferred instead to do something that would stimulate original thinking on the part of the reader. This manner of presentation enabled Plato to present contrasting points of views as they would likely occur in a series of conversations taking place among individuals having different points of view.</a:t>
            </a:r>
          </a:p>
          <a:p>
            <a:pPr algn="just"/>
            <a:r>
              <a:rPr lang="en-US" dirty="0"/>
              <a:t>Finally, by using conversational method (dialogue), it would be possible to illustrate ways in which current issues of the day were related to one another.</a:t>
            </a:r>
          </a:p>
          <a:p>
            <a:pPr algn="just"/>
            <a:r>
              <a:rPr lang="en-US" dirty="0"/>
              <a:t>This is one of the reasons why none of Plato’s dialogues are devoted exclusively to the discussion of a single topic. Plato wanted to make it clear that in order to understand any particular subject, you must see how it is related to other subjects and to the field of knowledge as a whole.</a:t>
            </a:r>
            <a:endParaRPr lang="en-IN" dirty="0"/>
          </a:p>
        </p:txBody>
      </p:sp>
    </p:spTree>
    <p:extLst>
      <p:ext uri="{BB962C8B-B14F-4D97-AF65-F5344CB8AC3E}">
        <p14:creationId xmlns:p14="http://schemas.microsoft.com/office/powerpoint/2010/main" val="4473662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85482-F11C-4EEF-856A-8181E42A685B}"/>
              </a:ext>
            </a:extLst>
          </p:cNvPr>
          <p:cNvSpPr>
            <a:spLocks noGrp="1"/>
          </p:cNvSpPr>
          <p:nvPr>
            <p:ph type="title"/>
          </p:nvPr>
        </p:nvSpPr>
        <p:spPr/>
        <p:txBody>
          <a:bodyPr/>
          <a:lstStyle/>
          <a:p>
            <a:r>
              <a:rPr lang="en-US" dirty="0"/>
              <a:t>THEORY OF IDEAS OR FORM(CONT)</a:t>
            </a:r>
            <a:endParaRPr lang="en-IN" dirty="0"/>
          </a:p>
        </p:txBody>
      </p:sp>
      <p:sp>
        <p:nvSpPr>
          <p:cNvPr id="3" name="Content Placeholder 2">
            <a:extLst>
              <a:ext uri="{FF2B5EF4-FFF2-40B4-BE49-F238E27FC236}">
                <a16:creationId xmlns:a16="http://schemas.microsoft.com/office/drawing/2014/main" id="{AD96FE55-F51D-4C06-840C-4A7F8BF90283}"/>
              </a:ext>
            </a:extLst>
          </p:cNvPr>
          <p:cNvSpPr>
            <a:spLocks noGrp="1"/>
          </p:cNvSpPr>
          <p:nvPr>
            <p:ph idx="1"/>
          </p:nvPr>
        </p:nvSpPr>
        <p:spPr/>
        <p:txBody>
          <a:bodyPr/>
          <a:lstStyle/>
          <a:p>
            <a:pPr algn="just"/>
            <a:r>
              <a:rPr lang="en-US" dirty="0"/>
              <a:t>Plato’s Theory of Ideas is unique in the sense that his theory is the theory of the objectivity of concepts. </a:t>
            </a:r>
          </a:p>
          <a:p>
            <a:pPr algn="just"/>
            <a:r>
              <a:rPr lang="en-US" dirty="0"/>
              <a:t>That the concept e.g., “man”, is not merely an idea in the mind but something which has a reality of its own, outside and independent of the mind—This is the essence of the philosophy of Plato.</a:t>
            </a:r>
            <a:endParaRPr lang="en-IN" dirty="0"/>
          </a:p>
        </p:txBody>
      </p:sp>
    </p:spTree>
    <p:extLst>
      <p:ext uri="{BB962C8B-B14F-4D97-AF65-F5344CB8AC3E}">
        <p14:creationId xmlns:p14="http://schemas.microsoft.com/office/powerpoint/2010/main" val="3852376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1E08-73AF-4958-8509-1C2E3682DFC9}"/>
              </a:ext>
            </a:extLst>
          </p:cNvPr>
          <p:cNvSpPr>
            <a:spLocks noGrp="1"/>
          </p:cNvSpPr>
          <p:nvPr>
            <p:ph type="title"/>
          </p:nvPr>
        </p:nvSpPr>
        <p:spPr/>
        <p:txBody>
          <a:bodyPr/>
          <a:lstStyle/>
          <a:p>
            <a:r>
              <a:rPr lang="en-US" dirty="0"/>
              <a:t>THEORY OF IDEAS OR FORM(CONT)</a:t>
            </a:r>
            <a:endParaRPr lang="en-IN" dirty="0"/>
          </a:p>
        </p:txBody>
      </p:sp>
      <p:sp>
        <p:nvSpPr>
          <p:cNvPr id="3" name="Content Placeholder 2">
            <a:extLst>
              <a:ext uri="{FF2B5EF4-FFF2-40B4-BE49-F238E27FC236}">
                <a16:creationId xmlns:a16="http://schemas.microsoft.com/office/drawing/2014/main" id="{0BB40E22-6D9E-4625-8A4C-B545CBD3FC9B}"/>
              </a:ext>
            </a:extLst>
          </p:cNvPr>
          <p:cNvSpPr>
            <a:spLocks noGrp="1"/>
          </p:cNvSpPr>
          <p:nvPr>
            <p:ph idx="1"/>
          </p:nvPr>
        </p:nvSpPr>
        <p:spPr/>
        <p:txBody>
          <a:bodyPr/>
          <a:lstStyle/>
          <a:p>
            <a:pPr algn="just"/>
            <a:r>
              <a:rPr lang="en-US" dirty="0"/>
              <a:t>Plato, thus, is both an Idealist and a Realist. </a:t>
            </a:r>
          </a:p>
          <a:p>
            <a:pPr algn="just"/>
            <a:r>
              <a:rPr lang="en-US" dirty="0"/>
              <a:t>Plato is an Idealist in the sense that only Ideas are real and nothing else. Ideas only exist.</a:t>
            </a:r>
          </a:p>
          <a:p>
            <a:pPr algn="just"/>
            <a:r>
              <a:rPr lang="en-US" dirty="0"/>
              <a:t> But Plato is a realist also, in the sense that, Ideas do not depend for this existence on human mind, but they are self-existent. </a:t>
            </a:r>
          </a:p>
          <a:p>
            <a:pPr algn="just"/>
            <a:r>
              <a:rPr lang="en-US" dirty="0"/>
              <a:t>Plato’s Theory of Ideas is the theory of the objectivity of concepts.</a:t>
            </a:r>
            <a:endParaRPr lang="en-IN" dirty="0"/>
          </a:p>
        </p:txBody>
      </p:sp>
    </p:spTree>
    <p:extLst>
      <p:ext uri="{BB962C8B-B14F-4D97-AF65-F5344CB8AC3E}">
        <p14:creationId xmlns:p14="http://schemas.microsoft.com/office/powerpoint/2010/main" val="2377537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3B64-ED2A-47D0-B4CB-43C532E42157}"/>
              </a:ext>
            </a:extLst>
          </p:cNvPr>
          <p:cNvSpPr>
            <a:spLocks noGrp="1"/>
          </p:cNvSpPr>
          <p:nvPr>
            <p:ph type="title"/>
          </p:nvPr>
        </p:nvSpPr>
        <p:spPr/>
        <p:txBody>
          <a:bodyPr/>
          <a:lstStyle/>
          <a:p>
            <a:r>
              <a:rPr lang="en-IN" dirty="0"/>
              <a:t>Truth is Correspondence:</a:t>
            </a:r>
          </a:p>
        </p:txBody>
      </p:sp>
      <p:sp>
        <p:nvSpPr>
          <p:cNvPr id="3" name="Content Placeholder 2">
            <a:extLst>
              <a:ext uri="{FF2B5EF4-FFF2-40B4-BE49-F238E27FC236}">
                <a16:creationId xmlns:a16="http://schemas.microsoft.com/office/drawing/2014/main" id="{10E98643-A1ED-44AF-B609-FEC9C44B70BD}"/>
              </a:ext>
            </a:extLst>
          </p:cNvPr>
          <p:cNvSpPr>
            <a:spLocks noGrp="1"/>
          </p:cNvSpPr>
          <p:nvPr>
            <p:ph idx="1"/>
          </p:nvPr>
        </p:nvSpPr>
        <p:spPr/>
        <p:txBody>
          <a:bodyPr/>
          <a:lstStyle/>
          <a:p>
            <a:pPr algn="just"/>
            <a:r>
              <a:rPr lang="en-US" dirty="0"/>
              <a:t>This theory is based on the view that truth means the correspondence of our ideas with facts of existence or reality.</a:t>
            </a:r>
          </a:p>
          <a:p>
            <a:pPr algn="just"/>
            <a:r>
              <a:rPr lang="en-US" dirty="0"/>
              <a:t> If I see a mountain, and if there really is such a mountain, then my idea is true. But if there is no mountain, my idea is false. It is dream, or illusion or hallucination—a product of imagination, not knowledge. </a:t>
            </a:r>
          </a:p>
          <a:p>
            <a:pPr algn="just"/>
            <a:r>
              <a:rPr lang="en-US" dirty="0"/>
              <a:t>Falsehood consists in having an idea which is not a copy of anything existing (real).</a:t>
            </a:r>
            <a:endParaRPr lang="en-IN" dirty="0"/>
          </a:p>
        </p:txBody>
      </p:sp>
    </p:spTree>
    <p:extLst>
      <p:ext uri="{BB962C8B-B14F-4D97-AF65-F5344CB8AC3E}">
        <p14:creationId xmlns:p14="http://schemas.microsoft.com/office/powerpoint/2010/main" val="6185260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51585-040B-4159-A407-A01298B04D99}"/>
              </a:ext>
            </a:extLst>
          </p:cNvPr>
          <p:cNvSpPr>
            <a:spLocks noGrp="1"/>
          </p:cNvSpPr>
          <p:nvPr>
            <p:ph type="title"/>
          </p:nvPr>
        </p:nvSpPr>
        <p:spPr/>
        <p:txBody>
          <a:bodyPr/>
          <a:lstStyle/>
          <a:p>
            <a:r>
              <a:rPr lang="en-IN" dirty="0"/>
              <a:t>Truth is Correspondence</a:t>
            </a:r>
            <a:r>
              <a:rPr lang="en-IN" dirty="0">
                <a:sym typeface="Wingdings" panose="05000000000000000000" pitchFamily="2" charset="2"/>
              </a:rPr>
              <a:t>(CONT)</a:t>
            </a:r>
            <a:endParaRPr lang="en-IN" dirty="0"/>
          </a:p>
        </p:txBody>
      </p:sp>
      <p:sp>
        <p:nvSpPr>
          <p:cNvPr id="3" name="Content Placeholder 2">
            <a:extLst>
              <a:ext uri="{FF2B5EF4-FFF2-40B4-BE49-F238E27FC236}">
                <a16:creationId xmlns:a16="http://schemas.microsoft.com/office/drawing/2014/main" id="{A179A9EF-3006-4923-84C4-E4657191B341}"/>
              </a:ext>
            </a:extLst>
          </p:cNvPr>
          <p:cNvSpPr>
            <a:spLocks noGrp="1"/>
          </p:cNvSpPr>
          <p:nvPr>
            <p:ph idx="1"/>
          </p:nvPr>
        </p:nvSpPr>
        <p:spPr/>
        <p:txBody>
          <a:bodyPr/>
          <a:lstStyle/>
          <a:p>
            <a:pPr algn="just"/>
            <a:r>
              <a:rPr lang="en-US" dirty="0"/>
              <a:t>Now, knowledge is knowledge of concepts.</a:t>
            </a:r>
          </a:p>
          <a:p>
            <a:pPr algn="just"/>
            <a:r>
              <a:rPr lang="en-US" dirty="0"/>
              <a:t> A concept is true knowledge only when it corresponds to an objective reality. </a:t>
            </a:r>
          </a:p>
          <a:p>
            <a:pPr algn="just"/>
            <a:r>
              <a:rPr lang="en-US" dirty="0"/>
              <a:t>So, there must be general ideas or concepts outside my mind. Plato gives the technical name “Ideas” to these real entities, to which our concepts correspond.</a:t>
            </a:r>
          </a:p>
          <a:p>
            <a:pPr algn="just"/>
            <a:r>
              <a:rPr lang="en-US" dirty="0"/>
              <a:t> This and that particular beautiful thing have no reality. Reality belongs only to the idea of Beauty in general.</a:t>
            </a:r>
            <a:endParaRPr lang="en-IN" dirty="0"/>
          </a:p>
        </p:txBody>
      </p:sp>
    </p:spTree>
    <p:extLst>
      <p:ext uri="{BB962C8B-B14F-4D97-AF65-F5344CB8AC3E}">
        <p14:creationId xmlns:p14="http://schemas.microsoft.com/office/powerpoint/2010/main" val="2422749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A380-AA40-4519-AA61-76C45FB5AFF4}"/>
              </a:ext>
            </a:extLst>
          </p:cNvPr>
          <p:cNvSpPr>
            <a:spLocks noGrp="1"/>
          </p:cNvSpPr>
          <p:nvPr>
            <p:ph type="title"/>
          </p:nvPr>
        </p:nvSpPr>
        <p:spPr/>
        <p:txBody>
          <a:bodyPr/>
          <a:lstStyle/>
          <a:p>
            <a:r>
              <a:rPr lang="en-IN" dirty="0"/>
              <a:t>Truth is Correspondence(CONT)</a:t>
            </a:r>
          </a:p>
        </p:txBody>
      </p:sp>
      <p:sp>
        <p:nvSpPr>
          <p:cNvPr id="3" name="Content Placeholder 2">
            <a:extLst>
              <a:ext uri="{FF2B5EF4-FFF2-40B4-BE49-F238E27FC236}">
                <a16:creationId xmlns:a16="http://schemas.microsoft.com/office/drawing/2014/main" id="{FA04B857-CE70-4047-888E-814167AFD72B}"/>
              </a:ext>
            </a:extLst>
          </p:cNvPr>
          <p:cNvSpPr>
            <a:spLocks noGrp="1"/>
          </p:cNvSpPr>
          <p:nvPr>
            <p:ph idx="1"/>
          </p:nvPr>
        </p:nvSpPr>
        <p:spPr/>
        <p:txBody>
          <a:bodyPr/>
          <a:lstStyle/>
          <a:p>
            <a:pPr algn="just"/>
            <a:r>
              <a:rPr lang="en-US" dirty="0"/>
              <a:t>Plato explains this point thus: there are many beautiful things. </a:t>
            </a:r>
          </a:p>
          <a:p>
            <a:pPr algn="just"/>
            <a:r>
              <a:rPr lang="en-US" dirty="0"/>
              <a:t>The fresh red flower is beautiful, a young woman’s face is beautiful, the moonlight is beautiful.</a:t>
            </a:r>
          </a:p>
          <a:p>
            <a:pPr algn="just"/>
            <a:r>
              <a:rPr lang="en-US" dirty="0"/>
              <a:t> All are different. Yet they are similar to each other. Our senses cannot give us this similarity, because it involves comparison and comparison is an act of the mind, not of the senses.</a:t>
            </a:r>
            <a:endParaRPr lang="en-IN" dirty="0"/>
          </a:p>
        </p:txBody>
      </p:sp>
    </p:spTree>
    <p:extLst>
      <p:ext uri="{BB962C8B-B14F-4D97-AF65-F5344CB8AC3E}">
        <p14:creationId xmlns:p14="http://schemas.microsoft.com/office/powerpoint/2010/main" val="1878088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3187D-2CEB-45F7-A51E-36AC171AD5A9}"/>
              </a:ext>
            </a:extLst>
          </p:cNvPr>
          <p:cNvSpPr>
            <a:spLocks noGrp="1"/>
          </p:cNvSpPr>
          <p:nvPr>
            <p:ph type="title"/>
          </p:nvPr>
        </p:nvSpPr>
        <p:spPr/>
        <p:txBody>
          <a:bodyPr/>
          <a:lstStyle/>
          <a:p>
            <a:r>
              <a:rPr lang="en-IN" dirty="0"/>
              <a:t>Truth is Correspondence(CONT)</a:t>
            </a:r>
          </a:p>
        </p:txBody>
      </p:sp>
      <p:sp>
        <p:nvSpPr>
          <p:cNvPr id="3" name="Content Placeholder 2">
            <a:extLst>
              <a:ext uri="{FF2B5EF4-FFF2-40B4-BE49-F238E27FC236}">
                <a16:creationId xmlns:a16="http://schemas.microsoft.com/office/drawing/2014/main" id="{ECF151EF-0A72-4525-B70F-7D40441AF786}"/>
              </a:ext>
            </a:extLst>
          </p:cNvPr>
          <p:cNvSpPr>
            <a:spLocks noGrp="1"/>
          </p:cNvSpPr>
          <p:nvPr>
            <p:ph idx="1"/>
          </p:nvPr>
        </p:nvSpPr>
        <p:spPr/>
        <p:txBody>
          <a:bodyPr/>
          <a:lstStyle/>
          <a:p>
            <a:pPr algn="just"/>
            <a:r>
              <a:rPr lang="en-US" dirty="0"/>
              <a:t>So the idea of beauty is in our mind with which we compare beautiful thing and recognize them as resembling our a priori idea of beauty in our mind. </a:t>
            </a:r>
          </a:p>
          <a:p>
            <a:pPr algn="just"/>
            <a:r>
              <a:rPr lang="en-US" dirty="0"/>
              <a:t>Now, either this idea corresponds to something outside us, or does not. In the latter case, our idea of beauty is a figment of imagination, not real.</a:t>
            </a:r>
          </a:p>
          <a:p>
            <a:pPr algn="just"/>
            <a:r>
              <a:rPr lang="en-US" dirty="0"/>
              <a:t> Therefore this beauty exists outside the mind and is something distinct from all beautiful things.</a:t>
            </a:r>
            <a:endParaRPr lang="en-IN" dirty="0"/>
          </a:p>
        </p:txBody>
      </p:sp>
    </p:spTree>
    <p:extLst>
      <p:ext uri="{BB962C8B-B14F-4D97-AF65-F5344CB8AC3E}">
        <p14:creationId xmlns:p14="http://schemas.microsoft.com/office/powerpoint/2010/main" val="1781442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0D13D-C687-44D8-8E81-7D286837D72C}"/>
              </a:ext>
            </a:extLst>
          </p:cNvPr>
          <p:cNvSpPr>
            <a:spLocks noGrp="1"/>
          </p:cNvSpPr>
          <p:nvPr>
            <p:ph type="title"/>
          </p:nvPr>
        </p:nvSpPr>
        <p:spPr/>
        <p:txBody>
          <a:bodyPr/>
          <a:lstStyle/>
          <a:p>
            <a:r>
              <a:rPr lang="en-IN" dirty="0"/>
              <a:t>Truth is Correspondence(CONT)</a:t>
            </a:r>
          </a:p>
        </p:txBody>
      </p:sp>
      <p:sp>
        <p:nvSpPr>
          <p:cNvPr id="3" name="Content Placeholder 2">
            <a:extLst>
              <a:ext uri="{FF2B5EF4-FFF2-40B4-BE49-F238E27FC236}">
                <a16:creationId xmlns:a16="http://schemas.microsoft.com/office/drawing/2014/main" id="{007B6BD3-B93C-49FE-855F-B3DEAB671D8E}"/>
              </a:ext>
            </a:extLst>
          </p:cNvPr>
          <p:cNvSpPr>
            <a:spLocks noGrp="1"/>
          </p:cNvSpPr>
          <p:nvPr>
            <p:ph idx="1"/>
          </p:nvPr>
        </p:nvSpPr>
        <p:spPr/>
        <p:txBody>
          <a:bodyPr>
            <a:normAutofit/>
          </a:bodyPr>
          <a:lstStyle/>
          <a:p>
            <a:pPr algn="just"/>
            <a:r>
              <a:rPr lang="en-US" dirty="0"/>
              <a:t>In this way all ideas e.g., the idea of the horse, or beauty, or justice or goodness—are real entities. </a:t>
            </a:r>
          </a:p>
          <a:p>
            <a:pPr algn="just"/>
            <a:r>
              <a:rPr lang="en-US" dirty="0"/>
              <a:t>There are many horses, which are perceived by our senses, but there is only one idea horse,—as is evident from the fact that, we use one word to imply all horses.</a:t>
            </a:r>
          </a:p>
          <a:p>
            <a:pPr algn="just"/>
            <a:r>
              <a:rPr lang="en-US" dirty="0"/>
              <a:t>The one ideal horse is the reality existing independently of all particular horses.</a:t>
            </a:r>
          </a:p>
          <a:p>
            <a:pPr algn="just"/>
            <a:r>
              <a:rPr lang="en-US" dirty="0"/>
              <a:t> What then is the ulti­mate reality from which all else is explained? It consists, for Plato, in Ideas.</a:t>
            </a:r>
            <a:endParaRPr lang="en-IN" dirty="0"/>
          </a:p>
        </p:txBody>
      </p:sp>
    </p:spTree>
    <p:extLst>
      <p:ext uri="{BB962C8B-B14F-4D97-AF65-F5344CB8AC3E}">
        <p14:creationId xmlns:p14="http://schemas.microsoft.com/office/powerpoint/2010/main" val="14518732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6B0FB-DC4C-414B-AC21-406A1A174894}"/>
              </a:ext>
            </a:extLst>
          </p:cNvPr>
          <p:cNvSpPr>
            <a:spLocks noGrp="1"/>
          </p:cNvSpPr>
          <p:nvPr>
            <p:ph type="title"/>
          </p:nvPr>
        </p:nvSpPr>
        <p:spPr/>
        <p:txBody>
          <a:bodyPr/>
          <a:lstStyle/>
          <a:p>
            <a:r>
              <a:rPr lang="en-IN" dirty="0"/>
              <a:t>Truth is Correspondence(CONT)</a:t>
            </a:r>
          </a:p>
        </p:txBody>
      </p:sp>
      <p:sp>
        <p:nvSpPr>
          <p:cNvPr id="3" name="Content Placeholder 2">
            <a:extLst>
              <a:ext uri="{FF2B5EF4-FFF2-40B4-BE49-F238E27FC236}">
                <a16:creationId xmlns:a16="http://schemas.microsoft.com/office/drawing/2014/main" id="{B4F41249-F69D-4DFA-A9D6-6990D3295AA7}"/>
              </a:ext>
            </a:extLst>
          </p:cNvPr>
          <p:cNvSpPr>
            <a:spLocks noGrp="1"/>
          </p:cNvSpPr>
          <p:nvPr>
            <p:ph idx="1"/>
          </p:nvPr>
        </p:nvSpPr>
        <p:spPr/>
        <p:txBody>
          <a:bodyPr/>
          <a:lstStyle/>
          <a:p>
            <a:pPr algn="just"/>
            <a:r>
              <a:rPr lang="en-US" dirty="0"/>
              <a:t>Plato explains the extra-mental reality of Ideas in another way: Our soul is immortal; it carries its knowledge of Ideas from birth to birth. </a:t>
            </a:r>
          </a:p>
          <a:p>
            <a:pPr algn="just"/>
            <a:r>
              <a:rPr lang="en-US" dirty="0"/>
              <a:t>Ideas of perfect straight line or perfect beauty were in the mind from our previous lives.</a:t>
            </a:r>
          </a:p>
          <a:p>
            <a:pPr algn="just"/>
            <a:r>
              <a:rPr lang="en-US" dirty="0"/>
              <a:t> This idea of perfection is the standard by which we can judge all perceived triangles, straight lines or beautiful things as imperfect imitations or copies of the perfect Ideas corresponding to these.</a:t>
            </a:r>
            <a:endParaRPr lang="en-IN" dirty="0"/>
          </a:p>
        </p:txBody>
      </p:sp>
    </p:spTree>
    <p:extLst>
      <p:ext uri="{BB962C8B-B14F-4D97-AF65-F5344CB8AC3E}">
        <p14:creationId xmlns:p14="http://schemas.microsoft.com/office/powerpoint/2010/main" val="6288442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4B60-A883-45C7-A624-DAC1BFB1C7AF}"/>
              </a:ext>
            </a:extLst>
          </p:cNvPr>
          <p:cNvSpPr>
            <a:spLocks noGrp="1"/>
          </p:cNvSpPr>
          <p:nvPr>
            <p:ph type="title"/>
          </p:nvPr>
        </p:nvSpPr>
        <p:spPr/>
        <p:txBody>
          <a:bodyPr/>
          <a:lstStyle/>
          <a:p>
            <a:r>
              <a:rPr lang="en-IN" dirty="0"/>
              <a:t>Truth is Correspondence(CONT)</a:t>
            </a:r>
          </a:p>
        </p:txBody>
      </p:sp>
      <p:sp>
        <p:nvSpPr>
          <p:cNvPr id="3" name="Content Placeholder 2">
            <a:extLst>
              <a:ext uri="{FF2B5EF4-FFF2-40B4-BE49-F238E27FC236}">
                <a16:creationId xmlns:a16="http://schemas.microsoft.com/office/drawing/2014/main" id="{5DFAC3FF-E594-4ECF-B482-22A34648ABA7}"/>
              </a:ext>
            </a:extLst>
          </p:cNvPr>
          <p:cNvSpPr>
            <a:spLocks noGrp="1"/>
          </p:cNvSpPr>
          <p:nvPr>
            <p:ph idx="1"/>
          </p:nvPr>
        </p:nvSpPr>
        <p:spPr/>
        <p:txBody>
          <a:bodyPr/>
          <a:lstStyle/>
          <a:p>
            <a:pPr algn="just"/>
            <a:r>
              <a:rPr lang="en-US" dirty="0"/>
              <a:t>So Ideas exist independently of our minds in the realm of reality. </a:t>
            </a:r>
          </a:p>
          <a:p>
            <a:pPr algn="just"/>
            <a:r>
              <a:rPr lang="en-US" dirty="0"/>
              <a:t>Due to this attachment of the soul with body in this life, those ideas are now only obscure and vague.</a:t>
            </a:r>
          </a:p>
          <a:p>
            <a:pPr algn="just"/>
            <a:r>
              <a:rPr lang="en-US" dirty="0"/>
              <a:t> It is the aim of proper education to make the vague ideas of perfection clearer and clearer.</a:t>
            </a:r>
            <a:endParaRPr lang="en-IN" dirty="0"/>
          </a:p>
        </p:txBody>
      </p:sp>
    </p:spTree>
    <p:extLst>
      <p:ext uri="{BB962C8B-B14F-4D97-AF65-F5344CB8AC3E}">
        <p14:creationId xmlns:p14="http://schemas.microsoft.com/office/powerpoint/2010/main" val="26259838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63B1B-9038-41D6-9E24-A5EB43B94BA4}"/>
              </a:ext>
            </a:extLst>
          </p:cNvPr>
          <p:cNvSpPr>
            <a:spLocks noGrp="1"/>
          </p:cNvSpPr>
          <p:nvPr>
            <p:ph type="title"/>
          </p:nvPr>
        </p:nvSpPr>
        <p:spPr/>
        <p:txBody>
          <a:bodyPr/>
          <a:lstStyle/>
          <a:p>
            <a:r>
              <a:rPr lang="en-IN" dirty="0"/>
              <a:t>Characteristics of Ideas:</a:t>
            </a:r>
          </a:p>
        </p:txBody>
      </p:sp>
      <p:sp>
        <p:nvSpPr>
          <p:cNvPr id="3" name="Content Placeholder 2">
            <a:extLst>
              <a:ext uri="{FF2B5EF4-FFF2-40B4-BE49-F238E27FC236}">
                <a16:creationId xmlns:a16="http://schemas.microsoft.com/office/drawing/2014/main" id="{FE23B5D7-5F9A-40EF-B692-40BC02FB7046}"/>
              </a:ext>
            </a:extLst>
          </p:cNvPr>
          <p:cNvSpPr>
            <a:spLocks noGrp="1"/>
          </p:cNvSpPr>
          <p:nvPr>
            <p:ph idx="1"/>
          </p:nvPr>
        </p:nvSpPr>
        <p:spPr/>
        <p:txBody>
          <a:bodyPr>
            <a:normAutofit fontScale="92500"/>
          </a:bodyPr>
          <a:lstStyle/>
          <a:p>
            <a:pPr marL="514350" indent="-514350" algn="just">
              <a:buFont typeface="+mj-lt"/>
              <a:buAutoNum type="arabicPeriod"/>
            </a:pPr>
            <a:r>
              <a:rPr lang="en-US" dirty="0"/>
              <a:t>Ideas exist by themselves, that’s why these are called ‘substances’. Qualities depend on substances but the substance does not depend on qualities. The ideas are self-caused, self-determined, absolute and ultimate realities.</a:t>
            </a:r>
          </a:p>
          <a:p>
            <a:pPr marL="514350" indent="-514350" algn="just">
              <a:buFont typeface="+mj-lt"/>
              <a:buAutoNum type="arabicPeriod"/>
            </a:pPr>
            <a:r>
              <a:rPr lang="en-US" dirty="0"/>
              <a:t>Ideas are universals. The idea of ‘cow’ is not this or that particular cow. It is a general concept of all cows.</a:t>
            </a:r>
          </a:p>
          <a:p>
            <a:pPr marL="514350" indent="-514350" algn="just">
              <a:buFont typeface="+mj-lt"/>
              <a:buAutoNum type="arabicPeriod"/>
            </a:pPr>
            <a:r>
              <a:rPr lang="en-US" dirty="0"/>
              <a:t>Ideas are not things, but thoughts. Plato means by this that Ideas are not subjective ideas depending on individual minds. Ideas are objective Realities.</a:t>
            </a:r>
          </a:p>
          <a:p>
            <a:pPr marL="514350" indent="-514350" algn="just">
              <a:buFont typeface="+mj-lt"/>
              <a:buAutoNum type="arabicPeriod"/>
            </a:pPr>
            <a:r>
              <a:rPr lang="en-US" dirty="0"/>
              <a:t> Ideas are the class-essences of things and beings. Definition gives us what is common and essential in a group of particulars. ‘Man’ is defined as a rational animal, so that rationality is essential for all human beings. Individual men may differ in all others respects like—height, complexion, weight etc. but they must be ‘rational ani­mals.’ This is implied in the idea of man.</a:t>
            </a:r>
            <a:endParaRPr lang="en-IN" dirty="0"/>
          </a:p>
        </p:txBody>
      </p:sp>
    </p:spTree>
    <p:extLst>
      <p:ext uri="{BB962C8B-B14F-4D97-AF65-F5344CB8AC3E}">
        <p14:creationId xmlns:p14="http://schemas.microsoft.com/office/powerpoint/2010/main" val="2345955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8D87D-4FAE-4FC8-8051-A6899458F582}"/>
              </a:ext>
            </a:extLst>
          </p:cNvPr>
          <p:cNvSpPr>
            <a:spLocks noGrp="1"/>
          </p:cNvSpPr>
          <p:nvPr>
            <p:ph type="title"/>
          </p:nvPr>
        </p:nvSpPr>
        <p:spPr/>
        <p:txBody>
          <a:bodyPr/>
          <a:lstStyle/>
          <a:p>
            <a:r>
              <a:rPr lang="en-IN" dirty="0"/>
              <a:t>Early Dialogues </a:t>
            </a:r>
          </a:p>
        </p:txBody>
      </p:sp>
      <p:sp>
        <p:nvSpPr>
          <p:cNvPr id="3" name="Content Placeholder 2">
            <a:extLst>
              <a:ext uri="{FF2B5EF4-FFF2-40B4-BE49-F238E27FC236}">
                <a16:creationId xmlns:a16="http://schemas.microsoft.com/office/drawing/2014/main" id="{848CB689-C474-4944-8DA3-E566B8485570}"/>
              </a:ext>
            </a:extLst>
          </p:cNvPr>
          <p:cNvSpPr>
            <a:spLocks noGrp="1"/>
          </p:cNvSpPr>
          <p:nvPr>
            <p:ph idx="1"/>
          </p:nvPr>
        </p:nvSpPr>
        <p:spPr/>
        <p:txBody>
          <a:bodyPr/>
          <a:lstStyle/>
          <a:p>
            <a:r>
              <a:rPr lang="en-US" dirty="0"/>
              <a:t>Wrote them before he had a philosophy of his own.</a:t>
            </a:r>
          </a:p>
          <a:p>
            <a:r>
              <a:rPr lang="en-US" dirty="0"/>
              <a:t>Socrates is portrayed historically accurately. </a:t>
            </a:r>
          </a:p>
          <a:p>
            <a:r>
              <a:rPr lang="en-US" dirty="0"/>
              <a:t>Mainly critical of the moral views of others.</a:t>
            </a:r>
            <a:endParaRPr lang="en-IN" dirty="0"/>
          </a:p>
        </p:txBody>
      </p:sp>
    </p:spTree>
    <p:extLst>
      <p:ext uri="{BB962C8B-B14F-4D97-AF65-F5344CB8AC3E}">
        <p14:creationId xmlns:p14="http://schemas.microsoft.com/office/powerpoint/2010/main" val="35408020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C2BAC-53EF-4E4F-8D28-99C420FD18CD}"/>
              </a:ext>
            </a:extLst>
          </p:cNvPr>
          <p:cNvSpPr>
            <a:spLocks noGrp="1"/>
          </p:cNvSpPr>
          <p:nvPr>
            <p:ph type="title"/>
          </p:nvPr>
        </p:nvSpPr>
        <p:spPr/>
        <p:txBody>
          <a:bodyPr/>
          <a:lstStyle/>
          <a:p>
            <a:r>
              <a:rPr lang="en-IN" dirty="0"/>
              <a:t>Characteristics of Ideas:</a:t>
            </a:r>
          </a:p>
        </p:txBody>
      </p:sp>
      <p:sp>
        <p:nvSpPr>
          <p:cNvPr id="3" name="Content Placeholder 2">
            <a:extLst>
              <a:ext uri="{FF2B5EF4-FFF2-40B4-BE49-F238E27FC236}">
                <a16:creationId xmlns:a16="http://schemas.microsoft.com/office/drawing/2014/main" id="{A7941225-08D7-4135-B0F6-CFF53AB88FC1}"/>
              </a:ext>
            </a:extLst>
          </p:cNvPr>
          <p:cNvSpPr>
            <a:spLocks noGrp="1"/>
          </p:cNvSpPr>
          <p:nvPr>
            <p:ph idx="1"/>
          </p:nvPr>
        </p:nvSpPr>
        <p:spPr/>
        <p:txBody>
          <a:bodyPr/>
          <a:lstStyle/>
          <a:p>
            <a:pPr marL="0" indent="0" algn="just">
              <a:buNone/>
            </a:pPr>
            <a:r>
              <a:rPr lang="en-US" dirty="0"/>
              <a:t>5. Ideas are not in space and time, because if they were in space and time they could have been perceived by our senses. Ideas cannot be perceived by senses, but are only known by reason.</a:t>
            </a:r>
          </a:p>
          <a:p>
            <a:pPr marL="0" indent="0" algn="just">
              <a:buNone/>
            </a:pPr>
            <a:r>
              <a:rPr lang="en-US" dirty="0"/>
              <a:t>6. Being definitions. Ideas are permanent or unchangeable. Men may come and men may go, but the definition of ‘man’ remains the same. It is eternal.</a:t>
            </a:r>
          </a:p>
          <a:p>
            <a:pPr marL="0" indent="0" algn="just">
              <a:buNone/>
            </a:pPr>
            <a:r>
              <a:rPr lang="en-US" dirty="0"/>
              <a:t>7. Ideas are known by thought or reason alone. These are not known by intuition or sense-perception. Sense perception gives us only particular things and beings. Reason gives us the Ideas.</a:t>
            </a:r>
            <a:endParaRPr lang="en-IN" dirty="0"/>
          </a:p>
        </p:txBody>
      </p:sp>
    </p:spTree>
    <p:extLst>
      <p:ext uri="{BB962C8B-B14F-4D97-AF65-F5344CB8AC3E}">
        <p14:creationId xmlns:p14="http://schemas.microsoft.com/office/powerpoint/2010/main" val="23667201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03F6-5A48-4DAF-91F5-794302797BF5}"/>
              </a:ext>
            </a:extLst>
          </p:cNvPr>
          <p:cNvSpPr>
            <a:spLocks noGrp="1"/>
          </p:cNvSpPr>
          <p:nvPr>
            <p:ph type="title"/>
          </p:nvPr>
        </p:nvSpPr>
        <p:spPr/>
        <p:txBody>
          <a:bodyPr/>
          <a:lstStyle/>
          <a:p>
            <a:r>
              <a:rPr lang="en-IN" dirty="0"/>
              <a:t>Characteristics of Ideas:</a:t>
            </a:r>
          </a:p>
        </p:txBody>
      </p:sp>
      <p:sp>
        <p:nvSpPr>
          <p:cNvPr id="3" name="Content Placeholder 2">
            <a:extLst>
              <a:ext uri="{FF2B5EF4-FFF2-40B4-BE49-F238E27FC236}">
                <a16:creationId xmlns:a16="http://schemas.microsoft.com/office/drawing/2014/main" id="{45842163-1C6A-48A0-BCDB-CADF06936D7F}"/>
              </a:ext>
            </a:extLst>
          </p:cNvPr>
          <p:cNvSpPr>
            <a:spLocks noGrp="1"/>
          </p:cNvSpPr>
          <p:nvPr>
            <p:ph idx="1"/>
          </p:nvPr>
        </p:nvSpPr>
        <p:spPr/>
        <p:txBody>
          <a:bodyPr>
            <a:normAutofit/>
          </a:bodyPr>
          <a:lstStyle/>
          <a:p>
            <a:pPr marL="0" indent="0" algn="just">
              <a:buNone/>
            </a:pPr>
            <a:r>
              <a:rPr lang="en-US" dirty="0"/>
              <a:t>8. Ideas are many. There are different kinds of Ideas e.g. Ideas of class—’cat’, ‘man’, ‘horse’ etc., ideas of quality like ‘whiteness’, ’roundness’, etc., ideas of rela­tions like ‘equality’, ‘similarity’ etc., ideas of mathematics like straight lines, dots, circles and triangles, ideas of ideals like ‘truth’, ‘beauty’ and ‘goodness’. There are even the Ideas of ‘filth’, ‘hair’ etc.</a:t>
            </a:r>
          </a:p>
          <a:p>
            <a:pPr marL="0" indent="0" algn="just">
              <a:buNone/>
            </a:pPr>
            <a:r>
              <a:rPr lang="en-US" dirty="0"/>
              <a:t>9. Though Ideas are of many kinds, they are related to each other in a system of hierarchy. The less wider ideas are included in the wider ideas, the wider ones in still wider ideas, thus all ideas are comprehended in one absolute idea of the Good. The ideas of redness and blueness are included in the wider idea of color; the ideas of </a:t>
            </a:r>
            <a:r>
              <a:rPr lang="en-US" dirty="0" err="1"/>
              <a:t>colour</a:t>
            </a:r>
            <a:r>
              <a:rPr lang="en-US" dirty="0"/>
              <a:t> and taste, in the idea of quality.</a:t>
            </a:r>
          </a:p>
          <a:p>
            <a:pPr marL="0" indent="0" algn="just">
              <a:buNone/>
            </a:pPr>
            <a:endParaRPr lang="en-IN" dirty="0"/>
          </a:p>
        </p:txBody>
      </p:sp>
    </p:spTree>
    <p:extLst>
      <p:ext uri="{BB962C8B-B14F-4D97-AF65-F5344CB8AC3E}">
        <p14:creationId xmlns:p14="http://schemas.microsoft.com/office/powerpoint/2010/main" val="2978914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558F8-84C7-4BEA-BED4-7DC21B675F1D}"/>
              </a:ext>
            </a:extLst>
          </p:cNvPr>
          <p:cNvSpPr>
            <a:spLocks noGrp="1"/>
          </p:cNvSpPr>
          <p:nvPr>
            <p:ph type="title"/>
          </p:nvPr>
        </p:nvSpPr>
        <p:spPr/>
        <p:txBody>
          <a:bodyPr/>
          <a:lstStyle/>
          <a:p>
            <a:r>
              <a:rPr lang="en-US" dirty="0"/>
              <a:t>SOUL</a:t>
            </a:r>
            <a:endParaRPr lang="en-IN" dirty="0"/>
          </a:p>
        </p:txBody>
      </p:sp>
      <p:sp>
        <p:nvSpPr>
          <p:cNvPr id="3" name="Content Placeholder 2">
            <a:extLst>
              <a:ext uri="{FF2B5EF4-FFF2-40B4-BE49-F238E27FC236}">
                <a16:creationId xmlns:a16="http://schemas.microsoft.com/office/drawing/2014/main" id="{68487997-677A-49A1-8E02-4EB19B37AB8D}"/>
              </a:ext>
            </a:extLst>
          </p:cNvPr>
          <p:cNvSpPr>
            <a:spLocks noGrp="1"/>
          </p:cNvSpPr>
          <p:nvPr>
            <p:ph idx="1"/>
          </p:nvPr>
        </p:nvSpPr>
        <p:spPr/>
        <p:txBody>
          <a:bodyPr>
            <a:normAutofit/>
          </a:bodyPr>
          <a:lstStyle/>
          <a:p>
            <a:pPr algn="just"/>
            <a:r>
              <a:rPr lang="en-US" dirty="0"/>
              <a:t> People’s inner, mental life was the most important thing about them.</a:t>
            </a:r>
          </a:p>
          <a:p>
            <a:pPr algn="just"/>
            <a:r>
              <a:rPr lang="en-US" dirty="0"/>
              <a:t> The soul was the “real” part of the person temporarily attached to a physical body, but immortal. </a:t>
            </a:r>
          </a:p>
          <a:p>
            <a:pPr algn="just"/>
            <a:r>
              <a:rPr lang="en-US" dirty="0"/>
              <a:t>The Tripartite Theory of the Soul </a:t>
            </a:r>
          </a:p>
          <a:p>
            <a:pPr algn="just"/>
            <a:r>
              <a:rPr lang="en-US" dirty="0"/>
              <a:t>Reason </a:t>
            </a:r>
          </a:p>
          <a:p>
            <a:pPr algn="just"/>
            <a:r>
              <a:rPr lang="en-US" dirty="0"/>
              <a:t>Emotion </a:t>
            </a:r>
          </a:p>
          <a:p>
            <a:pPr algn="just"/>
            <a:r>
              <a:rPr lang="en-US" dirty="0"/>
              <a:t>Appetite </a:t>
            </a:r>
          </a:p>
          <a:p>
            <a:pPr algn="just"/>
            <a:r>
              <a:rPr lang="en-US" dirty="0"/>
              <a:t> The soul was a guiding force that helped the body and the mind to work together, and the only way it could do this was with a governance of the tripartite</a:t>
            </a:r>
            <a:endParaRPr lang="en-IN" dirty="0"/>
          </a:p>
        </p:txBody>
      </p:sp>
    </p:spTree>
    <p:extLst>
      <p:ext uri="{BB962C8B-B14F-4D97-AF65-F5344CB8AC3E}">
        <p14:creationId xmlns:p14="http://schemas.microsoft.com/office/powerpoint/2010/main" val="23003898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95364-CDC6-4F9F-932F-396F3EFE2539}"/>
              </a:ext>
            </a:extLst>
          </p:cNvPr>
          <p:cNvSpPr>
            <a:spLocks noGrp="1"/>
          </p:cNvSpPr>
          <p:nvPr>
            <p:ph type="title"/>
          </p:nvPr>
        </p:nvSpPr>
        <p:spPr/>
        <p:txBody>
          <a:bodyPr/>
          <a:lstStyle/>
          <a:p>
            <a:r>
              <a:rPr lang="en-US" dirty="0"/>
              <a:t>SOUL(CONT.)</a:t>
            </a:r>
            <a:endParaRPr lang="en-IN" dirty="0"/>
          </a:p>
        </p:txBody>
      </p:sp>
      <p:sp>
        <p:nvSpPr>
          <p:cNvPr id="3" name="Content Placeholder 2">
            <a:extLst>
              <a:ext uri="{FF2B5EF4-FFF2-40B4-BE49-F238E27FC236}">
                <a16:creationId xmlns:a16="http://schemas.microsoft.com/office/drawing/2014/main" id="{A24147D9-F4EB-4E98-826B-B1596BFA00BC}"/>
              </a:ext>
            </a:extLst>
          </p:cNvPr>
          <p:cNvSpPr>
            <a:spLocks noGrp="1"/>
          </p:cNvSpPr>
          <p:nvPr>
            <p:ph idx="1"/>
          </p:nvPr>
        </p:nvSpPr>
        <p:spPr/>
        <p:txBody>
          <a:bodyPr/>
          <a:lstStyle/>
          <a:p>
            <a:pPr algn="just"/>
            <a:r>
              <a:rPr lang="en-US" dirty="0"/>
              <a:t>Plato believed that the soul was immortal; it was in existence before the body and it continues to exist when the body dies. </a:t>
            </a:r>
          </a:p>
          <a:p>
            <a:pPr algn="just"/>
            <a:r>
              <a:rPr lang="en-US" dirty="0"/>
              <a:t>Plato thought this to be true because of his Theory of Forms.</a:t>
            </a:r>
          </a:p>
          <a:p>
            <a:pPr algn="just"/>
            <a:r>
              <a:rPr lang="en-US" dirty="0"/>
              <a:t> Plato thought we had such ideas as a ‘perfect circle’, not because we have seen one before or that it had been described to us, but the image was already known to us through the world of Forms.</a:t>
            </a:r>
            <a:endParaRPr lang="en-IN" dirty="0"/>
          </a:p>
        </p:txBody>
      </p:sp>
    </p:spTree>
    <p:extLst>
      <p:ext uri="{BB962C8B-B14F-4D97-AF65-F5344CB8AC3E}">
        <p14:creationId xmlns:p14="http://schemas.microsoft.com/office/powerpoint/2010/main" val="39697731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F0ED7-3C36-4F68-AC9C-EFFB17876697}"/>
              </a:ext>
            </a:extLst>
          </p:cNvPr>
          <p:cNvSpPr>
            <a:spLocks noGrp="1"/>
          </p:cNvSpPr>
          <p:nvPr>
            <p:ph type="title"/>
          </p:nvPr>
        </p:nvSpPr>
        <p:spPr/>
        <p:txBody>
          <a:bodyPr/>
          <a:lstStyle/>
          <a:p>
            <a:r>
              <a:rPr lang="en-IN" dirty="0"/>
              <a:t>SOUL(CONT.)</a:t>
            </a:r>
          </a:p>
        </p:txBody>
      </p:sp>
      <p:sp>
        <p:nvSpPr>
          <p:cNvPr id="3" name="Content Placeholder 2">
            <a:extLst>
              <a:ext uri="{FF2B5EF4-FFF2-40B4-BE49-F238E27FC236}">
                <a16:creationId xmlns:a16="http://schemas.microsoft.com/office/drawing/2014/main" id="{7EBB26E2-DE8B-413F-A21D-6EC88C66928C}"/>
              </a:ext>
            </a:extLst>
          </p:cNvPr>
          <p:cNvSpPr>
            <a:spLocks noGrp="1"/>
          </p:cNvSpPr>
          <p:nvPr>
            <p:ph idx="1"/>
          </p:nvPr>
        </p:nvSpPr>
        <p:spPr/>
        <p:txBody>
          <a:bodyPr/>
          <a:lstStyle/>
          <a:p>
            <a:pPr algn="just"/>
            <a:r>
              <a:rPr lang="en-US" dirty="0"/>
              <a:t>This theory also explained how the soul was generated; the soul already lived a life in the world of forms, a world that cannot be destroyed as the body can be destroyed.</a:t>
            </a:r>
          </a:p>
          <a:p>
            <a:pPr algn="just"/>
            <a:r>
              <a:rPr lang="en-US" dirty="0"/>
              <a:t> Once you die, the soul is free for a short time before being entrapped once again in another body. </a:t>
            </a:r>
          </a:p>
          <a:p>
            <a:pPr algn="just"/>
            <a:r>
              <a:rPr lang="en-US" dirty="0"/>
              <a:t>Plato was also a rationalist. He believed that you only have true knowledge and understanding of reality through reason. </a:t>
            </a:r>
          </a:p>
          <a:p>
            <a:pPr algn="just"/>
            <a:r>
              <a:rPr lang="en-US" dirty="0"/>
              <a:t>The physical world is inferior, or course, to the realm of Forms. Any knowledge we have of the physical world is through our senses and is subjective and inexact.</a:t>
            </a:r>
            <a:endParaRPr lang="en-IN" dirty="0"/>
          </a:p>
        </p:txBody>
      </p:sp>
    </p:spTree>
    <p:extLst>
      <p:ext uri="{BB962C8B-B14F-4D97-AF65-F5344CB8AC3E}">
        <p14:creationId xmlns:p14="http://schemas.microsoft.com/office/powerpoint/2010/main" val="2666092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FB7AC-6789-4DF9-BDA8-66BACAFCFE42}"/>
              </a:ext>
            </a:extLst>
          </p:cNvPr>
          <p:cNvSpPr>
            <a:spLocks noGrp="1"/>
          </p:cNvSpPr>
          <p:nvPr>
            <p:ph type="title"/>
          </p:nvPr>
        </p:nvSpPr>
        <p:spPr/>
        <p:txBody>
          <a:bodyPr/>
          <a:lstStyle/>
          <a:p>
            <a:r>
              <a:rPr lang="en-IN" dirty="0"/>
              <a:t>SOUL(CONT.)</a:t>
            </a:r>
          </a:p>
        </p:txBody>
      </p:sp>
      <p:sp>
        <p:nvSpPr>
          <p:cNvPr id="3" name="Content Placeholder 2">
            <a:extLst>
              <a:ext uri="{FF2B5EF4-FFF2-40B4-BE49-F238E27FC236}">
                <a16:creationId xmlns:a16="http://schemas.microsoft.com/office/drawing/2014/main" id="{9A7C8597-2C04-4F30-8679-F60C8D22B817}"/>
              </a:ext>
            </a:extLst>
          </p:cNvPr>
          <p:cNvSpPr>
            <a:spLocks noGrp="1"/>
          </p:cNvSpPr>
          <p:nvPr>
            <p:ph idx="1"/>
          </p:nvPr>
        </p:nvSpPr>
        <p:spPr/>
        <p:txBody>
          <a:bodyPr/>
          <a:lstStyle/>
          <a:p>
            <a:pPr algn="just"/>
            <a:r>
              <a:rPr lang="en-US" dirty="0"/>
              <a:t>Plato’s idea of the soul is his dualist position, believing that body and soul are fundamentally distinct. </a:t>
            </a:r>
          </a:p>
          <a:p>
            <a:pPr algn="just"/>
            <a:r>
              <a:rPr lang="en-US" dirty="0"/>
              <a:t>His theory on the soul was produced in his book Phaedrus. </a:t>
            </a:r>
          </a:p>
          <a:p>
            <a:pPr algn="just"/>
            <a:r>
              <a:rPr lang="en-US" dirty="0"/>
              <a:t>In it Plato was most concerned with demonstrating the immortality of the soul and its ability to survive bodily death. </a:t>
            </a:r>
            <a:endParaRPr lang="en-IN" dirty="0"/>
          </a:p>
        </p:txBody>
      </p:sp>
    </p:spTree>
    <p:extLst>
      <p:ext uri="{BB962C8B-B14F-4D97-AF65-F5344CB8AC3E}">
        <p14:creationId xmlns:p14="http://schemas.microsoft.com/office/powerpoint/2010/main" val="7863432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8C4AB-6E9B-4C3A-8BF2-7FDE35CD0AF3}"/>
              </a:ext>
            </a:extLst>
          </p:cNvPr>
          <p:cNvSpPr>
            <a:spLocks noGrp="1"/>
          </p:cNvSpPr>
          <p:nvPr>
            <p:ph type="title"/>
          </p:nvPr>
        </p:nvSpPr>
        <p:spPr/>
        <p:txBody>
          <a:bodyPr/>
          <a:lstStyle/>
          <a:p>
            <a:r>
              <a:rPr lang="en-IN" dirty="0"/>
              <a:t>SOUL(CONT.)</a:t>
            </a:r>
          </a:p>
        </p:txBody>
      </p:sp>
      <p:sp>
        <p:nvSpPr>
          <p:cNvPr id="3" name="Content Placeholder 2">
            <a:extLst>
              <a:ext uri="{FF2B5EF4-FFF2-40B4-BE49-F238E27FC236}">
                <a16:creationId xmlns:a16="http://schemas.microsoft.com/office/drawing/2014/main" id="{0C93B058-AE73-4A46-9DCC-F6176254F84D}"/>
              </a:ext>
            </a:extLst>
          </p:cNvPr>
          <p:cNvSpPr>
            <a:spLocks noGrp="1"/>
          </p:cNvSpPr>
          <p:nvPr>
            <p:ph idx="1"/>
          </p:nvPr>
        </p:nvSpPr>
        <p:spPr/>
        <p:txBody>
          <a:bodyPr/>
          <a:lstStyle/>
          <a:p>
            <a:pPr algn="just"/>
            <a:r>
              <a:rPr lang="en-US" dirty="0"/>
              <a:t>The Tripartite Theory of the Soul marks a change in Plato's thinking about the control a human being exercises over his actions and thus his life.</a:t>
            </a:r>
          </a:p>
          <a:p>
            <a:pPr algn="just"/>
            <a:r>
              <a:rPr lang="en-US" dirty="0"/>
              <a:t> In the Republic, Socrates departs from the position in the Protagoras. The soul, the Republic, consists in more than reason.</a:t>
            </a:r>
          </a:p>
          <a:p>
            <a:pPr algn="just"/>
            <a:r>
              <a:rPr lang="en-US" dirty="0"/>
              <a:t> It has two parts that do not engage in the thinking that characterizes reason. The soul is thus tripartite:</a:t>
            </a:r>
            <a:endParaRPr lang="en-IN" dirty="0"/>
          </a:p>
        </p:txBody>
      </p:sp>
    </p:spTree>
    <p:extLst>
      <p:ext uri="{BB962C8B-B14F-4D97-AF65-F5344CB8AC3E}">
        <p14:creationId xmlns:p14="http://schemas.microsoft.com/office/powerpoint/2010/main" val="25225634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3DB2D-5F86-4930-895E-4471DF8A455A}"/>
              </a:ext>
            </a:extLst>
          </p:cNvPr>
          <p:cNvSpPr>
            <a:spLocks noGrp="1"/>
          </p:cNvSpPr>
          <p:nvPr>
            <p:ph type="title"/>
          </p:nvPr>
        </p:nvSpPr>
        <p:spPr/>
        <p:txBody>
          <a:bodyPr/>
          <a:lstStyle/>
          <a:p>
            <a:r>
              <a:rPr lang="en-IN" dirty="0"/>
              <a:t>SOUL(CONT.)</a:t>
            </a:r>
          </a:p>
        </p:txBody>
      </p:sp>
      <p:sp>
        <p:nvSpPr>
          <p:cNvPr id="3" name="Content Placeholder 2">
            <a:extLst>
              <a:ext uri="{FF2B5EF4-FFF2-40B4-BE49-F238E27FC236}">
                <a16:creationId xmlns:a16="http://schemas.microsoft.com/office/drawing/2014/main" id="{1E39BFE1-3D95-4A19-B5E3-E8BD76AB2100}"/>
              </a:ext>
            </a:extLst>
          </p:cNvPr>
          <p:cNvSpPr>
            <a:spLocks noGrp="1"/>
          </p:cNvSpPr>
          <p:nvPr>
            <p:ph idx="1"/>
          </p:nvPr>
        </p:nvSpPr>
        <p:spPr/>
        <p:txBody>
          <a:bodyPr/>
          <a:lstStyle/>
          <a:p>
            <a:pPr algn="just"/>
            <a:r>
              <a:rPr lang="en-US" dirty="0"/>
              <a:t>All three parts of the soul can give rise to desires.</a:t>
            </a:r>
          </a:p>
          <a:p>
            <a:pPr algn="just"/>
            <a:r>
              <a:rPr lang="en-US" dirty="0"/>
              <a:t> The desire of reason stems from beliefs about what is good and what is bad. </a:t>
            </a:r>
          </a:p>
          <a:p>
            <a:pPr algn="just"/>
            <a:r>
              <a:rPr lang="en-US" dirty="0"/>
              <a:t>This, however, is not true of the appetite and spirit. </a:t>
            </a:r>
          </a:p>
          <a:p>
            <a:pPr algn="just"/>
            <a:r>
              <a:rPr lang="en-US" dirty="0"/>
              <a:t>The desires of these parts do not depend on any beliefs about what is good and what is bad.</a:t>
            </a:r>
            <a:endParaRPr lang="en-IN" dirty="0"/>
          </a:p>
        </p:txBody>
      </p:sp>
    </p:spTree>
    <p:extLst>
      <p:ext uri="{BB962C8B-B14F-4D97-AF65-F5344CB8AC3E}">
        <p14:creationId xmlns:p14="http://schemas.microsoft.com/office/powerpoint/2010/main" val="42936661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E6F23-4598-4B80-9758-16D4ADD6C8AA}"/>
              </a:ext>
            </a:extLst>
          </p:cNvPr>
          <p:cNvSpPr>
            <a:spLocks noGrp="1"/>
          </p:cNvSpPr>
          <p:nvPr>
            <p:ph type="title"/>
          </p:nvPr>
        </p:nvSpPr>
        <p:spPr/>
        <p:txBody>
          <a:bodyPr/>
          <a:lstStyle/>
          <a:p>
            <a:r>
              <a:rPr lang="en-IN" dirty="0"/>
              <a:t>SOUL(CONT.)</a:t>
            </a:r>
          </a:p>
        </p:txBody>
      </p:sp>
      <p:sp>
        <p:nvSpPr>
          <p:cNvPr id="3" name="Content Placeholder 2">
            <a:extLst>
              <a:ext uri="{FF2B5EF4-FFF2-40B4-BE49-F238E27FC236}">
                <a16:creationId xmlns:a16="http://schemas.microsoft.com/office/drawing/2014/main" id="{16FD6748-891D-47ED-B36B-96026ABBD5A4}"/>
              </a:ext>
            </a:extLst>
          </p:cNvPr>
          <p:cNvSpPr>
            <a:spLocks noGrp="1"/>
          </p:cNvSpPr>
          <p:nvPr>
            <p:ph idx="1"/>
          </p:nvPr>
        </p:nvSpPr>
        <p:spPr/>
        <p:txBody>
          <a:bodyPr/>
          <a:lstStyle/>
          <a:p>
            <a:pPr algn="just"/>
            <a:r>
              <a:rPr lang="en-US" dirty="0"/>
              <a:t>Now it is possible for someone to act contrary to his knowledge of what is good and what is bad.</a:t>
            </a:r>
          </a:p>
          <a:p>
            <a:pPr algn="just"/>
            <a:r>
              <a:rPr lang="en-US" dirty="0"/>
              <a:t> This has consequences for how to understand the competency involved in living the good life.</a:t>
            </a:r>
          </a:p>
          <a:p>
            <a:pPr algn="just"/>
            <a:r>
              <a:rPr lang="en-US" dirty="0"/>
              <a:t> The parts of the soul must have their proper organization. Reason must lead the way.</a:t>
            </a:r>
            <a:endParaRPr lang="en-IN" dirty="0"/>
          </a:p>
        </p:txBody>
      </p:sp>
    </p:spTree>
    <p:extLst>
      <p:ext uri="{BB962C8B-B14F-4D97-AF65-F5344CB8AC3E}">
        <p14:creationId xmlns:p14="http://schemas.microsoft.com/office/powerpoint/2010/main" val="1168229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335A-8835-45B1-B87D-769D66DBA139}"/>
              </a:ext>
            </a:extLst>
          </p:cNvPr>
          <p:cNvSpPr>
            <a:spLocks noGrp="1"/>
          </p:cNvSpPr>
          <p:nvPr>
            <p:ph type="title"/>
          </p:nvPr>
        </p:nvSpPr>
        <p:spPr/>
        <p:txBody>
          <a:bodyPr/>
          <a:lstStyle/>
          <a:p>
            <a:r>
              <a:rPr lang="en-IN" dirty="0"/>
              <a:t>Middle Dialogues </a:t>
            </a:r>
          </a:p>
        </p:txBody>
      </p:sp>
      <p:sp>
        <p:nvSpPr>
          <p:cNvPr id="3" name="Content Placeholder 2">
            <a:extLst>
              <a:ext uri="{FF2B5EF4-FFF2-40B4-BE49-F238E27FC236}">
                <a16:creationId xmlns:a16="http://schemas.microsoft.com/office/drawing/2014/main" id="{62A6A012-DB48-4CAA-BA63-DF4A432C0C62}"/>
              </a:ext>
            </a:extLst>
          </p:cNvPr>
          <p:cNvSpPr>
            <a:spLocks noGrp="1"/>
          </p:cNvSpPr>
          <p:nvPr>
            <p:ph idx="1"/>
          </p:nvPr>
        </p:nvSpPr>
        <p:spPr/>
        <p:txBody>
          <a:bodyPr/>
          <a:lstStyle/>
          <a:p>
            <a:r>
              <a:rPr lang="en-US" dirty="0"/>
              <a:t>Begins coming up with his own philosophy.</a:t>
            </a:r>
          </a:p>
          <a:p>
            <a:r>
              <a:rPr lang="en-US" dirty="0"/>
              <a:t>Develops some metaphysical (philosophical principles) and epistemological (nature of knowledge) positions.</a:t>
            </a:r>
          </a:p>
          <a:p>
            <a:r>
              <a:rPr lang="en-US" dirty="0"/>
              <a:t>Begins introducing his theory of the forms into his writing.</a:t>
            </a:r>
            <a:endParaRPr lang="en-IN" dirty="0"/>
          </a:p>
        </p:txBody>
      </p:sp>
    </p:spTree>
    <p:extLst>
      <p:ext uri="{BB962C8B-B14F-4D97-AF65-F5344CB8AC3E}">
        <p14:creationId xmlns:p14="http://schemas.microsoft.com/office/powerpoint/2010/main" val="3079135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B1022-48CF-4EA1-9B9B-B4E6F3C95AC6}"/>
              </a:ext>
            </a:extLst>
          </p:cNvPr>
          <p:cNvSpPr>
            <a:spLocks noGrp="1"/>
          </p:cNvSpPr>
          <p:nvPr>
            <p:ph type="title"/>
          </p:nvPr>
        </p:nvSpPr>
        <p:spPr/>
        <p:txBody>
          <a:bodyPr/>
          <a:lstStyle/>
          <a:p>
            <a:r>
              <a:rPr lang="en-IN" dirty="0"/>
              <a:t>Late Dialogues </a:t>
            </a:r>
          </a:p>
        </p:txBody>
      </p:sp>
      <p:sp>
        <p:nvSpPr>
          <p:cNvPr id="3" name="Content Placeholder 2">
            <a:extLst>
              <a:ext uri="{FF2B5EF4-FFF2-40B4-BE49-F238E27FC236}">
                <a16:creationId xmlns:a16="http://schemas.microsoft.com/office/drawing/2014/main" id="{73C97C03-845D-492F-8442-9691C06DAFDB}"/>
              </a:ext>
            </a:extLst>
          </p:cNvPr>
          <p:cNvSpPr>
            <a:spLocks noGrp="1"/>
          </p:cNvSpPr>
          <p:nvPr>
            <p:ph idx="1"/>
          </p:nvPr>
        </p:nvSpPr>
        <p:spPr/>
        <p:txBody>
          <a:bodyPr/>
          <a:lstStyle/>
          <a:p>
            <a:r>
              <a:rPr lang="en-US" dirty="0"/>
              <a:t>Socrates is used purely to advance Plato’s own views.</a:t>
            </a:r>
          </a:p>
          <a:p>
            <a:r>
              <a:rPr lang="en-US" dirty="0"/>
              <a:t>His approach is constructive—used mainly to develop his own mature philosophical system.</a:t>
            </a:r>
          </a:p>
          <a:p>
            <a:endParaRPr lang="en-US" dirty="0"/>
          </a:p>
          <a:p>
            <a:endParaRPr lang="en-IN" dirty="0"/>
          </a:p>
        </p:txBody>
      </p:sp>
    </p:spTree>
    <p:extLst>
      <p:ext uri="{BB962C8B-B14F-4D97-AF65-F5344CB8AC3E}">
        <p14:creationId xmlns:p14="http://schemas.microsoft.com/office/powerpoint/2010/main" val="362215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A9DD-4179-4A18-BD65-34222842FCAD}"/>
              </a:ext>
            </a:extLst>
          </p:cNvPr>
          <p:cNvSpPr>
            <a:spLocks noGrp="1"/>
          </p:cNvSpPr>
          <p:nvPr>
            <p:ph type="title"/>
          </p:nvPr>
        </p:nvSpPr>
        <p:spPr/>
        <p:txBody>
          <a:bodyPr/>
          <a:lstStyle/>
          <a:p>
            <a:r>
              <a:rPr lang="en-IN" dirty="0"/>
              <a:t>General Ideas</a:t>
            </a:r>
          </a:p>
        </p:txBody>
      </p:sp>
      <p:sp>
        <p:nvSpPr>
          <p:cNvPr id="3" name="Content Placeholder 2">
            <a:extLst>
              <a:ext uri="{FF2B5EF4-FFF2-40B4-BE49-F238E27FC236}">
                <a16:creationId xmlns:a16="http://schemas.microsoft.com/office/drawing/2014/main" id="{C6528670-3916-4E48-B631-E6D5D2576914}"/>
              </a:ext>
            </a:extLst>
          </p:cNvPr>
          <p:cNvSpPr>
            <a:spLocks noGrp="1"/>
          </p:cNvSpPr>
          <p:nvPr>
            <p:ph idx="1"/>
          </p:nvPr>
        </p:nvSpPr>
        <p:spPr/>
        <p:txBody>
          <a:bodyPr/>
          <a:lstStyle/>
          <a:p>
            <a:pPr algn="just"/>
            <a:r>
              <a:rPr lang="en-US" dirty="0"/>
              <a:t>Inherited Socrates’s philosophy.</a:t>
            </a:r>
          </a:p>
          <a:p>
            <a:pPr algn="just"/>
            <a:r>
              <a:rPr lang="en-US" dirty="0"/>
              <a:t>Attempted to complete it by adding a foundation in metaphysics.</a:t>
            </a:r>
          </a:p>
          <a:p>
            <a:pPr algn="just"/>
            <a:r>
              <a:rPr lang="en-US" dirty="0"/>
              <a:t> Believed philosophy must render man morally better.</a:t>
            </a:r>
            <a:endParaRPr lang="en-IN" dirty="0"/>
          </a:p>
        </p:txBody>
      </p:sp>
    </p:spTree>
    <p:extLst>
      <p:ext uri="{BB962C8B-B14F-4D97-AF65-F5344CB8AC3E}">
        <p14:creationId xmlns:p14="http://schemas.microsoft.com/office/powerpoint/2010/main" val="1284410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421CC-0F67-40D7-A315-56AF93C387AA}"/>
              </a:ext>
            </a:extLst>
          </p:cNvPr>
          <p:cNvSpPr>
            <a:spLocks noGrp="1"/>
          </p:cNvSpPr>
          <p:nvPr>
            <p:ph type="title"/>
          </p:nvPr>
        </p:nvSpPr>
        <p:spPr/>
        <p:txBody>
          <a:bodyPr/>
          <a:lstStyle/>
          <a:p>
            <a:r>
              <a:rPr lang="en-IN" dirty="0"/>
              <a:t>The Socratic Philosophy</a:t>
            </a:r>
          </a:p>
        </p:txBody>
      </p:sp>
      <p:sp>
        <p:nvSpPr>
          <p:cNvPr id="3" name="Content Placeholder 2">
            <a:extLst>
              <a:ext uri="{FF2B5EF4-FFF2-40B4-BE49-F238E27FC236}">
                <a16:creationId xmlns:a16="http://schemas.microsoft.com/office/drawing/2014/main" id="{7C0D1754-3D18-44DD-801C-CDC7D05EB0FB}"/>
              </a:ext>
            </a:extLst>
          </p:cNvPr>
          <p:cNvSpPr>
            <a:spLocks noGrp="1"/>
          </p:cNvSpPr>
          <p:nvPr>
            <p:ph idx="1"/>
          </p:nvPr>
        </p:nvSpPr>
        <p:spPr/>
        <p:txBody>
          <a:bodyPr/>
          <a:lstStyle/>
          <a:p>
            <a:pPr algn="just"/>
            <a:r>
              <a:rPr lang="en-US" dirty="0"/>
              <a:t>The only real wisdom is knowing that you know absolutely nothing.</a:t>
            </a:r>
          </a:p>
          <a:p>
            <a:pPr algn="just"/>
            <a:r>
              <a:rPr lang="en-US" dirty="0"/>
              <a:t> The highest good is the improvement of the soul—the care for wisdom and truth.</a:t>
            </a:r>
          </a:p>
          <a:p>
            <a:pPr algn="just"/>
            <a:r>
              <a:rPr lang="en-US" dirty="0"/>
              <a:t>Virtue does not come from money, but money come from virtue.</a:t>
            </a:r>
          </a:p>
          <a:p>
            <a:pPr algn="just"/>
            <a:r>
              <a:rPr lang="en-US" dirty="0"/>
              <a:t> Virtue is knowledge. </a:t>
            </a:r>
          </a:p>
          <a:p>
            <a:pPr algn="just"/>
            <a:r>
              <a:rPr lang="en-US" dirty="0"/>
              <a:t>Evil and wrongdoing come from lack of knowledge or ignorance.</a:t>
            </a:r>
            <a:endParaRPr lang="en-IN" dirty="0"/>
          </a:p>
        </p:txBody>
      </p:sp>
    </p:spTree>
    <p:extLst>
      <p:ext uri="{BB962C8B-B14F-4D97-AF65-F5344CB8AC3E}">
        <p14:creationId xmlns:p14="http://schemas.microsoft.com/office/powerpoint/2010/main" val="55781655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637</TotalTime>
  <Words>4525</Words>
  <Application>Microsoft Office PowerPoint</Application>
  <PresentationFormat>Widescreen</PresentationFormat>
  <Paragraphs>267</Paragraphs>
  <Slides>58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Trebuchet MS</vt:lpstr>
      <vt:lpstr>Wingdings 3</vt:lpstr>
      <vt:lpstr>Facet</vt:lpstr>
      <vt:lpstr>PLATO</vt:lpstr>
      <vt:lpstr>A Brief History of Plato</vt:lpstr>
      <vt:lpstr>PowerPoint Presentation</vt:lpstr>
      <vt:lpstr>The Dialogue Form</vt:lpstr>
      <vt:lpstr>Early Dialogues </vt:lpstr>
      <vt:lpstr>Middle Dialogues </vt:lpstr>
      <vt:lpstr>Late Dialogues </vt:lpstr>
      <vt:lpstr>General Ideas</vt:lpstr>
      <vt:lpstr>The Socratic Philosophy</vt:lpstr>
      <vt:lpstr>The Concept of the Philosopher-King </vt:lpstr>
      <vt:lpstr>Plato’s Metaphysics </vt:lpstr>
      <vt:lpstr>    HIS PHILOSOPHY</vt:lpstr>
      <vt:lpstr>HIS PHILOSOPHY (CONT.)</vt:lpstr>
      <vt:lpstr>HIS PHILOSOPHY (CONT.)</vt:lpstr>
      <vt:lpstr>PLATO’S THEORY OF KNOWLEDGE</vt:lpstr>
      <vt:lpstr>CONJECTURAL KNOWLEDGE</vt:lpstr>
      <vt:lpstr>PRACTICAL KNOWLEDGE</vt:lpstr>
      <vt:lpstr>HYPOTHETICAL KNOWLEDGE</vt:lpstr>
      <vt:lpstr>RATIONAL KNOWLEDGE</vt:lpstr>
      <vt:lpstr>Plato’s Theory of Knowledge</vt:lpstr>
      <vt:lpstr>The Cave – General Information</vt:lpstr>
      <vt:lpstr>The Scenario</vt:lpstr>
      <vt:lpstr>The Prisoners</vt:lpstr>
      <vt:lpstr>Proposition 1:</vt:lpstr>
      <vt:lpstr>PROPOSITION 2</vt:lpstr>
      <vt:lpstr>Prisoner’s Conclusion</vt:lpstr>
      <vt:lpstr>Proposition 3:</vt:lpstr>
      <vt:lpstr>Proposition 4:</vt:lpstr>
      <vt:lpstr>The Allegory</vt:lpstr>
      <vt:lpstr>The Allegory of Cave symbolized four grades of knowledge (Ideas)</vt:lpstr>
      <vt:lpstr>NOESIS</vt:lpstr>
      <vt:lpstr>THEORY OF IDEAS OR FORM</vt:lpstr>
      <vt:lpstr>THEORY OF IDEAS OR FORM(CONT)</vt:lpstr>
      <vt:lpstr>THEORY OF IDEAS OR FORM(CONT)</vt:lpstr>
      <vt:lpstr>THEORY OF IDEAS OR FORM(CONT)</vt:lpstr>
      <vt:lpstr>THEORY OF IDEAS OR FORM(CONT)</vt:lpstr>
      <vt:lpstr>THEORY OF IDEAS OR FORM(CONT)</vt:lpstr>
      <vt:lpstr>THEORY OF IDEAS OR FORM(CONT)</vt:lpstr>
      <vt:lpstr>THEORY OF IDEAS OR FORM(CONT)</vt:lpstr>
      <vt:lpstr>THEORY OF IDEAS OR FORM(CONT)</vt:lpstr>
      <vt:lpstr>THEORY OF IDEAS OR FORM(CONT)</vt:lpstr>
      <vt:lpstr>Truth is Correspondence:</vt:lpstr>
      <vt:lpstr>Truth is Correspondence(CONT)</vt:lpstr>
      <vt:lpstr>Truth is Correspondence(CONT)</vt:lpstr>
      <vt:lpstr>Truth is Correspondence(CONT)</vt:lpstr>
      <vt:lpstr>Truth is Correspondence(CONT)</vt:lpstr>
      <vt:lpstr>Truth is Correspondence(CONT)</vt:lpstr>
      <vt:lpstr>Truth is Correspondence(CONT)</vt:lpstr>
      <vt:lpstr>Characteristics of Ideas:</vt:lpstr>
      <vt:lpstr>Characteristics of Ideas:</vt:lpstr>
      <vt:lpstr>Characteristics of Ideas:</vt:lpstr>
      <vt:lpstr>SOUL</vt:lpstr>
      <vt:lpstr>SOUL(CONT.)</vt:lpstr>
      <vt:lpstr>SOUL(CONT.)</vt:lpstr>
      <vt:lpstr>SOUL(CONT.)</vt:lpstr>
      <vt:lpstr>SOUL(CONT.)</vt:lpstr>
      <vt:lpstr>SOUL(CONT.)</vt:lpstr>
      <vt:lpstr>SOUL(CONT.)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PLATO</dc:title>
  <dc:creator>BHABANI SANKAR DAS</dc:creator>
  <cp:lastModifiedBy>SB Controller Sec</cp:lastModifiedBy>
  <cp:revision>7</cp:revision>
  <dcterms:created xsi:type="dcterms:W3CDTF">2021-08-19T14:49:21Z</dcterms:created>
  <dcterms:modified xsi:type="dcterms:W3CDTF">2024-06-11T07:33:12Z</dcterms:modified>
</cp:coreProperties>
</file>