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5"/>
  </p:notesMasterIdLst>
  <p:sldIdLst>
    <p:sldId id="256" r:id="rId2"/>
    <p:sldId id="257" r:id="rId3"/>
    <p:sldId id="258" r:id="rId4"/>
    <p:sldId id="259" r:id="rId5"/>
    <p:sldId id="260" r:id="rId6"/>
    <p:sldId id="276" r:id="rId7"/>
    <p:sldId id="261" r:id="rId8"/>
    <p:sldId id="262" r:id="rId9"/>
    <p:sldId id="263" r:id="rId10"/>
    <p:sldId id="264" r:id="rId11"/>
    <p:sldId id="266" r:id="rId12"/>
    <p:sldId id="267" r:id="rId13"/>
    <p:sldId id="268" r:id="rId14"/>
    <p:sldId id="269" r:id="rId15"/>
    <p:sldId id="270" r:id="rId16"/>
    <p:sldId id="271" r:id="rId17"/>
    <p:sldId id="272" r:id="rId18"/>
    <p:sldId id="280" r:id="rId19"/>
    <p:sldId id="273" r:id="rId20"/>
    <p:sldId id="274" r:id="rId21"/>
    <p:sldId id="275" r:id="rId22"/>
    <p:sldId id="277" r:id="rId23"/>
    <p:sldId id="27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sorterViewPr>
    <p:cViewPr>
      <p:scale>
        <a:sx n="100" d="100"/>
        <a:sy n="100" d="100"/>
      </p:scale>
      <p:origin x="0" y="316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719324-8D03-4D9A-A53C-1CCF43FC8672}" type="datetimeFigureOut">
              <a:rPr lang="en-US" smtClean="0"/>
              <a:pPr/>
              <a:t>9/11/2024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647516-2667-4B96-9D78-4F30316A2126}" type="slidenum">
              <a:rPr lang="en-US" smtClean="0"/>
              <a:pPr/>
              <a:t>‹#›</a:t>
            </a:fld>
            <a:endParaRPr lang="en-US"/>
          </a:p>
        </p:txBody>
      </p:sp>
    </p:spTree>
    <p:extLst>
      <p:ext uri="{BB962C8B-B14F-4D97-AF65-F5344CB8AC3E}">
        <p14:creationId xmlns:p14="http://schemas.microsoft.com/office/powerpoint/2010/main" xmlns="" val="22075410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334EF8EA-C201-41DC-B69D-8E3053B582B3}" type="datetime1">
              <a:rPr lang="en-US" smtClean="0"/>
              <a:pPr/>
              <a:t>9/11/2024</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AF14649B-C994-4A38-9DC2-BA4D2F41BA2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EC10A32-1A24-4B21-ACEB-1ABA9DEF2113}" type="datetime1">
              <a:rPr lang="en-US" smtClean="0"/>
              <a:pPr/>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14649B-C994-4A38-9DC2-BA4D2F41BA2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D99A7E-2D85-4617-A117-DE7043D113B4}" type="datetime1">
              <a:rPr lang="en-US" smtClean="0"/>
              <a:pPr/>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14649B-C994-4A38-9DC2-BA4D2F41BA2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AB2F50BC-80B7-4847-BF8D-A95055E9FFA2}" type="datetime1">
              <a:rPr lang="en-US" smtClean="0"/>
              <a:pPr/>
              <a:t>9/11/2024</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AF14649B-C994-4A38-9DC2-BA4D2F41BA2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E4217A02-B9C7-425D-B6B1-B3AD33A67B17}" type="datetime1">
              <a:rPr lang="en-US" smtClean="0"/>
              <a:pPr/>
              <a:t>9/11/2024</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AF14649B-C994-4A38-9DC2-BA4D2F41BA21}"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871808F7-62D0-490E-B061-9EBAC6DAC54D}" type="datetime1">
              <a:rPr lang="en-US" smtClean="0"/>
              <a:pPr/>
              <a:t>9/11/2024</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AF14649B-C994-4A38-9DC2-BA4D2F41BA2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7F277F03-9B22-450A-91AA-F216240DA94A}" type="datetime1">
              <a:rPr lang="en-US" smtClean="0"/>
              <a:pPr/>
              <a:t>9/11/2024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AF14649B-C994-4A38-9DC2-BA4D2F41BA21}"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5E8ACEEB-EB0A-42AA-B260-2180A70F71BF}" type="datetime1">
              <a:rPr lang="en-US" smtClean="0"/>
              <a:pPr/>
              <a:t>9/11/2024</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14649B-C994-4A38-9DC2-BA4D2F41BA2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D0337B-A513-4BCF-9C3B-61C07653EAC5}" type="datetime1">
              <a:rPr lang="en-US" smtClean="0"/>
              <a:pPr/>
              <a:t>9/11/2024</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14649B-C994-4A38-9DC2-BA4D2F41BA2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0CB8DB39-8A1A-4FE5-8E54-AF14A7D65A10}" type="datetime1">
              <a:rPr lang="en-US" smtClean="0"/>
              <a:pPr/>
              <a:t>9/11/2024</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14649B-C994-4A38-9DC2-BA4D2F41BA2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F2E56009-08E2-44AB-83C1-20B0C5E634AD}" type="datetime1">
              <a:rPr lang="en-US" smtClean="0"/>
              <a:pPr/>
              <a:t>9/11/2024</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AF14649B-C994-4A38-9DC2-BA4D2F41BA21}"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D5B85102-4075-4D1D-AE58-F12E14506D6E}" type="datetime1">
              <a:rPr lang="en-US" smtClean="0"/>
              <a:pPr/>
              <a:t>9/11/2024</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AF14649B-C994-4A38-9DC2-BA4D2F41BA21}"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219200"/>
            <a:ext cx="8458200" cy="1222375"/>
          </a:xfrm>
        </p:spPr>
        <p:txBody>
          <a:bodyPr/>
          <a:lstStyle/>
          <a:p>
            <a:r>
              <a:rPr lang="en-US" smtClean="0"/>
              <a:t>GLOBALIZATION  </a:t>
            </a:r>
            <a:r>
              <a:rPr lang="en-US" dirty="0" smtClean="0"/>
              <a:t>AND  ECONOMIC  DEVELOPMENT</a:t>
            </a:r>
            <a:endParaRPr lang="en-US" dirty="0"/>
          </a:p>
        </p:txBody>
      </p:sp>
      <p:sp>
        <p:nvSpPr>
          <p:cNvPr id="3" name="Subtitle 2"/>
          <p:cNvSpPr>
            <a:spLocks noGrp="1"/>
          </p:cNvSpPr>
          <p:nvPr>
            <p:ph type="subTitle" idx="1"/>
          </p:nvPr>
        </p:nvSpPr>
        <p:spPr>
          <a:xfrm>
            <a:off x="1066800" y="3733800"/>
            <a:ext cx="8458200" cy="914400"/>
          </a:xfrm>
        </p:spPr>
        <p:txBody>
          <a:bodyPr>
            <a:noAutofit/>
          </a:bodyPr>
          <a:lstStyle/>
          <a:p>
            <a:r>
              <a:rPr lang="en-US" sz="2000" dirty="0" smtClean="0"/>
              <a:t>BY</a:t>
            </a:r>
          </a:p>
          <a:p>
            <a:r>
              <a:rPr lang="en-US" sz="2000" dirty="0" err="1" smtClean="0"/>
              <a:t>Dr</a:t>
            </a:r>
            <a:r>
              <a:rPr lang="en-US" sz="2000" dirty="0" smtClean="0"/>
              <a:t>  Bandana  </a:t>
            </a:r>
            <a:r>
              <a:rPr lang="en-US" sz="2000" dirty="0" err="1" smtClean="0"/>
              <a:t>Pathak</a:t>
            </a:r>
            <a:endParaRPr lang="en-US" sz="2000" dirty="0" smtClean="0"/>
          </a:p>
          <a:p>
            <a:r>
              <a:rPr lang="en-US" sz="2000" dirty="0" smtClean="0"/>
              <a:t>Head</a:t>
            </a:r>
          </a:p>
          <a:p>
            <a:r>
              <a:rPr lang="en-US" sz="2000" dirty="0" err="1" smtClean="0"/>
              <a:t>Dept</a:t>
            </a:r>
            <a:r>
              <a:rPr lang="en-US" sz="2000" dirty="0" smtClean="0"/>
              <a:t>  of  Economics</a:t>
            </a:r>
          </a:p>
          <a:p>
            <a:r>
              <a:rPr lang="en-US" sz="2000" dirty="0" err="1" smtClean="0"/>
              <a:t>S.B.Women’s</a:t>
            </a:r>
            <a:r>
              <a:rPr lang="en-US" sz="2000" dirty="0" smtClean="0"/>
              <a:t>  Autonomous  </a:t>
            </a:r>
            <a:r>
              <a:rPr lang="en-US" sz="2000" dirty="0" err="1" smtClean="0"/>
              <a:t>College,Cuttack</a:t>
            </a:r>
            <a:endParaRPr lang="en-US" sz="2000" dirty="0"/>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26037294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Political globalization</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smtClean="0"/>
              <a:t>Political globalization refers to the </a:t>
            </a:r>
            <a:r>
              <a:rPr lang="en-US" b="1" dirty="0" smtClean="0"/>
              <a:t>growth of the worldwide political system, both in size and complexity</a:t>
            </a:r>
            <a:r>
              <a:rPr lang="en-US" dirty="0" smtClean="0"/>
              <a:t>. That system includes national governments, their governmental and intergovernmental organizations as well as government-independent elements of global civil society such as international non-governmental organizations and social movement organizations. </a:t>
            </a:r>
          </a:p>
          <a:p>
            <a:pPr algn="just"/>
            <a:r>
              <a:rPr lang="en-US" dirty="0" smtClean="0"/>
              <a:t>One of the key aspects of the political globalization is the declining importance of the nation-state and the rise of other actors on the political scene. William R. Thompson has defined it as </a:t>
            </a:r>
            <a:r>
              <a:rPr lang="en-US" b="1" dirty="0" smtClean="0"/>
              <a:t>"the expansion of a global political system, and its institutions, in which inter-regional transactions (including, but certainly not limited to trade) are managed</a:t>
            </a:r>
            <a:r>
              <a:rPr lang="en-US" dirty="0" smtClean="0"/>
              <a:t>". </a:t>
            </a:r>
          </a:p>
          <a:p>
            <a:pPr algn="just"/>
            <a:r>
              <a:rPr lang="en-US" dirty="0" smtClean="0"/>
              <a:t>Political globalization is one of the three main dimensions of globalization commonly found in academic literature, with the two other being economic globalization and cultural globalization.</a:t>
            </a:r>
            <a:endParaRPr lang="en-US" dirty="0"/>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9756917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Effects   of  </a:t>
            </a:r>
            <a:r>
              <a:rPr lang="en-US" dirty="0" err="1" smtClean="0"/>
              <a:t>Globalisation</a:t>
            </a:r>
            <a:endParaRPr lang="en-US" dirty="0"/>
          </a:p>
        </p:txBody>
      </p:sp>
      <p:sp>
        <p:nvSpPr>
          <p:cNvPr id="3" name="Content Placeholder 2"/>
          <p:cNvSpPr>
            <a:spLocks noGrp="1"/>
          </p:cNvSpPr>
          <p:nvPr>
            <p:ph idx="1"/>
          </p:nvPr>
        </p:nvSpPr>
        <p:spPr/>
        <p:txBody>
          <a:bodyPr/>
          <a:lstStyle/>
          <a:p>
            <a:r>
              <a:rPr lang="en-US" dirty="0" smtClean="0"/>
              <a:t>Positive  Effects</a:t>
            </a:r>
          </a:p>
          <a:p>
            <a:r>
              <a:rPr lang="en-US" dirty="0" smtClean="0"/>
              <a:t>Negative  Effects</a:t>
            </a:r>
            <a:endParaRPr lang="en-US" dirty="0"/>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33568827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8229600" cy="1143000"/>
          </a:xfrm>
        </p:spPr>
        <p:txBody>
          <a:bodyPr/>
          <a:lstStyle/>
          <a:p>
            <a:r>
              <a:rPr lang="en-US" dirty="0" smtClean="0"/>
              <a:t>Positive  Effects</a:t>
            </a:r>
            <a:endParaRPr lang="en-US" dirty="0"/>
          </a:p>
        </p:txBody>
      </p:sp>
      <p:sp>
        <p:nvSpPr>
          <p:cNvPr id="3" name="Content Placeholder 2"/>
          <p:cNvSpPr>
            <a:spLocks noGrp="1"/>
          </p:cNvSpPr>
          <p:nvPr>
            <p:ph idx="1"/>
          </p:nvPr>
        </p:nvSpPr>
        <p:spPr/>
        <p:txBody>
          <a:bodyPr>
            <a:normAutofit fontScale="92500"/>
          </a:bodyPr>
          <a:lstStyle/>
          <a:p>
            <a:pPr algn="just"/>
            <a:r>
              <a:rPr lang="en-US" dirty="0"/>
              <a:t>Increased trade and investment opportunities:  </a:t>
            </a:r>
          </a:p>
          <a:p>
            <a:pPr marL="0" indent="0" algn="just">
              <a:buNone/>
            </a:pPr>
            <a:r>
              <a:rPr lang="en-US" dirty="0"/>
              <a:t>Globalization has created </a:t>
            </a:r>
            <a:r>
              <a:rPr lang="en-US" b="1" dirty="0"/>
              <a:t>new opportunities</a:t>
            </a:r>
            <a:r>
              <a:rPr lang="en-US" dirty="0"/>
              <a:t> for countries to trade and invest across borders. This has led to increased economic activity and higher levels of economic growth</a:t>
            </a:r>
            <a:r>
              <a:rPr lang="en-US" dirty="0" smtClean="0"/>
              <a:t>.</a:t>
            </a:r>
          </a:p>
          <a:p>
            <a:pPr algn="just"/>
            <a:r>
              <a:rPr lang="en-US" dirty="0"/>
              <a:t>Access to new markets and customers: </a:t>
            </a:r>
            <a:endParaRPr lang="en-US" dirty="0" smtClean="0"/>
          </a:p>
          <a:p>
            <a:pPr marL="0" indent="0" algn="just">
              <a:buNone/>
            </a:pPr>
            <a:r>
              <a:rPr lang="en-US" dirty="0"/>
              <a:t>Globalization has allowed businesses to </a:t>
            </a:r>
            <a:r>
              <a:rPr lang="en-US" b="1" dirty="0"/>
              <a:t>expand their customer base and access new markets</a:t>
            </a:r>
            <a:r>
              <a:rPr lang="en-US" dirty="0"/>
              <a:t>, which has helped to boost sales and profits. </a:t>
            </a:r>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39425694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lgn="just"/>
            <a:r>
              <a:rPr lang="en-US" dirty="0"/>
              <a:t>Greater efficiency and productivity:  </a:t>
            </a:r>
          </a:p>
          <a:p>
            <a:pPr marL="0" indent="0" algn="just">
              <a:buNone/>
            </a:pPr>
            <a:r>
              <a:rPr lang="en-US" dirty="0"/>
              <a:t>Globalization has increased competition among businesses, which has </a:t>
            </a:r>
            <a:r>
              <a:rPr lang="en-US" b="1" dirty="0"/>
              <a:t>driven innovation and efficiency,</a:t>
            </a:r>
            <a:r>
              <a:rPr lang="en-US" dirty="0"/>
              <a:t> leading to increased productivity. </a:t>
            </a:r>
            <a:endParaRPr lang="en-US" dirty="0" smtClean="0"/>
          </a:p>
          <a:p>
            <a:pPr algn="just"/>
            <a:r>
              <a:rPr lang="en-US" dirty="0"/>
              <a:t>Spread of new technologies and knowledge:  </a:t>
            </a:r>
          </a:p>
          <a:p>
            <a:pPr marL="0" indent="0" algn="just">
              <a:buNone/>
            </a:pPr>
            <a:r>
              <a:rPr lang="en-US" dirty="0"/>
              <a:t>Globalization has facilitated the spread of new technologies and knowledge across borders, allowing countries to learn from one another and adopt best practices. </a:t>
            </a:r>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34439526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Increased competition:  </a:t>
            </a:r>
          </a:p>
          <a:p>
            <a:pPr marL="0" indent="0" algn="just">
              <a:buNone/>
            </a:pPr>
            <a:r>
              <a:rPr lang="en-US" dirty="0"/>
              <a:t>Globalization has increased </a:t>
            </a:r>
            <a:r>
              <a:rPr lang="en-US" b="1" dirty="0"/>
              <a:t>competition</a:t>
            </a:r>
            <a:r>
              <a:rPr lang="en-US" dirty="0"/>
              <a:t> among businesses, which has led </a:t>
            </a:r>
            <a:r>
              <a:rPr lang="en-US" b="1" dirty="0"/>
              <a:t>to lower prices and higher quality produc</a:t>
            </a:r>
            <a:r>
              <a:rPr lang="en-US" dirty="0"/>
              <a:t>ts for consumers. </a:t>
            </a:r>
            <a:endParaRPr lang="en-US" dirty="0" smtClean="0"/>
          </a:p>
          <a:p>
            <a:pPr algn="just"/>
            <a:r>
              <a:rPr lang="en-US" dirty="0"/>
              <a:t>Potential for economic growth and development:  </a:t>
            </a:r>
          </a:p>
          <a:p>
            <a:pPr marL="0" indent="0" algn="just">
              <a:buNone/>
            </a:pPr>
            <a:r>
              <a:rPr lang="en-US" dirty="0"/>
              <a:t>Globalization has the potential to drive economic growth and development, </a:t>
            </a:r>
            <a:r>
              <a:rPr lang="en-US" b="1" dirty="0"/>
              <a:t>particularly for developing countries that have been able to attract foreign investment and benefit</a:t>
            </a:r>
            <a:r>
              <a:rPr lang="en-US" dirty="0"/>
              <a:t> from increased trade opportunities. </a:t>
            </a:r>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3590578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Negative  Impact</a:t>
            </a:r>
            <a:endParaRPr lang="en-US" dirty="0"/>
          </a:p>
        </p:txBody>
      </p:sp>
      <p:sp>
        <p:nvSpPr>
          <p:cNvPr id="3" name="Content Placeholder 2"/>
          <p:cNvSpPr>
            <a:spLocks noGrp="1"/>
          </p:cNvSpPr>
          <p:nvPr>
            <p:ph idx="1"/>
          </p:nvPr>
        </p:nvSpPr>
        <p:spPr/>
        <p:txBody>
          <a:bodyPr>
            <a:normAutofit fontScale="92500" lnSpcReduction="10000"/>
          </a:bodyPr>
          <a:lstStyle/>
          <a:p>
            <a:r>
              <a:rPr lang="en-US" dirty="0"/>
              <a:t>Loss of jobs and industries in some regions:  </a:t>
            </a:r>
          </a:p>
          <a:p>
            <a:pPr marL="0" indent="0">
              <a:buNone/>
            </a:pPr>
            <a:r>
              <a:rPr lang="en-US" dirty="0"/>
              <a:t>Globalization has led to the relocation of industries and jobs to countries with lower labor costs, which has </a:t>
            </a:r>
            <a:r>
              <a:rPr lang="en-US" b="1" dirty="0"/>
              <a:t>led to job losses and industry declines </a:t>
            </a:r>
            <a:r>
              <a:rPr lang="en-US" dirty="0"/>
              <a:t>in some regions. </a:t>
            </a:r>
            <a:endParaRPr lang="en-US" dirty="0" smtClean="0"/>
          </a:p>
          <a:p>
            <a:r>
              <a:rPr lang="en-US" dirty="0"/>
              <a:t>Widening income inequality:  </a:t>
            </a:r>
          </a:p>
          <a:p>
            <a:pPr marL="0" indent="0" algn="just">
              <a:buNone/>
            </a:pPr>
            <a:r>
              <a:rPr lang="en-US" b="1" dirty="0"/>
              <a:t>Globalization has increased income inequality between and within countries, with some </a:t>
            </a:r>
            <a:r>
              <a:rPr lang="en-US" dirty="0"/>
              <a:t>countries and individuals benefiting more than others. </a:t>
            </a:r>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21165127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Cultural homogenization:  </a:t>
            </a:r>
          </a:p>
          <a:p>
            <a:pPr marL="0" indent="0" algn="just">
              <a:buNone/>
            </a:pPr>
            <a:r>
              <a:rPr lang="en-US" dirty="0"/>
              <a:t>Globalization has led to the spread of Western culture and values, which has resulted in the homogenization of cultures and the </a:t>
            </a:r>
            <a:r>
              <a:rPr lang="en-US" b="1" dirty="0"/>
              <a:t>loss of traditional cultures. </a:t>
            </a:r>
            <a:endParaRPr lang="en-US" b="1" dirty="0" smtClean="0"/>
          </a:p>
          <a:p>
            <a:pPr algn="just"/>
            <a:r>
              <a:rPr lang="en-US" dirty="0"/>
              <a:t>Environmental degradation:  </a:t>
            </a:r>
          </a:p>
          <a:p>
            <a:pPr marL="0" indent="0" algn="just">
              <a:buNone/>
            </a:pPr>
            <a:r>
              <a:rPr lang="en-US" dirty="0"/>
              <a:t>Globalization has contributed to environmental degradation, with increased trade and economic activity leading to </a:t>
            </a:r>
            <a:r>
              <a:rPr lang="en-US" b="1" dirty="0"/>
              <a:t>higher levels of pollution, deforestation, and climate change. </a:t>
            </a:r>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11149970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r>
              <a:rPr lang="en-US" dirty="0"/>
              <a:t>Dependence on foreign markets and investors:  </a:t>
            </a:r>
          </a:p>
          <a:p>
            <a:pPr marL="0" indent="0" algn="just">
              <a:buNone/>
            </a:pPr>
            <a:r>
              <a:rPr lang="en-US" dirty="0"/>
              <a:t>Globalization has led to increased dependence on foreign markets and investors, which can leave countries vulnerable to </a:t>
            </a:r>
            <a:r>
              <a:rPr lang="en-US" b="1" dirty="0"/>
              <a:t>economic shocks and downturns. </a:t>
            </a:r>
            <a:endParaRPr lang="en-US" b="1" dirty="0" smtClean="0"/>
          </a:p>
          <a:p>
            <a:pPr algn="just"/>
            <a:r>
              <a:rPr lang="en-US" dirty="0"/>
              <a:t>Vulnerability to global economic downturns:  </a:t>
            </a:r>
          </a:p>
          <a:p>
            <a:pPr marL="0" indent="0" algn="just">
              <a:buNone/>
            </a:pPr>
            <a:r>
              <a:rPr lang="en-US" dirty="0"/>
              <a:t>Globalization has increased the interconnectedness of economies, making them more vulnerable to </a:t>
            </a:r>
            <a:r>
              <a:rPr lang="en-US" b="1" dirty="0"/>
              <a:t>global economic downturns and crises. </a:t>
            </a:r>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23626523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Inverted  U  Shaped  Curve</a:t>
            </a:r>
            <a:endParaRPr lang="en-US" dirty="0"/>
          </a:p>
        </p:txBody>
      </p:sp>
      <p:sp>
        <p:nvSpPr>
          <p:cNvPr id="3" name="Content Placeholder 2"/>
          <p:cNvSpPr>
            <a:spLocks noGrp="1"/>
          </p:cNvSpPr>
          <p:nvPr>
            <p:ph idx="1"/>
          </p:nvPr>
        </p:nvSpPr>
        <p:spPr/>
        <p:txBody>
          <a:bodyPr/>
          <a:lstStyle/>
          <a:p>
            <a:pPr marL="0" indent="0">
              <a:buNone/>
            </a:pPr>
            <a:r>
              <a:rPr lang="en-US" dirty="0" smtClean="0"/>
              <a:t>Simon  Kuznets</a:t>
            </a:r>
            <a:endParaRPr lang="en-US" dirty="0"/>
          </a:p>
        </p:txBody>
      </p:sp>
      <p:sp>
        <p:nvSpPr>
          <p:cNvPr id="4" name="AutoShape 2" descr="The Inverted-U Theory - Balancing Performance and Pressure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286000" y="2438400"/>
            <a:ext cx="4648200" cy="304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34039906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Strategies for governments and businesses to adapt to and take advantage of a globalized economy </a:t>
            </a:r>
          </a:p>
        </p:txBody>
      </p:sp>
      <p:sp>
        <p:nvSpPr>
          <p:cNvPr id="3" name="Content Placeholder 2"/>
          <p:cNvSpPr>
            <a:spLocks noGrp="1"/>
          </p:cNvSpPr>
          <p:nvPr>
            <p:ph idx="1"/>
          </p:nvPr>
        </p:nvSpPr>
        <p:spPr/>
        <p:txBody>
          <a:bodyPr/>
          <a:lstStyle/>
          <a:p>
            <a:r>
              <a:rPr lang="en-US" dirty="0" smtClean="0"/>
              <a:t>Investment </a:t>
            </a:r>
            <a:r>
              <a:rPr lang="en-US" dirty="0"/>
              <a:t>in Education and </a:t>
            </a:r>
            <a:r>
              <a:rPr lang="en-US" dirty="0" smtClean="0"/>
              <a:t>Training </a:t>
            </a:r>
          </a:p>
          <a:p>
            <a:r>
              <a:rPr lang="en-US" dirty="0"/>
              <a:t>Diversification of </a:t>
            </a:r>
            <a:r>
              <a:rPr lang="en-US" dirty="0" smtClean="0"/>
              <a:t>Industries </a:t>
            </a:r>
          </a:p>
          <a:p>
            <a:r>
              <a:rPr lang="en-US" dirty="0"/>
              <a:t>Infrastructure </a:t>
            </a:r>
            <a:r>
              <a:rPr lang="en-US" dirty="0" smtClean="0"/>
              <a:t>Development</a:t>
            </a:r>
          </a:p>
          <a:p>
            <a:r>
              <a:rPr lang="en-US" dirty="0"/>
              <a:t>Support for Small and Medium-sized Enterprises (SMEs</a:t>
            </a:r>
            <a:r>
              <a:rPr lang="en-US" dirty="0" smtClean="0"/>
              <a:t>) </a:t>
            </a:r>
          </a:p>
          <a:p>
            <a:r>
              <a:rPr lang="en-US" dirty="0"/>
              <a:t>Implementation of Environmental and Social </a:t>
            </a:r>
            <a:r>
              <a:rPr lang="en-US" dirty="0" smtClean="0"/>
              <a:t>Standards </a:t>
            </a:r>
          </a:p>
          <a:p>
            <a:r>
              <a:rPr lang="en-US" dirty="0"/>
              <a:t>Promotion of Foreign </a:t>
            </a:r>
            <a:r>
              <a:rPr lang="en-US" dirty="0" smtClean="0"/>
              <a:t>Investment </a:t>
            </a:r>
            <a:endParaRPr lang="en-US" dirty="0"/>
          </a:p>
        </p:txBody>
      </p:sp>
      <p:sp>
        <p:nvSpPr>
          <p:cNvPr id="5" name="Slide Number Placeholder 4"/>
          <p:cNvSpPr>
            <a:spLocks noGrp="1"/>
          </p:cNvSpPr>
          <p:nvPr>
            <p:ph type="sldNum" sz="quarter" idx="12"/>
          </p:nvPr>
        </p:nvSpPr>
        <p:spPr/>
        <p:txBody>
          <a:bodyPr/>
          <a:lstStyle/>
          <a:p>
            <a:fld id="{AF14649B-C994-4A38-9DC2-BA4D2F41BA21}" type="slidenum">
              <a:rPr lang="en-US" smtClean="0"/>
              <a:pPr/>
              <a:t>19</a:t>
            </a:fld>
            <a:endParaRPr lang="en-US"/>
          </a:p>
        </p:txBody>
      </p:sp>
    </p:spTree>
    <p:extLst>
      <p:ext uri="{BB962C8B-B14F-4D97-AF65-F5344CB8AC3E}">
        <p14:creationId xmlns:p14="http://schemas.microsoft.com/office/powerpoint/2010/main" xmlns="" val="16917057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Globalization </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This the word used to describe the growing </a:t>
            </a:r>
            <a:r>
              <a:rPr lang="en-US" b="1" dirty="0" smtClean="0"/>
              <a:t>interdependence </a:t>
            </a:r>
            <a:r>
              <a:rPr lang="en-US" dirty="0" smtClean="0"/>
              <a:t>of the world’s economies, cultures, and populations, brought about by </a:t>
            </a:r>
            <a:r>
              <a:rPr lang="en-US" b="1" dirty="0" smtClean="0"/>
              <a:t>cross-border trade </a:t>
            </a:r>
            <a:r>
              <a:rPr lang="en-US" dirty="0" smtClean="0"/>
              <a:t>in goods and services, technology, and flows of investment, people, and information. </a:t>
            </a:r>
          </a:p>
          <a:p>
            <a:pPr algn="just"/>
            <a:r>
              <a:rPr lang="en-US" dirty="0" smtClean="0"/>
              <a:t>Countries have built economic partnerships to facilitate these movements over many centuries. </a:t>
            </a:r>
            <a:endParaRPr lang="en-US" dirty="0"/>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15773522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Collaboration and Networking </a:t>
            </a:r>
            <a:br>
              <a:rPr lang="en-US" dirty="0"/>
            </a:br>
            <a:endParaRPr lang="en-US" dirty="0"/>
          </a:p>
        </p:txBody>
      </p:sp>
      <p:sp>
        <p:nvSpPr>
          <p:cNvPr id="3" name="Content Placeholder 2"/>
          <p:cNvSpPr>
            <a:spLocks noGrp="1"/>
          </p:cNvSpPr>
          <p:nvPr>
            <p:ph idx="1"/>
          </p:nvPr>
        </p:nvSpPr>
        <p:spPr/>
        <p:txBody>
          <a:bodyPr/>
          <a:lstStyle/>
          <a:p>
            <a:pPr marL="0" indent="0" algn="just">
              <a:buNone/>
            </a:pPr>
            <a:r>
              <a:rPr lang="en-US" dirty="0" smtClean="0"/>
              <a:t>Governments </a:t>
            </a:r>
            <a:r>
              <a:rPr lang="en-US" dirty="0"/>
              <a:t>and businesses can collaborate and network with other countries and industries to share knowledge, expertise, and best practices. This can help to improve competitiveness, access new markets, and create new business opportunities. </a:t>
            </a:r>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22554012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B</a:t>
            </a:r>
            <a:r>
              <a:rPr lang="en-US" sz="3600" dirty="0" smtClean="0"/>
              <a:t>alance </a:t>
            </a:r>
            <a:r>
              <a:rPr lang="en-US" sz="3600" dirty="0"/>
              <a:t>the opportunities and challenges of globalization for economic development</a:t>
            </a:r>
          </a:p>
        </p:txBody>
      </p:sp>
      <p:sp>
        <p:nvSpPr>
          <p:cNvPr id="3" name="Content Placeholder 2"/>
          <p:cNvSpPr>
            <a:spLocks noGrp="1"/>
          </p:cNvSpPr>
          <p:nvPr>
            <p:ph idx="1"/>
          </p:nvPr>
        </p:nvSpPr>
        <p:spPr/>
        <p:txBody>
          <a:bodyPr>
            <a:normAutofit fontScale="77500" lnSpcReduction="20000"/>
          </a:bodyPr>
          <a:lstStyle/>
          <a:p>
            <a:pPr marL="0" indent="0" algn="just">
              <a:buNone/>
            </a:pPr>
            <a:r>
              <a:rPr lang="en-US" dirty="0"/>
              <a:t>Overall, globalization has brought about a range of both positive and negative impacts on economic development in a variety of regions and industries. Governments and businesses need to adapt to and take advantage of a globalized economy while also ensuring that they can balance the opportunities and challenges of globalization for economic development.  </a:t>
            </a:r>
          </a:p>
          <a:p>
            <a:pPr algn="just"/>
            <a:r>
              <a:rPr lang="en-US" b="1" dirty="0"/>
              <a:t>Balancing the opportunities and challenges of </a:t>
            </a:r>
            <a:r>
              <a:rPr lang="en-US" dirty="0"/>
              <a:t>globalization for economic development is essential for taking advantage of the opportunities of globalization while also mitigating its negative impacts on society and the environment. This balance will require a comprehensive approach that addresses the various aspects of the globalized economy.  </a:t>
            </a:r>
          </a:p>
          <a:p>
            <a:endParaRPr lang="en-US" dirty="0"/>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37741769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a:t>Governments and businesses </a:t>
            </a:r>
            <a:r>
              <a:rPr lang="en-US" b="1" dirty="0"/>
              <a:t>must utilize a comprehensive approach that prioritizes inclusive economic growth</a:t>
            </a:r>
            <a:r>
              <a:rPr lang="en-US" dirty="0"/>
              <a:t>, fosters innovation and technological advancements, promotes sustainable development, focuses on international cooperation, invests in education and skills development, and implements effective regulatory frameworks.</a:t>
            </a:r>
          </a:p>
          <a:p>
            <a:endParaRPr lang="en-US" dirty="0"/>
          </a:p>
          <a:p>
            <a:endParaRPr lang="en-US" dirty="0"/>
          </a:p>
          <a:p>
            <a:endParaRPr lang="en-US" dirty="0"/>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23792921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r>
              <a:rPr lang="en-US" sz="4400" dirty="0" smtClean="0"/>
              <a:t> THANK  YOU</a:t>
            </a:r>
            <a:endParaRPr lang="en-US" sz="4400" dirty="0"/>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42123747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Globalization</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Archaic globalization conventionally refers to a phase in the history of globalization including globalizing events and developments from the time of the earliest civilizations until roughly the 1600s. </a:t>
            </a:r>
          </a:p>
          <a:p>
            <a:pPr algn="just"/>
            <a:r>
              <a:rPr lang="en-US" dirty="0" smtClean="0"/>
              <a:t>This term is used to describe the relationships between communities and states and how they were created by the geographical spread of ideas and social norms at both local and regional levels</a:t>
            </a:r>
            <a:endParaRPr lang="en-US" dirty="0"/>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40609951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r>
              <a:rPr lang="en-US" dirty="0" smtClean="0"/>
              <a:t>Early modern" or "proto-globalization" covers a period of the history of globalization roughly spanning the years between 1600 and 1800. </a:t>
            </a:r>
          </a:p>
          <a:p>
            <a:pPr algn="just"/>
            <a:r>
              <a:rPr lang="en-US" dirty="0" smtClean="0"/>
              <a:t>The concept of "proto-globalization" was first introduced by historians A. G. Hopkins and Christopher </a:t>
            </a:r>
            <a:r>
              <a:rPr lang="en-US" dirty="0" err="1" smtClean="0"/>
              <a:t>Bayly</a:t>
            </a:r>
            <a:r>
              <a:rPr lang="en-US" dirty="0" smtClean="0"/>
              <a:t>. </a:t>
            </a:r>
          </a:p>
          <a:p>
            <a:pPr algn="just"/>
            <a:r>
              <a:rPr lang="en-US" dirty="0" smtClean="0"/>
              <a:t>The term describes the phase of increasing trade links and cultural exchange that characterized the period immediately preceding the advent of high "modern globalization" in the late 19th century.</a:t>
            </a:r>
            <a:endParaRPr lang="en-US" dirty="0"/>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35789949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marL="0" indent="0">
              <a:buNone/>
            </a:pPr>
            <a:r>
              <a:rPr lang="en-US" dirty="0" smtClean="0"/>
              <a:t>Modern</a:t>
            </a:r>
          </a:p>
          <a:p>
            <a:pPr algn="just"/>
            <a:r>
              <a:rPr lang="en-US" dirty="0" smtClean="0"/>
              <a:t>According to economic historians Kevin H. O'Rourke, Leandro </a:t>
            </a:r>
            <a:r>
              <a:rPr lang="en-US" dirty="0" err="1" smtClean="0"/>
              <a:t>Prados</a:t>
            </a:r>
            <a:r>
              <a:rPr lang="en-US" dirty="0" smtClean="0"/>
              <a:t> de la </a:t>
            </a:r>
            <a:r>
              <a:rPr lang="en-US" dirty="0" err="1" smtClean="0"/>
              <a:t>Escosura</a:t>
            </a:r>
            <a:r>
              <a:rPr lang="en-US" dirty="0" smtClean="0"/>
              <a:t>, and Guillaume </a:t>
            </a:r>
            <a:r>
              <a:rPr lang="en-US" dirty="0" err="1" smtClean="0"/>
              <a:t>Daudin</a:t>
            </a:r>
            <a:r>
              <a:rPr lang="en-US" dirty="0" smtClean="0"/>
              <a:t>, several factors promoted globalization in the period 1815–1870</a:t>
            </a:r>
          </a:p>
          <a:p>
            <a:pPr algn="just"/>
            <a:r>
              <a:rPr lang="en-US" dirty="0" smtClean="0"/>
              <a:t>The </a:t>
            </a:r>
            <a:r>
              <a:rPr lang="en-US" dirty="0"/>
              <a:t> </a:t>
            </a:r>
            <a:r>
              <a:rPr lang="en-US" dirty="0" smtClean="0"/>
              <a:t>end  of the Napoleonic Wars brought in an era of relative peace in Europe.</a:t>
            </a:r>
          </a:p>
          <a:p>
            <a:pPr algn="just"/>
            <a:r>
              <a:rPr lang="en-US" dirty="0" smtClean="0"/>
              <a:t>Innovations in transportation technology reduced trade costs substantially.</a:t>
            </a:r>
          </a:p>
          <a:p>
            <a:pPr marL="0" indent="0">
              <a:buNone/>
            </a:pPr>
            <a:endParaRPr lang="en-US" dirty="0"/>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34024455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a:t>New industrial military technologies increased the power of European states and the United States, and allowed these powers to forcibly open up markets across the world and extend their empires.</a:t>
            </a:r>
          </a:p>
          <a:p>
            <a:pPr algn="just"/>
            <a:r>
              <a:rPr lang="en-US" dirty="0"/>
              <a:t>A gradual move towards greater liberalization in European countries</a:t>
            </a:r>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19776987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Economic globalization </a:t>
            </a:r>
          </a:p>
        </p:txBody>
      </p:sp>
      <p:sp>
        <p:nvSpPr>
          <p:cNvPr id="3" name="Content Placeholder 2"/>
          <p:cNvSpPr>
            <a:spLocks noGrp="1"/>
          </p:cNvSpPr>
          <p:nvPr>
            <p:ph idx="1"/>
          </p:nvPr>
        </p:nvSpPr>
        <p:spPr/>
        <p:txBody>
          <a:bodyPr/>
          <a:lstStyle/>
          <a:p>
            <a:pPr algn="just"/>
            <a:r>
              <a:rPr lang="en-US" dirty="0" smtClean="0"/>
              <a:t>Economic globalization </a:t>
            </a:r>
          </a:p>
          <a:p>
            <a:pPr algn="just"/>
            <a:r>
              <a:rPr lang="en-US" dirty="0"/>
              <a:t>P</a:t>
            </a:r>
            <a:r>
              <a:rPr lang="en-US" dirty="0" smtClean="0"/>
              <a:t>olitical globalization </a:t>
            </a:r>
          </a:p>
          <a:p>
            <a:pPr algn="just"/>
            <a:r>
              <a:rPr lang="en-US" dirty="0"/>
              <a:t>C</a:t>
            </a:r>
            <a:r>
              <a:rPr lang="en-US" dirty="0" smtClean="0"/>
              <a:t>ultural globalization </a:t>
            </a:r>
            <a:endParaRPr lang="en-US" dirty="0"/>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41510841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25000" lnSpcReduction="20000"/>
          </a:bodyPr>
          <a:lstStyle/>
          <a:p>
            <a:pPr algn="just"/>
            <a:r>
              <a:rPr lang="en-US" sz="8000" dirty="0" smtClean="0"/>
              <a:t>Economic globalization refers to the </a:t>
            </a:r>
            <a:r>
              <a:rPr lang="en-US" sz="8000" b="1" dirty="0" smtClean="0"/>
              <a:t>widespread international movement of goods, capital,</a:t>
            </a:r>
            <a:r>
              <a:rPr lang="en-US" sz="5000" b="1" dirty="0" smtClean="0"/>
              <a:t> </a:t>
            </a:r>
            <a:r>
              <a:rPr lang="en-US" sz="8000" b="1" dirty="0" smtClean="0"/>
              <a:t>services, technology and information</a:t>
            </a:r>
            <a:r>
              <a:rPr lang="en-US" sz="8000" dirty="0" smtClean="0"/>
              <a:t>. It is the increasing economic integration and interdependence of national, regional, and local economies across the world through an intensification of cross-border movement of goods, services, technologies and capital. Economic globalization primarily comprises the globalization of production, finance, markets, technology, organizational regimes, institutions, corporations, and people.</a:t>
            </a:r>
          </a:p>
          <a:p>
            <a:pPr algn="just"/>
            <a:endParaRPr lang="en-US" sz="8000" dirty="0" smtClean="0"/>
          </a:p>
          <a:p>
            <a:pPr algn="just"/>
            <a:r>
              <a:rPr lang="en-US" sz="8000" dirty="0" smtClean="0"/>
              <a:t>While economic globalization has been expanding since the emergence of trans-national trade, it has grown at an increased rate due to </a:t>
            </a:r>
            <a:r>
              <a:rPr lang="en-US" sz="8000" b="1" dirty="0" smtClean="0"/>
              <a:t>improvements in the efficiency of long-distance transportation, advances in telecommunication, the importance of information rather than physical capital in</a:t>
            </a:r>
            <a:r>
              <a:rPr lang="en-US" sz="8000" dirty="0" smtClean="0"/>
              <a:t> </a:t>
            </a:r>
            <a:r>
              <a:rPr lang="en-US" sz="8000" b="1" dirty="0" smtClean="0"/>
              <a:t>the modern economy, and by developments in science and technology. </a:t>
            </a:r>
            <a:r>
              <a:rPr lang="en-US" sz="8000" dirty="0" smtClean="0"/>
              <a:t>The rate of globalization has also increased under the framework of the General Agreement on Tariffs and Trade and the World Trade Organization, in which countries gradually cut down trade barriers and opened up their current accounts and capital accounts</a:t>
            </a:r>
            <a:endParaRPr lang="en-US" sz="8000" dirty="0"/>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40019709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Cultural globalization</a:t>
            </a:r>
            <a:br>
              <a:rPr lang="en-US" dirty="0"/>
            </a:br>
            <a:endParaRPr lang="en-US" dirty="0"/>
          </a:p>
        </p:txBody>
      </p:sp>
      <p:sp>
        <p:nvSpPr>
          <p:cNvPr id="3" name="Content Placeholder 2"/>
          <p:cNvSpPr>
            <a:spLocks noGrp="1"/>
          </p:cNvSpPr>
          <p:nvPr>
            <p:ph idx="1"/>
          </p:nvPr>
        </p:nvSpPr>
        <p:spPr/>
        <p:txBody>
          <a:bodyPr>
            <a:normAutofit fontScale="62500" lnSpcReduction="20000"/>
          </a:bodyPr>
          <a:lstStyle/>
          <a:p>
            <a:pPr algn="just"/>
            <a:r>
              <a:rPr lang="en-US" dirty="0" smtClean="0"/>
              <a:t>Cultural globalization refers to the </a:t>
            </a:r>
            <a:r>
              <a:rPr lang="en-US" b="1" dirty="0" smtClean="0"/>
              <a:t>transmission of ideas, meanings, and values around the world </a:t>
            </a:r>
            <a:r>
              <a:rPr lang="en-US" dirty="0" smtClean="0"/>
              <a:t>in such a way as to extend and intensify social relations.</a:t>
            </a:r>
          </a:p>
          <a:p>
            <a:pPr algn="just"/>
            <a:r>
              <a:rPr lang="en-US" dirty="0" smtClean="0"/>
              <a:t>This process is marked by </a:t>
            </a:r>
            <a:r>
              <a:rPr lang="en-US" b="1" dirty="0" smtClean="0"/>
              <a:t>the common consumption </a:t>
            </a:r>
            <a:r>
              <a:rPr lang="en-US" dirty="0" smtClean="0"/>
              <a:t>of cultures that have been diffused by the Internet, popular culture media, and international travel. </a:t>
            </a:r>
          </a:p>
          <a:p>
            <a:pPr algn="just"/>
            <a:r>
              <a:rPr lang="en-US" dirty="0" smtClean="0"/>
              <a:t>This has added to processes of </a:t>
            </a:r>
            <a:r>
              <a:rPr lang="en-US" b="1" dirty="0" smtClean="0"/>
              <a:t>commodity exchange</a:t>
            </a:r>
            <a:r>
              <a:rPr lang="en-US" dirty="0" smtClean="0"/>
              <a:t> and colonization which have a </a:t>
            </a:r>
            <a:r>
              <a:rPr lang="en-US" b="1" dirty="0" smtClean="0"/>
              <a:t>longer history of carrying cultural meaning </a:t>
            </a:r>
            <a:r>
              <a:rPr lang="en-US" dirty="0" smtClean="0"/>
              <a:t>around the globe. </a:t>
            </a:r>
          </a:p>
          <a:p>
            <a:pPr algn="just"/>
            <a:r>
              <a:rPr lang="en-US" dirty="0" smtClean="0"/>
              <a:t>The circulation of cultures enables individuals to partake in </a:t>
            </a:r>
            <a:r>
              <a:rPr lang="en-US" b="1" dirty="0" smtClean="0"/>
              <a:t>extended social relations </a:t>
            </a:r>
            <a:r>
              <a:rPr lang="en-US" dirty="0" smtClean="0"/>
              <a:t>that cross national and regional borders. The creation and expansion of such social relations is not merely observed on a material level. </a:t>
            </a:r>
          </a:p>
          <a:p>
            <a:pPr algn="just"/>
            <a:r>
              <a:rPr lang="en-US" dirty="0" smtClean="0"/>
              <a:t>Cultural globalization involves the </a:t>
            </a:r>
            <a:r>
              <a:rPr lang="en-US" b="1" dirty="0" smtClean="0"/>
              <a:t>formation of shared norms and knowledge with </a:t>
            </a:r>
            <a:r>
              <a:rPr lang="en-US" dirty="0" smtClean="0"/>
              <a:t>which people associate their individual and collective cultural identities. It brings increasing interconnectedness among different populations and cultures.</a:t>
            </a:r>
            <a:endParaRPr lang="en-US" dirty="0"/>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130225520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142</TotalTime>
  <Words>1396</Words>
  <Application>Microsoft Office PowerPoint</Application>
  <PresentationFormat>On-screen Show (4:3)</PresentationFormat>
  <Paragraphs>85</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Trek</vt:lpstr>
      <vt:lpstr>GLOBALIZATION  AND  ECONOMIC  DEVELOPMENT</vt:lpstr>
      <vt:lpstr>Globalization </vt:lpstr>
      <vt:lpstr>History  of  Globalization</vt:lpstr>
      <vt:lpstr>Slide 4</vt:lpstr>
      <vt:lpstr>Slide 5</vt:lpstr>
      <vt:lpstr>Slide 6</vt:lpstr>
      <vt:lpstr>Economic globalization </vt:lpstr>
      <vt:lpstr>Slide 8</vt:lpstr>
      <vt:lpstr>Cultural globalization </vt:lpstr>
      <vt:lpstr>Political globalization</vt:lpstr>
      <vt:lpstr>Effects   of  Globalisation</vt:lpstr>
      <vt:lpstr>Positive  Effects</vt:lpstr>
      <vt:lpstr>Slide 13</vt:lpstr>
      <vt:lpstr>Slide 14</vt:lpstr>
      <vt:lpstr>Negative  Impact</vt:lpstr>
      <vt:lpstr>Slide 16</vt:lpstr>
      <vt:lpstr>Slide 17</vt:lpstr>
      <vt:lpstr>Inverted  U  Shaped  Curve</vt:lpstr>
      <vt:lpstr>Strategies for governments and businesses to adapt to and take advantage of a globalized economy </vt:lpstr>
      <vt:lpstr>Collaboration and Networking  </vt:lpstr>
      <vt:lpstr>Balance the opportunities and challenges of globalization for economic development</vt:lpstr>
      <vt:lpstr>Slide 22</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BANDANA</dc:creator>
  <cp:lastModifiedBy>Economic Dept</cp:lastModifiedBy>
  <cp:revision>17</cp:revision>
  <dcterms:created xsi:type="dcterms:W3CDTF">2023-11-16T14:12:39Z</dcterms:created>
  <dcterms:modified xsi:type="dcterms:W3CDTF">2024-09-11T07:58:58Z</dcterms:modified>
</cp:coreProperties>
</file>