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0"/>
  </p:notesMasterIdLst>
  <p:sldIdLst>
    <p:sldId id="256" r:id="rId2"/>
    <p:sldId id="298" r:id="rId3"/>
    <p:sldId id="279" r:id="rId4"/>
    <p:sldId id="257" r:id="rId5"/>
    <p:sldId id="280" r:id="rId6"/>
    <p:sldId id="258" r:id="rId7"/>
    <p:sldId id="281" r:id="rId8"/>
    <p:sldId id="260" r:id="rId9"/>
    <p:sldId id="261" r:id="rId10"/>
    <p:sldId id="293" r:id="rId11"/>
    <p:sldId id="262" r:id="rId12"/>
    <p:sldId id="287" r:id="rId13"/>
    <p:sldId id="295" r:id="rId14"/>
    <p:sldId id="294" r:id="rId15"/>
    <p:sldId id="269" r:id="rId16"/>
    <p:sldId id="296" r:id="rId17"/>
    <p:sldId id="270" r:id="rId18"/>
    <p:sldId id="272" r:id="rId19"/>
    <p:sldId id="273" r:id="rId20"/>
    <p:sldId id="274" r:id="rId21"/>
    <p:sldId id="297" r:id="rId22"/>
    <p:sldId id="275" r:id="rId23"/>
    <p:sldId id="288" r:id="rId24"/>
    <p:sldId id="289" r:id="rId25"/>
    <p:sldId id="290" r:id="rId26"/>
    <p:sldId id="291" r:id="rId27"/>
    <p:sldId id="292" r:id="rId28"/>
    <p:sldId id="278" r:id="rId29"/>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idx="1"/>
          </p:nvPr>
        </p:nvSpPr>
        <p:spPr>
          <a:xfrm>
            <a:off x="3995217" y="0"/>
            <a:ext cx="3056414" cy="465455"/>
          </a:xfrm>
          <a:prstGeom prst="rect">
            <a:avLst/>
          </a:prstGeom>
        </p:spPr>
        <p:txBody>
          <a:bodyPr vert="horz" lIns="93497" tIns="46749" rIns="93497" bIns="46749" rtlCol="0"/>
          <a:lstStyle>
            <a:lvl1pPr algn="r">
              <a:defRPr sz="1200"/>
            </a:lvl1pPr>
          </a:lstStyle>
          <a:p>
            <a:fld id="{C2D5F385-DB89-4675-B121-F19BF590F747}" type="datetimeFigureOut">
              <a:rPr lang="en-US" smtClean="0"/>
              <a:pPr/>
              <a:t>9/11/2024</a:t>
            </a:fld>
            <a:endParaRPr lang="en-US"/>
          </a:p>
        </p:txBody>
      </p:sp>
      <p:sp>
        <p:nvSpPr>
          <p:cNvPr id="4" name="Slide Image Placeholder 3"/>
          <p:cNvSpPr>
            <a:spLocks noGrp="1" noRot="1" noChangeAspect="1"/>
          </p:cNvSpPr>
          <p:nvPr>
            <p:ph type="sldImg" idx="2"/>
          </p:nvPr>
        </p:nvSpPr>
        <p:spPr>
          <a:xfrm>
            <a:off x="1200150" y="698500"/>
            <a:ext cx="4654550" cy="3490913"/>
          </a:xfrm>
          <a:prstGeom prst="rect">
            <a:avLst/>
          </a:prstGeom>
          <a:noFill/>
          <a:ln w="12700">
            <a:solidFill>
              <a:prstClr val="black"/>
            </a:solidFill>
          </a:ln>
        </p:spPr>
        <p:txBody>
          <a:bodyPr vert="horz" lIns="93497" tIns="46749" rIns="93497" bIns="46749" rtlCol="0" anchor="ctr"/>
          <a:lstStyle/>
          <a:p>
            <a:endParaRPr lang="en-US"/>
          </a:p>
        </p:txBody>
      </p:sp>
      <p:sp>
        <p:nvSpPr>
          <p:cNvPr id="5" name="Notes Placeholder 4"/>
          <p:cNvSpPr>
            <a:spLocks noGrp="1"/>
          </p:cNvSpPr>
          <p:nvPr>
            <p:ph type="body" sz="quarter" idx="3"/>
          </p:nvPr>
        </p:nvSpPr>
        <p:spPr>
          <a:xfrm>
            <a:off x="705327" y="4421823"/>
            <a:ext cx="5642610" cy="4189095"/>
          </a:xfrm>
          <a:prstGeom prst="rect">
            <a:avLst/>
          </a:prstGeom>
        </p:spPr>
        <p:txBody>
          <a:bodyPr vert="horz" lIns="93497" tIns="46749" rIns="93497" bIns="4674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56414" cy="465455"/>
          </a:xfrm>
          <a:prstGeom prst="rect">
            <a:avLst/>
          </a:prstGeom>
        </p:spPr>
        <p:txBody>
          <a:bodyPr vert="horz" lIns="93497" tIns="46749" rIns="93497" bIns="46749" rtlCol="0" anchor="b"/>
          <a:lstStyle>
            <a:lvl1pPr algn="l">
              <a:defRPr sz="1200"/>
            </a:lvl1pPr>
          </a:lstStyle>
          <a:p>
            <a:endParaRPr lang="en-US"/>
          </a:p>
        </p:txBody>
      </p:sp>
      <p:sp>
        <p:nvSpPr>
          <p:cNvPr id="7" name="Slide Number Placeholder 6"/>
          <p:cNvSpPr>
            <a:spLocks noGrp="1"/>
          </p:cNvSpPr>
          <p:nvPr>
            <p:ph type="sldNum" sz="quarter" idx="5"/>
          </p:nvPr>
        </p:nvSpPr>
        <p:spPr>
          <a:xfrm>
            <a:off x="3995217" y="8842029"/>
            <a:ext cx="3056414" cy="465455"/>
          </a:xfrm>
          <a:prstGeom prst="rect">
            <a:avLst/>
          </a:prstGeom>
        </p:spPr>
        <p:txBody>
          <a:bodyPr vert="horz" lIns="93497" tIns="46749" rIns="93497" bIns="46749" rtlCol="0" anchor="b"/>
          <a:lstStyle>
            <a:lvl1pPr algn="r">
              <a:defRPr sz="1200"/>
            </a:lvl1pPr>
          </a:lstStyle>
          <a:p>
            <a:fld id="{583993A9-5C89-4EE8-ACE8-27F43FAE7729}" type="slidenum">
              <a:rPr lang="en-US" smtClean="0"/>
              <a:pPr/>
              <a:t>‹#›</a:t>
            </a:fld>
            <a:endParaRPr lang="en-US"/>
          </a:p>
        </p:txBody>
      </p:sp>
    </p:spTree>
    <p:extLst>
      <p:ext uri="{BB962C8B-B14F-4D97-AF65-F5344CB8AC3E}">
        <p14:creationId xmlns:p14="http://schemas.microsoft.com/office/powerpoint/2010/main" xmlns="" val="41035601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3993A9-5C89-4EE8-ACE8-27F43FAE7729}" type="slidenum">
              <a:rPr lang="en-US" smtClean="0"/>
              <a:pPr/>
              <a:t>12</a:t>
            </a:fld>
            <a:endParaRPr lang="en-US"/>
          </a:p>
        </p:txBody>
      </p:sp>
    </p:spTree>
    <p:extLst>
      <p:ext uri="{BB962C8B-B14F-4D97-AF65-F5344CB8AC3E}">
        <p14:creationId xmlns:p14="http://schemas.microsoft.com/office/powerpoint/2010/main" xmlns="" val="26300699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3993A9-5C89-4EE8-ACE8-27F43FAE7729}" type="slidenum">
              <a:rPr lang="en-US" smtClean="0"/>
              <a:pPr/>
              <a:t>20</a:t>
            </a:fld>
            <a:endParaRPr lang="en-US"/>
          </a:p>
        </p:txBody>
      </p:sp>
    </p:spTree>
    <p:extLst>
      <p:ext uri="{BB962C8B-B14F-4D97-AF65-F5344CB8AC3E}">
        <p14:creationId xmlns:p14="http://schemas.microsoft.com/office/powerpoint/2010/main" xmlns="" val="3633096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BE95C7C-BDD4-4C21-AA73-ED564552F492}" type="datetime1">
              <a:rPr lang="en-US" smtClean="0"/>
              <a:pPr/>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AABCF0-6052-4B5F-B65D-2847DA05045E}" type="slidenum">
              <a:rPr lang="en-US" smtClean="0"/>
              <a:pPr/>
              <a:t>‹#›</a:t>
            </a:fld>
            <a:endParaRPr lang="en-US"/>
          </a:p>
        </p:txBody>
      </p:sp>
    </p:spTree>
    <p:extLst>
      <p:ext uri="{BB962C8B-B14F-4D97-AF65-F5344CB8AC3E}">
        <p14:creationId xmlns:p14="http://schemas.microsoft.com/office/powerpoint/2010/main" xmlns="" val="2427716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CC6B92-A9B0-4CBD-A707-ADF824C7795A}" type="datetime1">
              <a:rPr lang="en-US" smtClean="0"/>
              <a:pPr/>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AABCF0-6052-4B5F-B65D-2847DA05045E}" type="slidenum">
              <a:rPr lang="en-US" smtClean="0"/>
              <a:pPr/>
              <a:t>‹#›</a:t>
            </a:fld>
            <a:endParaRPr lang="en-US"/>
          </a:p>
        </p:txBody>
      </p:sp>
    </p:spTree>
    <p:extLst>
      <p:ext uri="{BB962C8B-B14F-4D97-AF65-F5344CB8AC3E}">
        <p14:creationId xmlns:p14="http://schemas.microsoft.com/office/powerpoint/2010/main" xmlns="" val="3221487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946188-C54E-4710-81AD-2CFFE37F6F86}" type="datetime1">
              <a:rPr lang="en-US" smtClean="0"/>
              <a:pPr/>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AABCF0-6052-4B5F-B65D-2847DA05045E}" type="slidenum">
              <a:rPr lang="en-US" smtClean="0"/>
              <a:pPr/>
              <a:t>‹#›</a:t>
            </a:fld>
            <a:endParaRPr lang="en-US"/>
          </a:p>
        </p:txBody>
      </p:sp>
    </p:spTree>
    <p:extLst>
      <p:ext uri="{BB962C8B-B14F-4D97-AF65-F5344CB8AC3E}">
        <p14:creationId xmlns:p14="http://schemas.microsoft.com/office/powerpoint/2010/main" xmlns="" val="342126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D34213-0F96-42B0-AB7A-A0CD6C0AC9D8}" type="datetime1">
              <a:rPr lang="en-US" smtClean="0"/>
              <a:pPr/>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AABCF0-6052-4B5F-B65D-2847DA05045E}" type="slidenum">
              <a:rPr lang="en-US" smtClean="0"/>
              <a:pPr/>
              <a:t>‹#›</a:t>
            </a:fld>
            <a:endParaRPr lang="en-US"/>
          </a:p>
        </p:txBody>
      </p:sp>
    </p:spTree>
    <p:extLst>
      <p:ext uri="{BB962C8B-B14F-4D97-AF65-F5344CB8AC3E}">
        <p14:creationId xmlns:p14="http://schemas.microsoft.com/office/powerpoint/2010/main" xmlns="" val="3743813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AAEC74-F883-460D-A1FF-D1FE87A4B19E}" type="datetime1">
              <a:rPr lang="en-US" smtClean="0"/>
              <a:pPr/>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AABCF0-6052-4B5F-B65D-2847DA05045E}" type="slidenum">
              <a:rPr lang="en-US" smtClean="0"/>
              <a:pPr/>
              <a:t>‹#›</a:t>
            </a:fld>
            <a:endParaRPr lang="en-US"/>
          </a:p>
        </p:txBody>
      </p:sp>
    </p:spTree>
    <p:extLst>
      <p:ext uri="{BB962C8B-B14F-4D97-AF65-F5344CB8AC3E}">
        <p14:creationId xmlns:p14="http://schemas.microsoft.com/office/powerpoint/2010/main" xmlns="" val="37637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3A2A93-0F5D-46B6-BCAF-C2554E732545}" type="datetime1">
              <a:rPr lang="en-US" smtClean="0"/>
              <a:pPr/>
              <a:t>9/11/2024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AABCF0-6052-4B5F-B65D-2847DA05045E}" type="slidenum">
              <a:rPr lang="en-US" smtClean="0"/>
              <a:pPr/>
              <a:t>‹#›</a:t>
            </a:fld>
            <a:endParaRPr lang="en-US"/>
          </a:p>
        </p:txBody>
      </p:sp>
    </p:spTree>
    <p:extLst>
      <p:ext uri="{BB962C8B-B14F-4D97-AF65-F5344CB8AC3E}">
        <p14:creationId xmlns:p14="http://schemas.microsoft.com/office/powerpoint/2010/main" xmlns="" val="4266357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3D8A38-A4C0-417C-9CFD-76CAC599E3B9}" type="datetime1">
              <a:rPr lang="en-US" smtClean="0"/>
              <a:pPr/>
              <a:t>9/11/2024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AABCF0-6052-4B5F-B65D-2847DA05045E}" type="slidenum">
              <a:rPr lang="en-US" smtClean="0"/>
              <a:pPr/>
              <a:t>‹#›</a:t>
            </a:fld>
            <a:endParaRPr lang="en-US"/>
          </a:p>
        </p:txBody>
      </p:sp>
    </p:spTree>
    <p:extLst>
      <p:ext uri="{BB962C8B-B14F-4D97-AF65-F5344CB8AC3E}">
        <p14:creationId xmlns:p14="http://schemas.microsoft.com/office/powerpoint/2010/main" xmlns="" val="3716449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C0F9625-303F-4322-9C9A-1A6106C6F1E3}" type="datetime1">
              <a:rPr lang="en-US" smtClean="0"/>
              <a:pPr/>
              <a:t>9/11/2024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AABCF0-6052-4B5F-B65D-2847DA05045E}" type="slidenum">
              <a:rPr lang="en-US" smtClean="0"/>
              <a:pPr/>
              <a:t>‹#›</a:t>
            </a:fld>
            <a:endParaRPr lang="en-US"/>
          </a:p>
        </p:txBody>
      </p:sp>
    </p:spTree>
    <p:extLst>
      <p:ext uri="{BB962C8B-B14F-4D97-AF65-F5344CB8AC3E}">
        <p14:creationId xmlns:p14="http://schemas.microsoft.com/office/powerpoint/2010/main" xmlns="" val="4141643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5ED669-D3A8-47AC-B220-B92D50266A1E}" type="datetime1">
              <a:rPr lang="en-US" smtClean="0"/>
              <a:pPr/>
              <a:t>9/11/2024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AABCF0-6052-4B5F-B65D-2847DA05045E}" type="slidenum">
              <a:rPr lang="en-US" smtClean="0"/>
              <a:pPr/>
              <a:t>‹#›</a:t>
            </a:fld>
            <a:endParaRPr lang="en-US"/>
          </a:p>
        </p:txBody>
      </p:sp>
    </p:spTree>
    <p:extLst>
      <p:ext uri="{BB962C8B-B14F-4D97-AF65-F5344CB8AC3E}">
        <p14:creationId xmlns:p14="http://schemas.microsoft.com/office/powerpoint/2010/main" xmlns="" val="3426106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63587D-0CAD-4E91-A16B-A8ABBE90B7C5}" type="datetime1">
              <a:rPr lang="en-US" smtClean="0"/>
              <a:pPr/>
              <a:t>9/11/2024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AABCF0-6052-4B5F-B65D-2847DA05045E}" type="slidenum">
              <a:rPr lang="en-US" smtClean="0"/>
              <a:pPr/>
              <a:t>‹#›</a:t>
            </a:fld>
            <a:endParaRPr lang="en-US"/>
          </a:p>
        </p:txBody>
      </p:sp>
    </p:spTree>
    <p:extLst>
      <p:ext uri="{BB962C8B-B14F-4D97-AF65-F5344CB8AC3E}">
        <p14:creationId xmlns:p14="http://schemas.microsoft.com/office/powerpoint/2010/main" xmlns="" val="1723773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F4B53E-17DC-4C39-BEBA-C7B3B621FB2E}" type="datetime1">
              <a:rPr lang="en-US" smtClean="0"/>
              <a:pPr/>
              <a:t>9/11/2024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AABCF0-6052-4B5F-B65D-2847DA05045E}" type="slidenum">
              <a:rPr lang="en-US" smtClean="0"/>
              <a:pPr/>
              <a:t>‹#›</a:t>
            </a:fld>
            <a:endParaRPr lang="en-US"/>
          </a:p>
        </p:txBody>
      </p:sp>
    </p:spTree>
    <p:extLst>
      <p:ext uri="{BB962C8B-B14F-4D97-AF65-F5344CB8AC3E}">
        <p14:creationId xmlns:p14="http://schemas.microsoft.com/office/powerpoint/2010/main" xmlns="" val="2138790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5E8993-7456-499C-BAC9-6E609EC451A3}" type="datetime1">
              <a:rPr lang="en-US" smtClean="0"/>
              <a:pPr/>
              <a:t>9/11/2024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AABCF0-6052-4B5F-B65D-2847DA05045E}" type="slidenum">
              <a:rPr lang="en-US" smtClean="0"/>
              <a:pPr/>
              <a:t>‹#›</a:t>
            </a:fld>
            <a:endParaRPr lang="en-US"/>
          </a:p>
        </p:txBody>
      </p:sp>
    </p:spTree>
    <p:extLst>
      <p:ext uri="{BB962C8B-B14F-4D97-AF65-F5344CB8AC3E}">
        <p14:creationId xmlns:p14="http://schemas.microsoft.com/office/powerpoint/2010/main" xmlns="" val="258506186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pathakm2012@gmail.co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762001"/>
            <a:ext cx="7696200" cy="1523999"/>
          </a:xfrm>
        </p:spPr>
        <p:txBody>
          <a:bodyPr>
            <a:normAutofit/>
          </a:bodyPr>
          <a:lstStyle/>
          <a:p>
            <a:endParaRPr lang="en-US" dirty="0"/>
          </a:p>
        </p:txBody>
      </p:sp>
      <p:sp>
        <p:nvSpPr>
          <p:cNvPr id="3" name="Subtitle 2"/>
          <p:cNvSpPr>
            <a:spLocks noGrp="1"/>
          </p:cNvSpPr>
          <p:nvPr>
            <p:ph type="subTitle" idx="1"/>
          </p:nvPr>
        </p:nvSpPr>
        <p:spPr>
          <a:xfrm>
            <a:off x="1066800" y="2743200"/>
            <a:ext cx="7315200" cy="3200400"/>
          </a:xfrm>
        </p:spPr>
        <p:txBody>
          <a:bodyPr>
            <a:noAutofit/>
          </a:bodyPr>
          <a:lstStyle/>
          <a:p>
            <a:pPr algn="just"/>
            <a:endParaRPr lang="en-US" sz="2400" dirty="0"/>
          </a:p>
        </p:txBody>
      </p:sp>
      <p:sp>
        <p:nvSpPr>
          <p:cNvPr id="4" name="Slide Number Placeholder 3"/>
          <p:cNvSpPr>
            <a:spLocks noGrp="1"/>
          </p:cNvSpPr>
          <p:nvPr>
            <p:ph type="sldNum" sz="quarter" idx="12"/>
          </p:nvPr>
        </p:nvSpPr>
        <p:spPr/>
        <p:txBody>
          <a:bodyPr/>
          <a:lstStyle/>
          <a:p>
            <a:fld id="{E6AABCF0-6052-4B5F-B65D-2847DA05045E}" type="slidenum">
              <a:rPr lang="en-US" smtClean="0"/>
              <a:pPr/>
              <a:t>1</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47699" y="304800"/>
            <a:ext cx="7848600" cy="6248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Rectangle 4"/>
          <p:cNvSpPr/>
          <p:nvPr/>
        </p:nvSpPr>
        <p:spPr>
          <a:xfrm>
            <a:off x="1785918" y="3429000"/>
            <a:ext cx="6000793" cy="2308324"/>
          </a:xfrm>
          <a:prstGeom prst="rect">
            <a:avLst/>
          </a:prstGeom>
        </p:spPr>
        <p:txBody>
          <a:bodyPr wrap="square">
            <a:spAutoFit/>
          </a:bodyPr>
          <a:lstStyle/>
          <a:p>
            <a:r>
              <a:rPr lang="en-US" sz="4800" dirty="0" smtClean="0"/>
              <a:t>Climate  Change:  Adaptation  and  Mitigation</a:t>
            </a:r>
            <a:r>
              <a:rPr lang="en-US" sz="4800" dirty="0" smtClean="0"/>
              <a:t> </a:t>
            </a:r>
            <a:endParaRPr lang="en-US" sz="4800" dirty="0"/>
          </a:p>
        </p:txBody>
      </p:sp>
    </p:spTree>
    <p:extLst>
      <p:ext uri="{BB962C8B-B14F-4D97-AF65-F5344CB8AC3E}">
        <p14:creationId xmlns:p14="http://schemas.microsoft.com/office/powerpoint/2010/main" xmlns="" val="27587256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r>
              <a:rPr lang="en-US" dirty="0"/>
              <a:t>The IPCC Fifth Assessment Report </a:t>
            </a:r>
            <a:r>
              <a:rPr lang="en-US" dirty="0" smtClean="0"/>
              <a:t>emphasizes </a:t>
            </a:r>
            <a:r>
              <a:rPr lang="en-US" dirty="0"/>
              <a:t>that </a:t>
            </a:r>
            <a:r>
              <a:rPr lang="en-US" u="sng" dirty="0" err="1"/>
              <a:t>behaviour</a:t>
            </a:r>
            <a:r>
              <a:rPr lang="en-US" u="sng" dirty="0"/>
              <a:t>, lifestyle, and cultural change </a:t>
            </a:r>
            <a:r>
              <a:rPr lang="en-US" dirty="0"/>
              <a:t>have a high mitigation potential in some sectors, particularly when complementing technological and structural change. </a:t>
            </a:r>
            <a:endParaRPr lang="en-US" dirty="0" smtClean="0"/>
          </a:p>
          <a:p>
            <a:pPr algn="just"/>
            <a:r>
              <a:rPr lang="en-US" dirty="0" smtClean="0"/>
              <a:t>In </a:t>
            </a:r>
            <a:r>
              <a:rPr lang="en-US" dirty="0"/>
              <a:t>general, </a:t>
            </a:r>
            <a:r>
              <a:rPr lang="en-US" u="sng" dirty="0"/>
              <a:t>higher consumption </a:t>
            </a:r>
            <a:r>
              <a:rPr lang="en-US" dirty="0"/>
              <a:t>lifestyles have a greater environmental impact. </a:t>
            </a:r>
            <a:endParaRPr lang="en-US" dirty="0" smtClean="0"/>
          </a:p>
          <a:p>
            <a:pPr algn="just"/>
            <a:r>
              <a:rPr lang="en-US" dirty="0" smtClean="0"/>
              <a:t>Several </a:t>
            </a:r>
            <a:r>
              <a:rPr lang="en-US" dirty="0"/>
              <a:t>scientific studies have shown that when </a:t>
            </a:r>
            <a:r>
              <a:rPr lang="en-US" u="sng" dirty="0"/>
              <a:t>relatively rich people wish to reduce</a:t>
            </a:r>
            <a:r>
              <a:rPr lang="en-US" dirty="0"/>
              <a:t> their carbon footprint, there are a few key actions they can take such as living car-free (2.4 </a:t>
            </a:r>
            <a:r>
              <a:rPr lang="en-US" dirty="0" err="1"/>
              <a:t>tonnes</a:t>
            </a:r>
            <a:r>
              <a:rPr lang="en-US" dirty="0"/>
              <a:t> CO2), avoiding one round-trip transatlantic flight (1.6 </a:t>
            </a:r>
            <a:r>
              <a:rPr lang="en-US" dirty="0" err="1"/>
              <a:t>tonnes</a:t>
            </a:r>
            <a:r>
              <a:rPr lang="en-US" dirty="0"/>
              <a:t>) and eating a plant-based diet (0.8 </a:t>
            </a:r>
            <a:r>
              <a:rPr lang="en-US" dirty="0" err="1"/>
              <a:t>tonnes</a:t>
            </a:r>
            <a:r>
              <a:rPr lang="en-US" dirty="0"/>
              <a:t>). Nicholas </a:t>
            </a:r>
            <a:r>
              <a:rPr lang="en-US" dirty="0" smtClean="0"/>
              <a:t>Wade (2017)</a:t>
            </a:r>
            <a:endParaRPr lang="en-US" dirty="0"/>
          </a:p>
        </p:txBody>
      </p:sp>
      <p:sp>
        <p:nvSpPr>
          <p:cNvPr id="4" name="Slide Number Placeholder 3"/>
          <p:cNvSpPr>
            <a:spLocks noGrp="1"/>
          </p:cNvSpPr>
          <p:nvPr>
            <p:ph type="sldNum" sz="quarter" idx="12"/>
          </p:nvPr>
        </p:nvSpPr>
        <p:spPr/>
        <p:txBody>
          <a:bodyPr/>
          <a:lstStyle/>
          <a:p>
            <a:fld id="{E6AABCF0-6052-4B5F-B65D-2847DA05045E}" type="slidenum">
              <a:rPr lang="en-US" smtClean="0">
                <a:solidFill>
                  <a:prstClr val="black">
                    <a:tint val="75000"/>
                  </a:prstClr>
                </a:solidFill>
              </a:rPr>
              <a:pPr/>
              <a:t>10</a:t>
            </a:fld>
            <a:endParaRPr lang="en-US">
              <a:solidFill>
                <a:prstClr val="black">
                  <a:tint val="75000"/>
                </a:prstClr>
              </a:solidFill>
            </a:endParaRPr>
          </a:p>
        </p:txBody>
      </p:sp>
    </p:spTree>
    <p:extLst>
      <p:ext uri="{BB962C8B-B14F-4D97-AF65-F5344CB8AC3E}">
        <p14:creationId xmlns:p14="http://schemas.microsoft.com/office/powerpoint/2010/main" xmlns="" val="28007957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 of  Mitigation</a:t>
            </a:r>
            <a:endParaRPr lang="en-US" dirty="0"/>
          </a:p>
        </p:txBody>
      </p:sp>
      <p:sp>
        <p:nvSpPr>
          <p:cNvPr id="3" name="Content Placeholder 2"/>
          <p:cNvSpPr>
            <a:spLocks noGrp="1"/>
          </p:cNvSpPr>
          <p:nvPr>
            <p:ph idx="1"/>
          </p:nvPr>
        </p:nvSpPr>
        <p:spPr/>
        <p:txBody>
          <a:bodyPr/>
          <a:lstStyle/>
          <a:p>
            <a:r>
              <a:rPr lang="en-US" dirty="0" smtClean="0"/>
              <a:t>Renewable   </a:t>
            </a:r>
            <a:r>
              <a:rPr lang="en-US" dirty="0"/>
              <a:t>and  Alternative energy </a:t>
            </a:r>
            <a:r>
              <a:rPr lang="en-US" dirty="0" smtClean="0"/>
              <a:t>sources</a:t>
            </a:r>
          </a:p>
          <a:p>
            <a:r>
              <a:rPr lang="en-US" dirty="0"/>
              <a:t>Lifestyle and </a:t>
            </a:r>
            <a:r>
              <a:rPr lang="en-US" dirty="0" smtClean="0"/>
              <a:t>behavior</a:t>
            </a:r>
          </a:p>
          <a:p>
            <a:r>
              <a:rPr lang="en-US" dirty="0"/>
              <a:t>Food </a:t>
            </a:r>
            <a:r>
              <a:rPr lang="en-US" dirty="0" smtClean="0"/>
              <a:t>Habit</a:t>
            </a:r>
          </a:p>
          <a:p>
            <a:r>
              <a:rPr lang="en-US" dirty="0"/>
              <a:t>Conservation  of  Energy</a:t>
            </a:r>
          </a:p>
        </p:txBody>
      </p:sp>
      <p:sp>
        <p:nvSpPr>
          <p:cNvPr id="4" name="Slide Number Placeholder 3"/>
          <p:cNvSpPr>
            <a:spLocks noGrp="1"/>
          </p:cNvSpPr>
          <p:nvPr>
            <p:ph type="sldNum" sz="quarter" idx="12"/>
          </p:nvPr>
        </p:nvSpPr>
        <p:spPr/>
        <p:txBody>
          <a:bodyPr/>
          <a:lstStyle/>
          <a:p>
            <a:fld id="{E6AABCF0-6052-4B5F-B65D-2847DA05045E}" type="slidenum">
              <a:rPr lang="en-US" smtClean="0"/>
              <a:pPr/>
              <a:t>11</a:t>
            </a:fld>
            <a:endParaRPr lang="en-US"/>
          </a:p>
        </p:txBody>
      </p:sp>
    </p:spTree>
    <p:extLst>
      <p:ext uri="{BB962C8B-B14F-4D97-AF65-F5344CB8AC3E}">
        <p14:creationId xmlns:p14="http://schemas.microsoft.com/office/powerpoint/2010/main" xmlns="" val="417231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  Efficiency</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Conservation  of  Energy</a:t>
            </a:r>
          </a:p>
          <a:p>
            <a:pPr algn="just"/>
            <a:r>
              <a:rPr lang="en-US" dirty="0"/>
              <a:t>Efficient energy use, sometimes simply called "energy efficiency", is the goal of efforts to reduce the amount of energy required to provide products and services. For example, insulating a home allows a building to use less heating and cooling energy to achieve and maintain a comfortable temperature. </a:t>
            </a:r>
            <a:endParaRPr lang="en-US" dirty="0" smtClean="0"/>
          </a:p>
          <a:p>
            <a:pPr algn="just"/>
            <a:r>
              <a:rPr lang="en-US" dirty="0" smtClean="0"/>
              <a:t>Installing </a:t>
            </a:r>
            <a:r>
              <a:rPr lang="en-US" dirty="0"/>
              <a:t>LED lighting, or natural skylight windows reduces the amount of energy required to attain the same level of illumination compared to using traditional incandescent light bulbs. LED lamps use only about 10% of the energy an incandescent </a:t>
            </a:r>
            <a:r>
              <a:rPr lang="en-US" dirty="0" smtClean="0"/>
              <a:t>lamp.</a:t>
            </a:r>
            <a:endParaRPr lang="en-US" dirty="0"/>
          </a:p>
          <a:p>
            <a:endParaRPr lang="en-US" dirty="0"/>
          </a:p>
        </p:txBody>
      </p:sp>
      <p:sp>
        <p:nvSpPr>
          <p:cNvPr id="4" name="Slide Number Placeholder 3"/>
          <p:cNvSpPr>
            <a:spLocks noGrp="1"/>
          </p:cNvSpPr>
          <p:nvPr>
            <p:ph type="sldNum" sz="quarter" idx="12"/>
          </p:nvPr>
        </p:nvSpPr>
        <p:spPr>
          <a:xfrm>
            <a:off x="9982200" y="6019800"/>
            <a:ext cx="2133600" cy="365125"/>
          </a:xfrm>
        </p:spPr>
        <p:txBody>
          <a:bodyPr>
            <a:normAutofit/>
          </a:bodyPr>
          <a:lstStyle/>
          <a:p>
            <a:fld id="{E6AABCF0-6052-4B5F-B65D-2847DA05045E}" type="slidenum">
              <a:rPr lang="en-US" smtClean="0"/>
              <a:pPr/>
              <a:t>12</a:t>
            </a:fld>
            <a:endParaRPr lang="en-US" dirty="0"/>
          </a:p>
        </p:txBody>
      </p:sp>
    </p:spTree>
    <p:extLst>
      <p:ext uri="{BB962C8B-B14F-4D97-AF65-F5344CB8AC3E}">
        <p14:creationId xmlns:p14="http://schemas.microsoft.com/office/powerpoint/2010/main" xmlns="" val="27982967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Climate  change  Mitigation  Measure  in  India</a:t>
            </a:r>
            <a:br>
              <a:rPr lang="en-US" dirty="0"/>
            </a:br>
            <a:endParaRPr lang="en-US" dirty="0"/>
          </a:p>
        </p:txBody>
      </p:sp>
      <p:sp>
        <p:nvSpPr>
          <p:cNvPr id="3" name="Content Placeholder 2"/>
          <p:cNvSpPr>
            <a:spLocks noGrp="1"/>
          </p:cNvSpPr>
          <p:nvPr>
            <p:ph idx="1"/>
          </p:nvPr>
        </p:nvSpPr>
        <p:spPr/>
        <p:txBody>
          <a:bodyPr/>
          <a:lstStyle/>
          <a:p>
            <a:pPr marL="0" indent="0" algn="just">
              <a:buNone/>
            </a:pPr>
            <a:r>
              <a:rPr lang="en-US" dirty="0" smtClean="0"/>
              <a:t>India  is one  of  the  world’s  largest  economy  and  fifth  largest  greenhouse  gas (GHG) emitter accounting  for  about  5% of  global  emissions. India’s  emission  increased  65%  between  1990  and 2005 and are  projected  to  grow  another 70%  by  2020</a:t>
            </a:r>
            <a:endParaRPr lang="en-US" dirty="0"/>
          </a:p>
        </p:txBody>
      </p:sp>
      <p:sp>
        <p:nvSpPr>
          <p:cNvPr id="4" name="Slide Number Placeholder 3"/>
          <p:cNvSpPr>
            <a:spLocks noGrp="1"/>
          </p:cNvSpPr>
          <p:nvPr>
            <p:ph type="sldNum" sz="quarter" idx="12"/>
          </p:nvPr>
        </p:nvSpPr>
        <p:spPr>
          <a:xfrm>
            <a:off x="9677400" y="6096000"/>
            <a:ext cx="2133600" cy="365125"/>
          </a:xfrm>
        </p:spPr>
        <p:txBody>
          <a:bodyPr>
            <a:normAutofit/>
          </a:bodyPr>
          <a:lstStyle/>
          <a:p>
            <a:fld id="{E6AABCF0-6052-4B5F-B65D-2847DA05045E}" type="slidenum">
              <a:rPr lang="en-US" smtClean="0">
                <a:solidFill>
                  <a:prstClr val="black">
                    <a:tint val="75000"/>
                  </a:prstClr>
                </a:solidFill>
              </a:rPr>
              <a:pPr/>
              <a:t>13</a:t>
            </a:fld>
            <a:endParaRPr lang="en-US">
              <a:solidFill>
                <a:prstClr val="black">
                  <a:tint val="75000"/>
                </a:prstClr>
              </a:solidFill>
            </a:endParaRPr>
          </a:p>
        </p:txBody>
      </p:sp>
    </p:spTree>
    <p:extLst>
      <p:ext uri="{BB962C8B-B14F-4D97-AF65-F5344CB8AC3E}">
        <p14:creationId xmlns:p14="http://schemas.microsoft.com/office/powerpoint/2010/main" xmlns="" val="33835338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Adaption Priorities</a:t>
            </a:r>
            <a:endParaRPr lang="en-US" dirty="0"/>
          </a:p>
        </p:txBody>
      </p:sp>
      <p:sp>
        <p:nvSpPr>
          <p:cNvPr id="3" name="Content Placeholder 2"/>
          <p:cNvSpPr>
            <a:spLocks noGrp="1"/>
          </p:cNvSpPr>
          <p:nvPr>
            <p:ph idx="1"/>
          </p:nvPr>
        </p:nvSpPr>
        <p:spPr/>
        <p:txBody>
          <a:bodyPr/>
          <a:lstStyle/>
          <a:p>
            <a:r>
              <a:rPr lang="en-US" dirty="0" smtClean="0"/>
              <a:t>Agriculture  </a:t>
            </a:r>
            <a:r>
              <a:rPr lang="en-US" dirty="0"/>
              <a:t>under pressure	</a:t>
            </a:r>
          </a:p>
          <a:p>
            <a:r>
              <a:rPr lang="en-US" dirty="0" smtClean="0"/>
              <a:t>Protecting  </a:t>
            </a:r>
            <a:r>
              <a:rPr lang="en-US" dirty="0"/>
              <a:t>fresh  water  supplies</a:t>
            </a:r>
          </a:p>
          <a:p>
            <a:r>
              <a:rPr lang="en-US" dirty="0" smtClean="0"/>
              <a:t>Climate  </a:t>
            </a:r>
            <a:r>
              <a:rPr lang="en-US" dirty="0"/>
              <a:t>impacts  on  health</a:t>
            </a:r>
          </a:p>
          <a:p>
            <a:r>
              <a:rPr lang="en-US" dirty="0" smtClean="0"/>
              <a:t>Risk   </a:t>
            </a:r>
            <a:r>
              <a:rPr lang="en-US" dirty="0"/>
              <a:t>on  energy  Sector</a:t>
            </a:r>
          </a:p>
          <a:p>
            <a:r>
              <a:rPr lang="en-US" dirty="0" smtClean="0"/>
              <a:t>Fisheries  </a:t>
            </a:r>
            <a:r>
              <a:rPr lang="en-US" dirty="0"/>
              <a:t>and local   livelihoods</a:t>
            </a:r>
          </a:p>
          <a:p>
            <a:r>
              <a:rPr lang="en-US" dirty="0" smtClean="0"/>
              <a:t>Reducing  </a:t>
            </a:r>
            <a:r>
              <a:rPr lang="en-US" dirty="0"/>
              <a:t>risks  from  extreme  weather</a:t>
            </a:r>
          </a:p>
          <a:p>
            <a:endParaRPr lang="en-US" dirty="0"/>
          </a:p>
        </p:txBody>
      </p:sp>
      <p:sp>
        <p:nvSpPr>
          <p:cNvPr id="4" name="Slide Number Placeholder 3"/>
          <p:cNvSpPr>
            <a:spLocks noGrp="1"/>
          </p:cNvSpPr>
          <p:nvPr>
            <p:ph type="sldNum" sz="quarter" idx="12"/>
          </p:nvPr>
        </p:nvSpPr>
        <p:spPr/>
        <p:txBody>
          <a:bodyPr/>
          <a:lstStyle/>
          <a:p>
            <a:fld id="{E6AABCF0-6052-4B5F-B65D-2847DA05045E}" type="slidenum">
              <a:rPr lang="en-US" smtClean="0">
                <a:solidFill>
                  <a:prstClr val="black">
                    <a:tint val="75000"/>
                  </a:prstClr>
                </a:solidFill>
              </a:rPr>
              <a:pPr/>
              <a:t>14</a:t>
            </a:fld>
            <a:endParaRPr lang="en-US">
              <a:solidFill>
                <a:prstClr val="black">
                  <a:tint val="75000"/>
                </a:prstClr>
              </a:solidFill>
            </a:endParaRPr>
          </a:p>
        </p:txBody>
      </p:sp>
    </p:spTree>
    <p:extLst>
      <p:ext uri="{BB962C8B-B14F-4D97-AF65-F5344CB8AC3E}">
        <p14:creationId xmlns:p14="http://schemas.microsoft.com/office/powerpoint/2010/main" xmlns="" val="5448458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Adaption </a:t>
            </a:r>
            <a:r>
              <a:rPr lang="en-US" dirty="0" err="1" smtClean="0"/>
              <a:t>Programme</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In  this  connection  the  study  highlights  some  of  the  program  of  adaptation  collected  through  secondary  sources</a:t>
            </a:r>
          </a:p>
          <a:p>
            <a:r>
              <a:rPr lang="en-US" dirty="0" smtClean="0"/>
              <a:t>Adaptation goals for coastal climate change</a:t>
            </a:r>
          </a:p>
          <a:p>
            <a:r>
              <a:rPr lang="en-US" dirty="0" smtClean="0"/>
              <a:t>Functional and healthy coastal ecosystem</a:t>
            </a:r>
          </a:p>
          <a:p>
            <a:r>
              <a:rPr lang="en-US" dirty="0" smtClean="0"/>
              <a:t>Coastal wetland protection and restoration</a:t>
            </a:r>
          </a:p>
          <a:p>
            <a:r>
              <a:rPr lang="en-US" dirty="0" smtClean="0"/>
              <a:t>Marine conservation &amp; protected area- Increasing robustness of infrastructure (built environment is less exposed)</a:t>
            </a:r>
          </a:p>
          <a:p>
            <a:r>
              <a:rPr lang="en-US" dirty="0" smtClean="0"/>
              <a:t>Building standards- Structural shoreline stabilization-  It  is  about temporary buffer against erosion</a:t>
            </a:r>
          </a:p>
          <a:p>
            <a:r>
              <a:rPr lang="en-US" dirty="0" smtClean="0"/>
              <a:t>Diversified livelihoods</a:t>
            </a:r>
          </a:p>
          <a:p>
            <a:pPr marL="0" indent="0">
              <a:buNone/>
            </a:pPr>
            <a:r>
              <a:rPr lang="en-US" dirty="0" smtClean="0"/>
              <a:t> </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E6AABCF0-6052-4B5F-B65D-2847DA05045E}" type="slidenum">
              <a:rPr lang="en-US" smtClean="0"/>
              <a:pPr/>
              <a:t>15</a:t>
            </a:fld>
            <a:endParaRPr lang="en-US"/>
          </a:p>
        </p:txBody>
      </p:sp>
    </p:spTree>
    <p:extLst>
      <p:ext uri="{BB962C8B-B14F-4D97-AF65-F5344CB8AC3E}">
        <p14:creationId xmlns:p14="http://schemas.microsoft.com/office/powerpoint/2010/main" xmlns="" val="5126910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Financing  the  Adaption  </a:t>
            </a:r>
            <a:r>
              <a:rPr lang="en-US" dirty="0" err="1" smtClean="0"/>
              <a:t>programme</a:t>
            </a:r>
            <a:r>
              <a:rPr lang="en-US" dirty="0" smtClean="0"/>
              <a:t> </a:t>
            </a:r>
            <a:endParaRPr lang="en-US" dirty="0"/>
          </a:p>
        </p:txBody>
      </p:sp>
      <p:sp>
        <p:nvSpPr>
          <p:cNvPr id="3" name="Content Placeholder 2"/>
          <p:cNvSpPr>
            <a:spLocks noGrp="1"/>
          </p:cNvSpPr>
          <p:nvPr>
            <p:ph idx="1"/>
          </p:nvPr>
        </p:nvSpPr>
        <p:spPr/>
        <p:txBody>
          <a:bodyPr>
            <a:normAutofit fontScale="85000" lnSpcReduction="10000"/>
          </a:bodyPr>
          <a:lstStyle/>
          <a:p>
            <a:pPr marL="0" indent="0" algn="just">
              <a:buNone/>
            </a:pPr>
            <a:r>
              <a:rPr lang="en-US" dirty="0" smtClean="0"/>
              <a:t>Effective  Implementation  depends  on  policies  and  cooperation at all scales  and  can  be  enhanced  through  integrated  responses  that  link  mitigation  and  adaptation with  other societal  objectives</a:t>
            </a:r>
          </a:p>
          <a:p>
            <a:pPr algn="just"/>
            <a:r>
              <a:rPr lang="en-US" dirty="0" smtClean="0"/>
              <a:t>Common  enabling  factors and  constraints  for adaption  and  mitigation responses</a:t>
            </a:r>
          </a:p>
          <a:p>
            <a:pPr algn="just"/>
            <a:r>
              <a:rPr lang="en-US" dirty="0" smtClean="0"/>
              <a:t>Response  options for  Mitigation</a:t>
            </a:r>
          </a:p>
          <a:p>
            <a:pPr algn="just"/>
            <a:r>
              <a:rPr lang="en-US" dirty="0" smtClean="0"/>
              <a:t>Policy  approaches  for  adaptation  and  mitigation, technology  and  finance</a:t>
            </a:r>
          </a:p>
          <a:p>
            <a:pPr algn="just"/>
            <a:r>
              <a:rPr lang="en-US" dirty="0" smtClean="0"/>
              <a:t>International and  Regional  Co-operation on  Adaptation  and  Mitigation.</a:t>
            </a:r>
          </a:p>
          <a:p>
            <a:pPr algn="just"/>
            <a:endParaRPr lang="en-US" dirty="0"/>
          </a:p>
        </p:txBody>
      </p:sp>
      <p:sp>
        <p:nvSpPr>
          <p:cNvPr id="4" name="Slide Number Placeholder 3"/>
          <p:cNvSpPr>
            <a:spLocks noGrp="1"/>
          </p:cNvSpPr>
          <p:nvPr>
            <p:ph type="sldNum" sz="quarter" idx="12"/>
          </p:nvPr>
        </p:nvSpPr>
        <p:spPr/>
        <p:txBody>
          <a:bodyPr/>
          <a:lstStyle/>
          <a:p>
            <a:fld id="{E6AABCF0-6052-4B5F-B65D-2847DA05045E}" type="slidenum">
              <a:rPr lang="en-US" smtClean="0">
                <a:solidFill>
                  <a:prstClr val="black">
                    <a:tint val="75000"/>
                  </a:prstClr>
                </a:solidFill>
              </a:rPr>
              <a:pPr/>
              <a:t>16</a:t>
            </a:fld>
            <a:endParaRPr lang="en-US">
              <a:solidFill>
                <a:prstClr val="black">
                  <a:tint val="75000"/>
                </a:prstClr>
              </a:solidFill>
            </a:endParaRPr>
          </a:p>
        </p:txBody>
      </p:sp>
    </p:spTree>
    <p:extLst>
      <p:ext uri="{BB962C8B-B14F-4D97-AF65-F5344CB8AC3E}">
        <p14:creationId xmlns:p14="http://schemas.microsoft.com/office/powerpoint/2010/main" xmlns="" val="14245889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Adaption  to  climate  change  in  developing  countries</a:t>
            </a:r>
            <a:br>
              <a:rPr lang="en-US" dirty="0"/>
            </a:br>
            <a:endParaRPr lang="en-US" dirty="0"/>
          </a:p>
        </p:txBody>
      </p:sp>
      <p:sp>
        <p:nvSpPr>
          <p:cNvPr id="3" name="Content Placeholder 2"/>
          <p:cNvSpPr>
            <a:spLocks noGrp="1"/>
          </p:cNvSpPr>
          <p:nvPr>
            <p:ph idx="1"/>
          </p:nvPr>
        </p:nvSpPr>
        <p:spPr/>
        <p:txBody>
          <a:bodyPr>
            <a:normAutofit/>
          </a:bodyPr>
          <a:lstStyle/>
          <a:p>
            <a:pPr marL="0" indent="0" algn="just">
              <a:buNone/>
            </a:pPr>
            <a:r>
              <a:rPr lang="en-US" dirty="0" smtClean="0"/>
              <a:t>UNDP supports  in  climate  change  adaptation includes integrating  </a:t>
            </a:r>
            <a:r>
              <a:rPr lang="en-US" u="sng" dirty="0" smtClean="0"/>
              <a:t>information  on  climate  change  risk  and  adaptation  options into</a:t>
            </a:r>
            <a:r>
              <a:rPr lang="en-US" dirty="0" smtClean="0"/>
              <a:t> national  and sub-national   planning  processes  and  budgets and promoting  and  implementing integrated  investments on the  ground that safe  guard  livelihoods  and  protect  development  from possible  impacts.</a:t>
            </a:r>
          </a:p>
          <a:p>
            <a:endParaRPr lang="en-US" dirty="0"/>
          </a:p>
        </p:txBody>
      </p:sp>
      <p:sp>
        <p:nvSpPr>
          <p:cNvPr id="4" name="Slide Number Placeholder 3"/>
          <p:cNvSpPr>
            <a:spLocks noGrp="1"/>
          </p:cNvSpPr>
          <p:nvPr>
            <p:ph type="sldNum" sz="quarter" idx="12"/>
          </p:nvPr>
        </p:nvSpPr>
        <p:spPr/>
        <p:txBody>
          <a:bodyPr/>
          <a:lstStyle/>
          <a:p>
            <a:fld id="{E6AABCF0-6052-4B5F-B65D-2847DA05045E}" type="slidenum">
              <a:rPr lang="en-US" smtClean="0"/>
              <a:pPr/>
              <a:t>17</a:t>
            </a:fld>
            <a:endParaRPr lang="en-US"/>
          </a:p>
        </p:txBody>
      </p:sp>
    </p:spTree>
    <p:extLst>
      <p:ext uri="{BB962C8B-B14F-4D97-AF65-F5344CB8AC3E}">
        <p14:creationId xmlns:p14="http://schemas.microsoft.com/office/powerpoint/2010/main" xmlns="" val="38842409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Climate  change  issue  in  </a:t>
            </a:r>
            <a:r>
              <a:rPr lang="en-US" dirty="0" err="1" smtClean="0"/>
              <a:t>Odisha</a:t>
            </a:r>
            <a:endParaRPr lang="en-US" dirty="0"/>
          </a:p>
        </p:txBody>
      </p:sp>
      <p:sp>
        <p:nvSpPr>
          <p:cNvPr id="3" name="Content Placeholder 2"/>
          <p:cNvSpPr>
            <a:spLocks noGrp="1"/>
          </p:cNvSpPr>
          <p:nvPr>
            <p:ph idx="1"/>
          </p:nvPr>
        </p:nvSpPr>
        <p:spPr/>
        <p:txBody>
          <a:bodyPr>
            <a:normAutofit fontScale="62500" lnSpcReduction="20000"/>
          </a:bodyPr>
          <a:lstStyle/>
          <a:p>
            <a:pPr algn="just"/>
            <a:r>
              <a:rPr lang="en-US" dirty="0" err="1" smtClean="0"/>
              <a:t>Odisha’s</a:t>
            </a:r>
            <a:r>
              <a:rPr lang="en-US" dirty="0" smtClean="0"/>
              <a:t> particular vulnerability to climate change impacts of sea level rise, increased storm intensity, extreme droughts and heat waves, and increased wind and rainfall events. It once again recognized that human activities such as coastal development, burning of fossil fuels, and increasing greenhouse gas (GHG) emissions are contributing to the causes and consequences of climate change.</a:t>
            </a:r>
          </a:p>
          <a:p>
            <a:pPr marL="0" indent="0" algn="just">
              <a:buNone/>
            </a:pPr>
            <a:r>
              <a:rPr lang="en-US" dirty="0" smtClean="0"/>
              <a:t>Gas Emissions Report 2007</a:t>
            </a:r>
          </a:p>
          <a:p>
            <a:pPr algn="just"/>
            <a:r>
              <a:rPr lang="en-US" dirty="0" smtClean="0"/>
              <a:t>The carbon footprint study indicates that the state has emissions of 98.525 megatons of CO2 equivalent (baseline year 2011-12). The per capita emissions of the state are 2.35 metric </a:t>
            </a:r>
            <a:r>
              <a:rPr lang="en-US" dirty="0" err="1" smtClean="0"/>
              <a:t>tonnes</a:t>
            </a:r>
            <a:r>
              <a:rPr lang="en-US" dirty="0" smtClean="0"/>
              <a:t>, which is higher than the national average of 1.7 metric </a:t>
            </a:r>
            <a:r>
              <a:rPr lang="en-US" dirty="0" err="1" smtClean="0"/>
              <a:t>tonnes</a:t>
            </a:r>
            <a:r>
              <a:rPr lang="en-US" dirty="0" smtClean="0"/>
              <a:t> (estimated as per 2007 baseline as presented in2010-15 SAPCC).To reduce emissions and follow a low-emission growth strategy CII has made 11 specific recommendations many of which are listed as a part of the SAPCC 2018-23 planned actions. Sector CO2-Equivalent </a:t>
            </a:r>
            <a:r>
              <a:rPr lang="en-US" dirty="0" err="1" smtClean="0"/>
              <a:t>Megatonnes</a:t>
            </a:r>
            <a:endParaRPr lang="en-US" dirty="0"/>
          </a:p>
        </p:txBody>
      </p:sp>
      <p:sp>
        <p:nvSpPr>
          <p:cNvPr id="4" name="Slide Number Placeholder 3"/>
          <p:cNvSpPr>
            <a:spLocks noGrp="1"/>
          </p:cNvSpPr>
          <p:nvPr>
            <p:ph type="sldNum" sz="quarter" idx="12"/>
          </p:nvPr>
        </p:nvSpPr>
        <p:spPr/>
        <p:txBody>
          <a:bodyPr/>
          <a:lstStyle/>
          <a:p>
            <a:fld id="{E6AABCF0-6052-4B5F-B65D-2847DA05045E}" type="slidenum">
              <a:rPr lang="en-US" smtClean="0"/>
              <a:pPr/>
              <a:t>18</a:t>
            </a:fld>
            <a:endParaRPr lang="en-US"/>
          </a:p>
        </p:txBody>
      </p:sp>
    </p:spTree>
    <p:extLst>
      <p:ext uri="{BB962C8B-B14F-4D97-AF65-F5344CB8AC3E}">
        <p14:creationId xmlns:p14="http://schemas.microsoft.com/office/powerpoint/2010/main" xmlns="" val="31210126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38200"/>
            <a:ext cx="8229600" cy="1143000"/>
          </a:xfrm>
        </p:spPr>
        <p:txBody>
          <a:bodyPr>
            <a:normAutofit fontScale="90000"/>
          </a:bodyPr>
          <a:lstStyle/>
          <a:p>
            <a:r>
              <a:rPr lang="en-US" sz="2700" dirty="0" smtClean="0"/>
              <a:t>Table  -  Comparison of  GHG  emission  in  </a:t>
            </a:r>
            <a:r>
              <a:rPr lang="en-US" sz="2700" dirty="0"/>
              <a:t>Last Five Years, </a:t>
            </a:r>
            <a:r>
              <a:rPr lang="en-US" sz="2700" dirty="0" err="1" smtClean="0"/>
              <a:t>Odisha</a:t>
            </a:r>
            <a:r>
              <a:rPr lang="en-US" sz="2700" dirty="0" smtClean="0"/>
              <a:t>,</a:t>
            </a:r>
            <a:br>
              <a:rPr lang="en-US" sz="2700" dirty="0" smtClean="0"/>
            </a:br>
            <a:r>
              <a:rPr lang="en-US" sz="2700" dirty="0" smtClean="0"/>
              <a:t>Source : </a:t>
            </a:r>
            <a:r>
              <a:rPr lang="en-US" sz="2200" dirty="0"/>
              <a:t>SAPCC </a:t>
            </a:r>
            <a:r>
              <a:rPr lang="en-US" sz="2200" dirty="0" smtClean="0"/>
              <a:t>2010-15 </a:t>
            </a:r>
            <a:r>
              <a:rPr lang="en-US" sz="2200" dirty="0"/>
              <a:t>and CII GHG inventory study, 2015</a:t>
            </a:r>
            <a:br>
              <a:rPr lang="en-US" sz="2200" dirty="0"/>
            </a:br>
            <a:r>
              <a:rPr lang="en-US" sz="2200" dirty="0" smtClean="0"/>
              <a:t>a.</a:t>
            </a:r>
            <a:r>
              <a:rPr lang="en-US" sz="2200" dirty="0" smtClean="0"/>
              <a:t> </a:t>
            </a:r>
            <a:r>
              <a:rPr lang="en-US" sz="2200" dirty="0"/>
              <a:t>Agricultural emissions were not computed in the last SAPCC in line with </a:t>
            </a:r>
            <a:r>
              <a:rPr lang="en-US" sz="2200" dirty="0" smtClean="0"/>
              <a:t>the India government’s</a:t>
            </a:r>
            <a:r>
              <a:rPr lang="en-US" sz="2200" dirty="0"/>
              <a:t/>
            </a:r>
            <a:br>
              <a:rPr lang="en-US" sz="2200" dirty="0"/>
            </a:br>
            <a:r>
              <a:rPr lang="en-US" sz="2200" dirty="0"/>
              <a:t>position of excluding the agriculture sector from the national communication.</a:t>
            </a:r>
            <a:br>
              <a:rPr lang="en-US" sz="2200" dirty="0"/>
            </a:br>
            <a:r>
              <a:rPr lang="en-US" sz="2200" dirty="0"/>
              <a:t>b. Industrial waste was not included in the last SAPCC computation.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226317887"/>
              </p:ext>
            </p:extLst>
          </p:nvPr>
        </p:nvGraphicFramePr>
        <p:xfrm>
          <a:off x="1524000" y="2667000"/>
          <a:ext cx="6080760" cy="3566160"/>
        </p:xfrm>
        <a:graphic>
          <a:graphicData uri="http://schemas.openxmlformats.org/drawingml/2006/table">
            <a:tbl>
              <a:tblPr firstRow="1" firstCol="1" bandRow="1"/>
              <a:tblGrid>
                <a:gridCol w="2514600"/>
                <a:gridCol w="2125980"/>
                <a:gridCol w="1440180"/>
              </a:tblGrid>
              <a:tr h="702247">
                <a:tc>
                  <a:txBody>
                    <a:bodyPr/>
                    <a:lstStyle/>
                    <a:p>
                      <a:pPr marL="0" marR="0" algn="ctr">
                        <a:lnSpc>
                          <a:spcPct val="150000"/>
                        </a:lnSpc>
                        <a:spcBef>
                          <a:spcPts val="0"/>
                        </a:spcBef>
                        <a:spcAft>
                          <a:spcPts val="0"/>
                        </a:spcAft>
                      </a:pPr>
                      <a:r>
                        <a:rPr lang="en-US" sz="1200" b="1" dirty="0">
                          <a:effectLst/>
                          <a:latin typeface="Times New Roman"/>
                          <a:ea typeface="Calibri"/>
                          <a:cs typeface="Times New Roman"/>
                        </a:rPr>
                        <a:t> </a:t>
                      </a:r>
                      <a:endParaRPr lang="en-US" sz="1100" dirty="0">
                        <a:effectLst/>
                        <a:latin typeface="Calibri"/>
                        <a:ea typeface="Calibri"/>
                        <a:cs typeface="Times New Roman"/>
                      </a:endParaRPr>
                    </a:p>
                    <a:p>
                      <a:pPr marL="0" marR="0" algn="ctr">
                        <a:lnSpc>
                          <a:spcPct val="150000"/>
                        </a:lnSpc>
                        <a:spcBef>
                          <a:spcPts val="0"/>
                        </a:spcBef>
                        <a:spcAft>
                          <a:spcPts val="0"/>
                        </a:spcAft>
                      </a:pPr>
                      <a:r>
                        <a:rPr lang="en-US" sz="1200" b="1" dirty="0">
                          <a:effectLst/>
                          <a:latin typeface="Times New Roman"/>
                          <a:ea typeface="Calibri"/>
                          <a:cs typeface="Times New Roman"/>
                        </a:rPr>
                        <a:t>Sector</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b="1" dirty="0" smtClean="0">
                          <a:effectLst/>
                          <a:latin typeface="Times New Roman"/>
                          <a:ea typeface="Calibri"/>
                          <a:cs typeface="Times New Roman"/>
                        </a:rPr>
                        <a:t>CO2  equivalent </a:t>
                      </a:r>
                      <a:r>
                        <a:rPr lang="en-US" sz="1200" b="1" baseline="0" dirty="0" smtClean="0">
                          <a:effectLst/>
                          <a:latin typeface="Times New Roman"/>
                          <a:ea typeface="Calibri"/>
                          <a:cs typeface="Times New Roman"/>
                        </a:rPr>
                        <a:t> </a:t>
                      </a:r>
                      <a:r>
                        <a:rPr lang="en-US" sz="1200" b="1" baseline="0" dirty="0" err="1" smtClean="0">
                          <a:effectLst/>
                          <a:latin typeface="Times New Roman"/>
                          <a:ea typeface="Calibri"/>
                          <a:cs typeface="Times New Roman"/>
                        </a:rPr>
                        <a:t>megatonns</a:t>
                      </a:r>
                      <a:r>
                        <a:rPr lang="en-US" sz="1200" b="1" dirty="0">
                          <a:effectLst/>
                          <a:latin typeface="Times New Roman"/>
                          <a:ea typeface="Calibri"/>
                          <a:cs typeface="Times New Roman"/>
                        </a:rPr>
                        <a:t> </a:t>
                      </a:r>
                      <a:endParaRPr lang="en-US" sz="1100" dirty="0">
                        <a:effectLst/>
                        <a:latin typeface="Calibri"/>
                        <a:ea typeface="Calibri"/>
                        <a:cs typeface="Times New Roman"/>
                      </a:endParaRPr>
                    </a:p>
                    <a:p>
                      <a:pPr marL="0" marR="0" algn="ctr">
                        <a:lnSpc>
                          <a:spcPct val="150000"/>
                        </a:lnSpc>
                        <a:spcBef>
                          <a:spcPts val="0"/>
                        </a:spcBef>
                        <a:spcAft>
                          <a:spcPts val="0"/>
                        </a:spcAft>
                      </a:pPr>
                      <a:endParaRPr lang="en-US" sz="1200" b="1" dirty="0" smtClean="0">
                        <a:effectLst/>
                        <a:latin typeface="Times New Roman"/>
                        <a:ea typeface="Calibri"/>
                        <a:cs typeface="Times New Roman"/>
                      </a:endParaRPr>
                    </a:p>
                    <a:p>
                      <a:pPr marL="0" marR="0" algn="ctr">
                        <a:lnSpc>
                          <a:spcPct val="150000"/>
                        </a:lnSpc>
                        <a:spcBef>
                          <a:spcPts val="0"/>
                        </a:spcBef>
                        <a:spcAft>
                          <a:spcPts val="0"/>
                        </a:spcAft>
                      </a:pPr>
                      <a:r>
                        <a:rPr lang="en-US" sz="1200" b="1" dirty="0" smtClean="0">
                          <a:effectLst/>
                          <a:latin typeface="Times New Roman"/>
                          <a:ea typeface="Calibri"/>
                          <a:cs typeface="Times New Roman"/>
                        </a:rPr>
                        <a:t>As per SAPCC   I </a:t>
                      </a:r>
                    </a:p>
                    <a:p>
                      <a:pPr marL="0" marR="0" algn="ctr">
                        <a:lnSpc>
                          <a:spcPct val="150000"/>
                        </a:lnSpc>
                        <a:spcBef>
                          <a:spcPts val="0"/>
                        </a:spcBef>
                        <a:spcAft>
                          <a:spcPts val="0"/>
                        </a:spcAft>
                      </a:pPr>
                      <a:endParaRPr lang="en-US" sz="1200" b="1" dirty="0" smtClean="0">
                        <a:effectLst/>
                        <a:latin typeface="Times New Roman"/>
                        <a:ea typeface="Calibri"/>
                        <a:cs typeface="Times New Roman"/>
                      </a:endParaRPr>
                    </a:p>
                    <a:p>
                      <a:pPr marL="0" marR="0" algn="ctr">
                        <a:lnSpc>
                          <a:spcPct val="150000"/>
                        </a:lnSpc>
                        <a:spcBef>
                          <a:spcPts val="0"/>
                        </a:spcBef>
                        <a:spcAft>
                          <a:spcPts val="0"/>
                        </a:spcAft>
                      </a:pPr>
                      <a:r>
                        <a:rPr lang="en-US" sz="1200" b="1" dirty="0" smtClean="0">
                          <a:effectLst/>
                          <a:latin typeface="Times New Roman"/>
                          <a:ea typeface="Calibri"/>
                          <a:cs typeface="Times New Roman"/>
                        </a:rPr>
                        <a:t>((</a:t>
                      </a:r>
                      <a:r>
                        <a:rPr lang="en-US" sz="1200" b="1" dirty="0">
                          <a:effectLst/>
                          <a:latin typeface="Times New Roman"/>
                          <a:ea typeface="Calibri"/>
                          <a:cs typeface="Times New Roman"/>
                        </a:rPr>
                        <a:t>2010-2015)</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b="1" dirty="0" smtClean="0">
                          <a:effectLst/>
                          <a:latin typeface="Times New Roman"/>
                          <a:ea typeface="Calibri"/>
                          <a:cs typeface="Times New Roman"/>
                        </a:rPr>
                        <a:t>CO2 equivalent </a:t>
                      </a:r>
                      <a:r>
                        <a:rPr lang="en-US" sz="1200" b="1" dirty="0" err="1" smtClean="0">
                          <a:effectLst/>
                          <a:latin typeface="Times New Roman"/>
                          <a:ea typeface="Calibri"/>
                          <a:cs typeface="Times New Roman"/>
                        </a:rPr>
                        <a:t>megatonns</a:t>
                      </a:r>
                      <a:r>
                        <a:rPr lang="en-US" sz="1200" b="1" dirty="0" smtClean="0">
                          <a:effectLst/>
                          <a:latin typeface="Times New Roman"/>
                          <a:ea typeface="Calibri"/>
                          <a:cs typeface="Times New Roman"/>
                        </a:rPr>
                        <a:t> </a:t>
                      </a:r>
                    </a:p>
                    <a:p>
                      <a:pPr marL="0" marR="0" algn="ctr">
                        <a:lnSpc>
                          <a:spcPct val="150000"/>
                        </a:lnSpc>
                        <a:spcBef>
                          <a:spcPts val="0"/>
                        </a:spcBef>
                        <a:spcAft>
                          <a:spcPts val="0"/>
                        </a:spcAft>
                      </a:pPr>
                      <a:r>
                        <a:rPr lang="en-US" sz="1200" b="1" dirty="0">
                          <a:effectLst/>
                          <a:latin typeface="Times New Roman"/>
                          <a:ea typeface="Calibri"/>
                          <a:cs typeface="Times New Roman"/>
                        </a:rPr>
                        <a:t> </a:t>
                      </a:r>
                      <a:endParaRPr lang="en-US" sz="1100" dirty="0">
                        <a:effectLst/>
                        <a:latin typeface="Calibri"/>
                        <a:ea typeface="Calibri"/>
                        <a:cs typeface="Times New Roman"/>
                      </a:endParaRPr>
                    </a:p>
                    <a:p>
                      <a:pPr marL="0" marR="0" algn="ctr">
                        <a:lnSpc>
                          <a:spcPct val="150000"/>
                        </a:lnSpc>
                        <a:spcBef>
                          <a:spcPts val="0"/>
                        </a:spcBef>
                        <a:spcAft>
                          <a:spcPts val="0"/>
                        </a:spcAft>
                      </a:pPr>
                      <a:r>
                        <a:rPr lang="en-US" sz="1200" b="1" dirty="0" smtClean="0">
                          <a:effectLst/>
                          <a:latin typeface="Times New Roman"/>
                          <a:ea typeface="Calibri"/>
                          <a:cs typeface="Times New Roman"/>
                        </a:rPr>
                        <a:t>As per CII Study for Base year </a:t>
                      </a:r>
                    </a:p>
                    <a:p>
                      <a:pPr marL="0" marR="0" algn="ctr">
                        <a:lnSpc>
                          <a:spcPct val="150000"/>
                        </a:lnSpc>
                        <a:spcBef>
                          <a:spcPts val="0"/>
                        </a:spcBef>
                        <a:spcAft>
                          <a:spcPts val="0"/>
                        </a:spcAft>
                      </a:pPr>
                      <a:r>
                        <a:rPr lang="en-US" sz="1200" b="1" dirty="0" smtClean="0">
                          <a:effectLst/>
                          <a:latin typeface="Times New Roman"/>
                          <a:ea typeface="Calibri"/>
                          <a:cs typeface="Times New Roman"/>
                        </a:rPr>
                        <a:t>2011-12</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just">
                        <a:lnSpc>
                          <a:spcPct val="150000"/>
                        </a:lnSpc>
                        <a:spcBef>
                          <a:spcPts val="0"/>
                        </a:spcBef>
                        <a:spcAft>
                          <a:spcPts val="0"/>
                        </a:spcAft>
                      </a:pPr>
                      <a:r>
                        <a:rPr lang="en-US" sz="1200">
                          <a:effectLst/>
                          <a:latin typeface="Times New Roman"/>
                          <a:ea typeface="Calibri"/>
                          <a:cs typeface="Times New Roman"/>
                        </a:rPr>
                        <a:t>Industry, Transport, Energy Sector              </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a:effectLst/>
                          <a:latin typeface="Times New Roman"/>
                          <a:ea typeface="Calibri"/>
                          <a:cs typeface="Times New Roman"/>
                        </a:rPr>
                        <a:t>82.68</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a:effectLst/>
                          <a:latin typeface="Times New Roman"/>
                          <a:ea typeface="Calibri"/>
                          <a:cs typeface="Times New Roman"/>
                        </a:rPr>
                        <a:t>109.77</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just">
                        <a:lnSpc>
                          <a:spcPct val="150000"/>
                        </a:lnSpc>
                        <a:spcBef>
                          <a:spcPts val="0"/>
                        </a:spcBef>
                        <a:spcAft>
                          <a:spcPts val="0"/>
                        </a:spcAft>
                      </a:pPr>
                      <a:r>
                        <a:rPr lang="en-US" sz="1200" dirty="0" smtClean="0">
                          <a:effectLst/>
                          <a:latin typeface="Times New Roman"/>
                          <a:ea typeface="Calibri"/>
                          <a:cs typeface="Times New Roman"/>
                        </a:rPr>
                        <a:t>Agriculture(  a)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a:effectLst/>
                          <a:latin typeface="Times New Roman"/>
                          <a:ea typeface="Calibri"/>
                          <a:cs typeface="Times New Roman"/>
                        </a:rPr>
                        <a:t>-</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a:effectLst/>
                          <a:latin typeface="Times New Roman"/>
                          <a:ea typeface="Calibri"/>
                          <a:cs typeface="Times New Roman"/>
                        </a:rPr>
                        <a:t>25.07</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just">
                        <a:lnSpc>
                          <a:spcPct val="150000"/>
                        </a:lnSpc>
                        <a:spcBef>
                          <a:spcPts val="0"/>
                        </a:spcBef>
                        <a:spcAft>
                          <a:spcPts val="0"/>
                        </a:spcAft>
                      </a:pPr>
                      <a:r>
                        <a:rPr lang="en-US" sz="1200" dirty="0">
                          <a:effectLst/>
                          <a:latin typeface="Times New Roman"/>
                          <a:ea typeface="Calibri"/>
                          <a:cs typeface="Times New Roman"/>
                        </a:rPr>
                        <a:t>Waste      </a:t>
                      </a:r>
                      <a:r>
                        <a:rPr lang="en-US" sz="1200" dirty="0" smtClean="0">
                          <a:effectLst/>
                          <a:latin typeface="Times New Roman"/>
                          <a:ea typeface="Calibri"/>
                          <a:cs typeface="Times New Roman"/>
                        </a:rPr>
                        <a:t>(b)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a:effectLst/>
                          <a:latin typeface="Times New Roman"/>
                          <a:ea typeface="Calibri"/>
                          <a:cs typeface="Times New Roman"/>
                        </a:rPr>
                        <a:t>0.56</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a:effectLst/>
                          <a:latin typeface="Times New Roman"/>
                          <a:ea typeface="Calibri"/>
                          <a:cs typeface="Times New Roman"/>
                        </a:rPr>
                        <a:t>0.66</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just">
                        <a:lnSpc>
                          <a:spcPct val="150000"/>
                        </a:lnSpc>
                        <a:spcBef>
                          <a:spcPts val="0"/>
                        </a:spcBef>
                        <a:spcAft>
                          <a:spcPts val="0"/>
                        </a:spcAft>
                      </a:pPr>
                      <a:r>
                        <a:rPr lang="en-US" sz="1200" dirty="0">
                          <a:effectLst/>
                          <a:latin typeface="Times New Roman"/>
                          <a:ea typeface="Calibri"/>
                          <a:cs typeface="Times New Roman"/>
                        </a:rPr>
                        <a:t>Subtotal </a:t>
                      </a:r>
                      <a:r>
                        <a:rPr lang="en-US" sz="1200" dirty="0" smtClean="0">
                          <a:effectLst/>
                          <a:latin typeface="Times New Roman"/>
                          <a:ea typeface="Calibri"/>
                          <a:cs typeface="Times New Roman"/>
                        </a:rPr>
                        <a:t>(A)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a:effectLst/>
                          <a:latin typeface="Times New Roman"/>
                          <a:ea typeface="Calibri"/>
                          <a:cs typeface="Times New Roman"/>
                        </a:rPr>
                        <a:t>83.24</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a:effectLst/>
                          <a:latin typeface="Times New Roman"/>
                          <a:ea typeface="Calibri"/>
                          <a:cs typeface="Times New Roman"/>
                        </a:rPr>
                        <a:t>135.49</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just">
                        <a:lnSpc>
                          <a:spcPct val="150000"/>
                        </a:lnSpc>
                        <a:spcBef>
                          <a:spcPts val="0"/>
                        </a:spcBef>
                        <a:spcAft>
                          <a:spcPts val="0"/>
                        </a:spcAft>
                      </a:pPr>
                      <a:r>
                        <a:rPr lang="en-US" sz="1200" dirty="0">
                          <a:effectLst/>
                          <a:latin typeface="Times New Roman"/>
                          <a:ea typeface="Calibri"/>
                          <a:cs typeface="Times New Roman"/>
                        </a:rPr>
                        <a:t>Forest </a:t>
                      </a:r>
                      <a:r>
                        <a:rPr lang="en-US" sz="1200" dirty="0" smtClean="0">
                          <a:effectLst/>
                          <a:latin typeface="Times New Roman"/>
                          <a:ea typeface="Calibri"/>
                          <a:cs typeface="Times New Roman"/>
                        </a:rPr>
                        <a:t>(B)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a:effectLst/>
                          <a:latin typeface="Times New Roman"/>
                          <a:ea typeface="Calibri"/>
                          <a:cs typeface="Times New Roman"/>
                        </a:rPr>
                        <a:t>-4.56</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a:effectLst/>
                          <a:latin typeface="Times New Roman"/>
                          <a:ea typeface="Calibri"/>
                          <a:cs typeface="Times New Roman"/>
                        </a:rPr>
                        <a:t>-36.9</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just">
                        <a:lnSpc>
                          <a:spcPct val="150000"/>
                        </a:lnSpc>
                        <a:spcBef>
                          <a:spcPts val="0"/>
                        </a:spcBef>
                        <a:spcAft>
                          <a:spcPts val="0"/>
                        </a:spcAft>
                      </a:pPr>
                      <a:r>
                        <a:rPr lang="en-US" sz="1200" dirty="0">
                          <a:effectLst/>
                          <a:latin typeface="Times New Roman"/>
                          <a:ea typeface="Calibri"/>
                          <a:cs typeface="Times New Roman"/>
                        </a:rPr>
                        <a:t>Total </a:t>
                      </a:r>
                      <a:r>
                        <a:rPr lang="en-US" sz="1200" dirty="0" smtClean="0">
                          <a:effectLst/>
                          <a:latin typeface="Times New Roman"/>
                          <a:ea typeface="Calibri"/>
                          <a:cs typeface="Times New Roman"/>
                        </a:rPr>
                        <a:t>(A+B)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a:effectLst/>
                          <a:latin typeface="Times New Roman"/>
                          <a:ea typeface="Calibri"/>
                          <a:cs typeface="Times New Roman"/>
                        </a:rPr>
                        <a:t>78.68</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a:effectLst/>
                          <a:latin typeface="Times New Roman"/>
                          <a:ea typeface="Calibri"/>
                          <a:cs typeface="Times New Roman"/>
                        </a:rPr>
                        <a:t>98.52</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just">
                        <a:lnSpc>
                          <a:spcPct val="150000"/>
                        </a:lnSpc>
                        <a:spcBef>
                          <a:spcPts val="0"/>
                        </a:spcBef>
                        <a:spcAft>
                          <a:spcPts val="0"/>
                        </a:spcAft>
                      </a:pPr>
                      <a:r>
                        <a:rPr lang="en-US" sz="1200" dirty="0">
                          <a:effectLst/>
                          <a:latin typeface="Times New Roman"/>
                          <a:ea typeface="Calibri"/>
                          <a:cs typeface="Times New Roman"/>
                        </a:rPr>
                        <a:t>Per capita emission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a:effectLst/>
                          <a:latin typeface="Times New Roman"/>
                          <a:ea typeface="Calibri"/>
                          <a:cs typeface="Times New Roman"/>
                        </a:rPr>
                        <a:t>1.88</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dirty="0">
                          <a:effectLst/>
                          <a:latin typeface="Times New Roman"/>
                          <a:ea typeface="Calibri"/>
                          <a:cs typeface="Times New Roman"/>
                        </a:rPr>
                        <a:t>2.35</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Slide Number Placeholder 2"/>
          <p:cNvSpPr>
            <a:spLocks noGrp="1"/>
          </p:cNvSpPr>
          <p:nvPr>
            <p:ph type="sldNum" sz="quarter" idx="12"/>
          </p:nvPr>
        </p:nvSpPr>
        <p:spPr/>
        <p:txBody>
          <a:bodyPr/>
          <a:lstStyle/>
          <a:p>
            <a:fld id="{E6AABCF0-6052-4B5F-B65D-2847DA05045E}" type="slidenum">
              <a:rPr lang="en-US" smtClean="0"/>
              <a:pPr/>
              <a:t>19</a:t>
            </a:fld>
            <a:endParaRPr lang="en-US"/>
          </a:p>
        </p:txBody>
      </p:sp>
    </p:spTree>
    <p:extLst>
      <p:ext uri="{BB962C8B-B14F-4D97-AF65-F5344CB8AC3E}">
        <p14:creationId xmlns:p14="http://schemas.microsoft.com/office/powerpoint/2010/main" xmlns="" val="40279484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Mitigation  and  Adaptation :  A  study  of   Solutions  To  climate  Change  Issues</a:t>
            </a:r>
            <a:endParaRPr lang="en-US" dirty="0"/>
          </a:p>
        </p:txBody>
      </p:sp>
      <p:sp>
        <p:nvSpPr>
          <p:cNvPr id="3" name="Content Placeholder 2"/>
          <p:cNvSpPr>
            <a:spLocks noGrp="1"/>
          </p:cNvSpPr>
          <p:nvPr>
            <p:ph idx="1"/>
          </p:nvPr>
        </p:nvSpPr>
        <p:spPr/>
        <p:txBody>
          <a:bodyPr/>
          <a:lstStyle/>
          <a:p>
            <a:pPr marL="0" indent="0">
              <a:buNone/>
            </a:pPr>
            <a:r>
              <a:rPr lang="en-US" dirty="0" smtClean="0"/>
              <a:t>By </a:t>
            </a:r>
          </a:p>
          <a:p>
            <a:pPr marL="0" indent="0">
              <a:buNone/>
            </a:pPr>
            <a:r>
              <a:rPr lang="en-US" dirty="0" err="1" smtClean="0"/>
              <a:t>Dr</a:t>
            </a:r>
            <a:r>
              <a:rPr lang="en-US" dirty="0" smtClean="0"/>
              <a:t>  Bandana  </a:t>
            </a:r>
            <a:r>
              <a:rPr lang="en-US" dirty="0" err="1" smtClean="0"/>
              <a:t>Pathak</a:t>
            </a:r>
            <a:endParaRPr lang="en-US" dirty="0" smtClean="0"/>
          </a:p>
          <a:p>
            <a:pPr marL="0" indent="0">
              <a:buNone/>
            </a:pPr>
            <a:r>
              <a:rPr lang="en-US" dirty="0" err="1" smtClean="0"/>
              <a:t>Asst</a:t>
            </a:r>
            <a:r>
              <a:rPr lang="en-US" dirty="0" smtClean="0"/>
              <a:t>  Professor  in  Economics</a:t>
            </a:r>
          </a:p>
          <a:p>
            <a:pPr marL="0" indent="0">
              <a:buNone/>
            </a:pPr>
            <a:r>
              <a:rPr lang="en-US" dirty="0" err="1" smtClean="0"/>
              <a:t>S.B.Women’s</a:t>
            </a:r>
            <a:r>
              <a:rPr lang="en-US" dirty="0" smtClean="0"/>
              <a:t> Autonomous  College,  Cuttack</a:t>
            </a:r>
          </a:p>
          <a:p>
            <a:pPr marL="0" indent="0">
              <a:buNone/>
            </a:pPr>
            <a:r>
              <a:rPr lang="en-US" dirty="0" smtClean="0"/>
              <a:t>Email id- </a:t>
            </a:r>
            <a:r>
              <a:rPr lang="en-US" dirty="0" smtClean="0">
                <a:hlinkClick r:id="rId2"/>
              </a:rPr>
              <a:t>pathakm2012@gmail.com</a:t>
            </a:r>
            <a:r>
              <a:rPr lang="en-US" dirty="0" smtClean="0"/>
              <a:t>,</a:t>
            </a:r>
          </a:p>
          <a:p>
            <a:pPr marL="0" indent="0">
              <a:buNone/>
            </a:pPr>
            <a:r>
              <a:rPr lang="en-US" dirty="0" smtClean="0"/>
              <a:t>cell-9861156534</a:t>
            </a:r>
          </a:p>
          <a:p>
            <a:endParaRPr lang="en-US" dirty="0"/>
          </a:p>
        </p:txBody>
      </p:sp>
      <p:sp>
        <p:nvSpPr>
          <p:cNvPr id="4" name="Slide Number Placeholder 3"/>
          <p:cNvSpPr>
            <a:spLocks noGrp="1"/>
          </p:cNvSpPr>
          <p:nvPr>
            <p:ph type="sldNum" sz="quarter" idx="12"/>
          </p:nvPr>
        </p:nvSpPr>
        <p:spPr/>
        <p:txBody>
          <a:bodyPr/>
          <a:lstStyle/>
          <a:p>
            <a:fld id="{E6AABCF0-6052-4B5F-B65D-2847DA05045E}" type="slidenum">
              <a:rPr lang="en-US" smtClean="0"/>
              <a:pPr/>
              <a:t>2</a:t>
            </a:fld>
            <a:endParaRPr lang="en-US"/>
          </a:p>
        </p:txBody>
      </p:sp>
    </p:spTree>
    <p:extLst>
      <p:ext uri="{BB962C8B-B14F-4D97-AF65-F5344CB8AC3E}">
        <p14:creationId xmlns:p14="http://schemas.microsoft.com/office/powerpoint/2010/main" xmlns="" val="24432102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Impact of Climate Change in </a:t>
            </a:r>
            <a:r>
              <a:rPr lang="en-US" dirty="0" err="1" smtClean="0"/>
              <a:t>Odisha</a:t>
            </a:r>
            <a:endParaRPr lang="en-US" dirty="0"/>
          </a:p>
        </p:txBody>
      </p:sp>
      <p:sp>
        <p:nvSpPr>
          <p:cNvPr id="3" name="Content Placeholder 2"/>
          <p:cNvSpPr>
            <a:spLocks noGrp="1"/>
          </p:cNvSpPr>
          <p:nvPr>
            <p:ph idx="1"/>
          </p:nvPr>
        </p:nvSpPr>
        <p:spPr/>
        <p:txBody>
          <a:bodyPr>
            <a:normAutofit/>
          </a:bodyPr>
          <a:lstStyle/>
          <a:p>
            <a:pPr algn="just"/>
            <a:r>
              <a:rPr lang="en-US" dirty="0" smtClean="0"/>
              <a:t>Impact  on  Agriculture</a:t>
            </a:r>
          </a:p>
          <a:p>
            <a:pPr marL="0" indent="0" algn="just">
              <a:buNone/>
            </a:pPr>
            <a:r>
              <a:rPr lang="en-US" dirty="0" smtClean="0"/>
              <a:t>The adverse effects of climate change falls heavily on climate sensitive agricultural sector. Studies have predicted that agriculture yield will likely be </a:t>
            </a:r>
            <a:r>
              <a:rPr lang="en-US" b="1" dirty="0" smtClean="0"/>
              <a:t>severely affected over the next hundred years </a:t>
            </a:r>
            <a:r>
              <a:rPr lang="en-US" dirty="0" smtClean="0"/>
              <a:t>due to unprecedented rates of changes in the climate system. </a:t>
            </a:r>
          </a:p>
          <a:p>
            <a:pPr marL="0" indent="0" algn="just">
              <a:buNone/>
            </a:pPr>
            <a:endParaRPr lang="en-US" dirty="0" smtClean="0"/>
          </a:p>
          <a:p>
            <a:pPr algn="just"/>
            <a:endParaRPr lang="en-US" dirty="0"/>
          </a:p>
        </p:txBody>
      </p:sp>
      <p:sp>
        <p:nvSpPr>
          <p:cNvPr id="4" name="Slide Number Placeholder 3"/>
          <p:cNvSpPr>
            <a:spLocks noGrp="1"/>
          </p:cNvSpPr>
          <p:nvPr>
            <p:ph type="sldNum" sz="quarter" idx="12"/>
          </p:nvPr>
        </p:nvSpPr>
        <p:spPr/>
        <p:txBody>
          <a:bodyPr/>
          <a:lstStyle/>
          <a:p>
            <a:fld id="{E6AABCF0-6052-4B5F-B65D-2847DA05045E}" type="slidenum">
              <a:rPr lang="en-US" smtClean="0"/>
              <a:pPr/>
              <a:t>20</a:t>
            </a:fld>
            <a:endParaRPr lang="en-US"/>
          </a:p>
        </p:txBody>
      </p:sp>
    </p:spTree>
    <p:extLst>
      <p:ext uri="{BB962C8B-B14F-4D97-AF65-F5344CB8AC3E}">
        <p14:creationId xmlns:p14="http://schemas.microsoft.com/office/powerpoint/2010/main" xmlns="" val="32968738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a:t>Impact  on  Industry</a:t>
            </a:r>
          </a:p>
          <a:p>
            <a:pPr marL="0" indent="0" algn="just">
              <a:buNone/>
            </a:pPr>
            <a:r>
              <a:rPr lang="en-US" dirty="0"/>
              <a:t>The economic growth of </a:t>
            </a:r>
            <a:r>
              <a:rPr lang="en-US" dirty="0" err="1"/>
              <a:t>Odisha</a:t>
            </a:r>
            <a:r>
              <a:rPr lang="en-US" dirty="0"/>
              <a:t> since 2005-06 has been mainly induced by the growth of the industrial sector. </a:t>
            </a:r>
            <a:r>
              <a:rPr lang="en-US" dirty="0" err="1"/>
              <a:t>Odisha’s</a:t>
            </a:r>
            <a:r>
              <a:rPr lang="en-US" dirty="0"/>
              <a:t> substantial mineral resource endowments have led to the growth of metallurgical and non-metallic mineral based and other energy intensive manufacturing industries in the state. Given the resource base of the state, twelve industrially active zones have been developed across the state, viz., Rourkela-</a:t>
            </a:r>
            <a:r>
              <a:rPr lang="en-US" dirty="0" err="1"/>
              <a:t>Rajgangpur</a:t>
            </a:r>
            <a:r>
              <a:rPr lang="en-US" dirty="0"/>
              <a:t>, </a:t>
            </a:r>
            <a:r>
              <a:rPr lang="en-US" dirty="0" err="1"/>
              <a:t>Ib</a:t>
            </a:r>
            <a:r>
              <a:rPr lang="en-US" dirty="0"/>
              <a:t> valley and </a:t>
            </a:r>
            <a:r>
              <a:rPr lang="en-US" dirty="0" err="1"/>
              <a:t>Jharsuguda</a:t>
            </a:r>
            <a:r>
              <a:rPr lang="en-US" dirty="0"/>
              <a:t> area, </a:t>
            </a:r>
            <a:r>
              <a:rPr lang="en-US" dirty="0" err="1"/>
              <a:t>Hirakud</a:t>
            </a:r>
            <a:r>
              <a:rPr lang="en-US" dirty="0"/>
              <a:t>, </a:t>
            </a:r>
            <a:r>
              <a:rPr lang="en-US" dirty="0" err="1"/>
              <a:t>Talcher-Angul</a:t>
            </a:r>
            <a:r>
              <a:rPr lang="en-US" dirty="0"/>
              <a:t>, </a:t>
            </a:r>
            <a:r>
              <a:rPr lang="en-US" dirty="0" err="1"/>
              <a:t>Choudwar</a:t>
            </a:r>
            <a:r>
              <a:rPr lang="en-US" dirty="0"/>
              <a:t>, </a:t>
            </a:r>
            <a:r>
              <a:rPr lang="en-US" dirty="0" err="1"/>
              <a:t>Balasore</a:t>
            </a:r>
            <a:r>
              <a:rPr lang="en-US" dirty="0"/>
              <a:t>, </a:t>
            </a:r>
            <a:r>
              <a:rPr lang="en-US" dirty="0" err="1"/>
              <a:t>Chandikhol</a:t>
            </a:r>
            <a:r>
              <a:rPr lang="en-US" dirty="0"/>
              <a:t>, </a:t>
            </a:r>
            <a:r>
              <a:rPr lang="en-US" dirty="0" err="1"/>
              <a:t>Duburi</a:t>
            </a:r>
            <a:r>
              <a:rPr lang="en-US" dirty="0"/>
              <a:t>, </a:t>
            </a:r>
            <a:r>
              <a:rPr lang="en-US" dirty="0" err="1"/>
              <a:t>Paradeep</a:t>
            </a:r>
            <a:r>
              <a:rPr lang="en-US" dirty="0"/>
              <a:t>, </a:t>
            </a:r>
            <a:r>
              <a:rPr lang="en-US" dirty="0" err="1"/>
              <a:t>Khurda-Tapang</a:t>
            </a:r>
            <a:r>
              <a:rPr lang="en-US" dirty="0"/>
              <a:t>, </a:t>
            </a:r>
            <a:r>
              <a:rPr lang="en-US" dirty="0" err="1"/>
              <a:t>Joda-Barbil</a:t>
            </a:r>
            <a:r>
              <a:rPr lang="en-US" dirty="0"/>
              <a:t> and </a:t>
            </a:r>
            <a:r>
              <a:rPr lang="en-US" dirty="0" err="1"/>
              <a:t>RayagadaThe</a:t>
            </a:r>
            <a:r>
              <a:rPr lang="en-US" dirty="0"/>
              <a:t> growth in an economy, when fuelled by the growth in the manufacturing sector, </a:t>
            </a:r>
            <a:r>
              <a:rPr lang="en-US" u="sng" dirty="0"/>
              <a:t>usually puts additional pressure on the demand for natural resources </a:t>
            </a:r>
            <a:r>
              <a:rPr lang="en-US" dirty="0"/>
              <a:t>and contributes to climate change (Rock and Angel, 2005).</a:t>
            </a:r>
          </a:p>
        </p:txBody>
      </p:sp>
      <p:sp>
        <p:nvSpPr>
          <p:cNvPr id="4" name="Slide Number Placeholder 3"/>
          <p:cNvSpPr>
            <a:spLocks noGrp="1"/>
          </p:cNvSpPr>
          <p:nvPr>
            <p:ph type="sldNum" sz="quarter" idx="12"/>
          </p:nvPr>
        </p:nvSpPr>
        <p:spPr/>
        <p:txBody>
          <a:bodyPr/>
          <a:lstStyle/>
          <a:p>
            <a:fld id="{E6AABCF0-6052-4B5F-B65D-2847DA05045E}" type="slidenum">
              <a:rPr lang="en-US" smtClean="0"/>
              <a:pPr/>
              <a:t>21</a:t>
            </a:fld>
            <a:endParaRPr lang="en-US"/>
          </a:p>
        </p:txBody>
      </p:sp>
    </p:spTree>
    <p:extLst>
      <p:ext uri="{BB962C8B-B14F-4D97-AF65-F5344CB8AC3E}">
        <p14:creationId xmlns:p14="http://schemas.microsoft.com/office/powerpoint/2010/main" xmlns="" val="16884353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pPr algn="just"/>
            <a:r>
              <a:rPr lang="en-US" dirty="0" smtClean="0"/>
              <a:t>Impact  on  Forestry</a:t>
            </a:r>
          </a:p>
          <a:p>
            <a:pPr marL="0" indent="0" algn="just">
              <a:buNone/>
            </a:pPr>
            <a:r>
              <a:rPr lang="en-US" dirty="0" smtClean="0"/>
              <a:t>Climate is an important determinant of the geographical distribution, composition and productivity of forests. Forest area </a:t>
            </a:r>
            <a:r>
              <a:rPr lang="en-US" u="sng" dirty="0" smtClean="0"/>
              <a:t>affected by climate change depends on various factors like species </a:t>
            </a:r>
            <a:r>
              <a:rPr lang="en-US" dirty="0" smtClean="0"/>
              <a:t>and age of trees, possibilities for forests to migrate, and quality of forest management. Climate change impacts over forestry turn to have profound implications for traditional livelihood, industry, biodiversity, soil and water resources, and these lead to changes in agricultural productivity. </a:t>
            </a:r>
          </a:p>
          <a:p>
            <a:pPr algn="just"/>
            <a:r>
              <a:rPr lang="en-US" dirty="0" smtClean="0"/>
              <a:t>Impact  on  Wetland</a:t>
            </a:r>
          </a:p>
          <a:p>
            <a:pPr marL="0" indent="0" algn="just">
              <a:buNone/>
            </a:pPr>
            <a:r>
              <a:rPr lang="en-US" dirty="0" smtClean="0"/>
              <a:t>In </a:t>
            </a:r>
            <a:r>
              <a:rPr lang="en-US" dirty="0" err="1" smtClean="0"/>
              <a:t>Odisha</a:t>
            </a:r>
            <a:r>
              <a:rPr lang="en-US" dirty="0" smtClean="0"/>
              <a:t>, the </a:t>
            </a:r>
            <a:r>
              <a:rPr lang="en-US" u="sng" dirty="0" smtClean="0"/>
              <a:t>loss of wetlands</a:t>
            </a:r>
            <a:r>
              <a:rPr lang="en-US" dirty="0" smtClean="0"/>
              <a:t> is also a key concern. The expansion of agricultural and urban areas in recent decades have reduced wetlands and contributed to changes in the hydrological characteristics of many drainage basins. These changes include an increase in river discharges, a reduction in groundwater levels and base flow discharges. water table in ecosystem.</a:t>
            </a:r>
          </a:p>
        </p:txBody>
      </p:sp>
      <p:sp>
        <p:nvSpPr>
          <p:cNvPr id="4" name="Slide Number Placeholder 3"/>
          <p:cNvSpPr>
            <a:spLocks noGrp="1"/>
          </p:cNvSpPr>
          <p:nvPr>
            <p:ph type="sldNum" sz="quarter" idx="12"/>
          </p:nvPr>
        </p:nvSpPr>
        <p:spPr/>
        <p:txBody>
          <a:bodyPr/>
          <a:lstStyle/>
          <a:p>
            <a:fld id="{E6AABCF0-6052-4B5F-B65D-2847DA05045E}" type="slidenum">
              <a:rPr lang="en-US" smtClean="0"/>
              <a:pPr/>
              <a:t>22</a:t>
            </a:fld>
            <a:endParaRPr lang="en-US"/>
          </a:p>
        </p:txBody>
      </p:sp>
    </p:spTree>
    <p:extLst>
      <p:ext uri="{BB962C8B-B14F-4D97-AF65-F5344CB8AC3E}">
        <p14:creationId xmlns:p14="http://schemas.microsoft.com/office/powerpoint/2010/main" xmlns="" val="3299946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r>
              <a:rPr lang="en-US" dirty="0"/>
              <a:t>Impact  on  Mining</a:t>
            </a:r>
          </a:p>
          <a:p>
            <a:pPr marL="0" indent="0" algn="just">
              <a:buNone/>
            </a:pPr>
            <a:r>
              <a:rPr lang="en-US" dirty="0"/>
              <a:t>Mining is a major economic activity in the state and it contributes significantly to the growth process. </a:t>
            </a:r>
            <a:r>
              <a:rPr lang="en-US" dirty="0" err="1"/>
              <a:t>Odisha</a:t>
            </a:r>
            <a:r>
              <a:rPr lang="en-US" dirty="0"/>
              <a:t> possesses 24 per cent of India’s coal reserves, 17 per cent of iron ore, 98 per cent of </a:t>
            </a:r>
            <a:r>
              <a:rPr lang="en-US" dirty="0" err="1"/>
              <a:t>chromites</a:t>
            </a:r>
            <a:r>
              <a:rPr lang="en-US" dirty="0"/>
              <a:t>, 51 per cent bauxite and 35 per cent of manganese. This sector provides employment to about 45 thousands manpower every year. In spite of such a contribution, mining in </a:t>
            </a:r>
            <a:r>
              <a:rPr lang="en-US" dirty="0" err="1"/>
              <a:t>Odisha</a:t>
            </a:r>
            <a:r>
              <a:rPr lang="en-US" dirty="0"/>
              <a:t> has serious local environmental and social impacts. </a:t>
            </a:r>
          </a:p>
        </p:txBody>
      </p:sp>
      <p:sp>
        <p:nvSpPr>
          <p:cNvPr id="4" name="Slide Number Placeholder 3"/>
          <p:cNvSpPr>
            <a:spLocks noGrp="1"/>
          </p:cNvSpPr>
          <p:nvPr>
            <p:ph type="sldNum" sz="quarter" idx="12"/>
          </p:nvPr>
        </p:nvSpPr>
        <p:spPr/>
        <p:txBody>
          <a:bodyPr/>
          <a:lstStyle/>
          <a:p>
            <a:fld id="{E6AABCF0-6052-4B5F-B65D-2847DA05045E}" type="slidenum">
              <a:rPr lang="en-US" smtClean="0"/>
              <a:pPr/>
              <a:t>23</a:t>
            </a:fld>
            <a:endParaRPr lang="en-US"/>
          </a:p>
        </p:txBody>
      </p:sp>
    </p:spTree>
    <p:extLst>
      <p:ext uri="{BB962C8B-B14F-4D97-AF65-F5344CB8AC3E}">
        <p14:creationId xmlns:p14="http://schemas.microsoft.com/office/powerpoint/2010/main" xmlns="" val="39092999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a:t>Impact  on  Human Health</a:t>
            </a:r>
          </a:p>
          <a:p>
            <a:pPr marL="0" indent="0" algn="just">
              <a:buNone/>
            </a:pPr>
            <a:r>
              <a:rPr lang="en-US" dirty="0"/>
              <a:t>As the quality of life strongly depends on climate, climate change affects human amenity. Climate Change is projected to increase threats to human health, </a:t>
            </a:r>
            <a:r>
              <a:rPr lang="en-US" u="sng" dirty="0"/>
              <a:t>particularly in lower income populations, predominantly within tropical/sub-tropical countries </a:t>
            </a:r>
            <a:r>
              <a:rPr lang="en-US" dirty="0"/>
              <a:t>(Smith, 2003). There are both direct and indirect effects of climate change on health (</a:t>
            </a:r>
            <a:r>
              <a:rPr lang="en-US" dirty="0" err="1"/>
              <a:t>Patil</a:t>
            </a:r>
            <a:r>
              <a:rPr lang="en-US" dirty="0"/>
              <a:t> and </a:t>
            </a:r>
            <a:r>
              <a:rPr lang="en-US" dirty="0" err="1"/>
              <a:t>Deepa</a:t>
            </a:r>
            <a:r>
              <a:rPr lang="en-US" dirty="0"/>
              <a:t>, 2007). The consequences of climate change on human health can be categorized as asthma, respiratory allergies and airway diseases; cancer; cardiovascular disease and stroke; food-borne diseases and nutrition; heat-related morbidity and mortality; human developmental effects; mental health and stress-related disorders; neurological </a:t>
            </a:r>
            <a:r>
              <a:rPr lang="en-US" u="sng" dirty="0"/>
              <a:t>diseases and disorders</a:t>
            </a:r>
            <a:r>
              <a:rPr lang="en-US" dirty="0"/>
              <a:t>; vector-borne and zoonotic diseases; and water-borne diseases </a:t>
            </a:r>
            <a:r>
              <a:rPr lang="en-US" dirty="0" smtClean="0"/>
              <a:t>. </a:t>
            </a:r>
            <a:endParaRPr lang="en-US" dirty="0"/>
          </a:p>
        </p:txBody>
      </p:sp>
      <p:sp>
        <p:nvSpPr>
          <p:cNvPr id="4" name="Slide Number Placeholder 3"/>
          <p:cNvSpPr>
            <a:spLocks noGrp="1"/>
          </p:cNvSpPr>
          <p:nvPr>
            <p:ph type="sldNum" sz="quarter" idx="12"/>
          </p:nvPr>
        </p:nvSpPr>
        <p:spPr/>
        <p:txBody>
          <a:bodyPr/>
          <a:lstStyle/>
          <a:p>
            <a:fld id="{E6AABCF0-6052-4B5F-B65D-2847DA05045E}" type="slidenum">
              <a:rPr lang="en-US" smtClean="0"/>
              <a:pPr/>
              <a:t>24</a:t>
            </a:fld>
            <a:endParaRPr lang="en-US"/>
          </a:p>
        </p:txBody>
      </p:sp>
    </p:spTree>
    <p:extLst>
      <p:ext uri="{BB962C8B-B14F-4D97-AF65-F5344CB8AC3E}">
        <p14:creationId xmlns:p14="http://schemas.microsoft.com/office/powerpoint/2010/main" xmlns="" val="26641701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Government Policies and Actions</a:t>
            </a:r>
          </a:p>
        </p:txBody>
      </p:sp>
      <p:sp>
        <p:nvSpPr>
          <p:cNvPr id="3" name="Content Placeholder 2"/>
          <p:cNvSpPr>
            <a:spLocks noGrp="1"/>
          </p:cNvSpPr>
          <p:nvPr>
            <p:ph idx="1"/>
          </p:nvPr>
        </p:nvSpPr>
        <p:spPr/>
        <p:txBody>
          <a:bodyPr>
            <a:normAutofit lnSpcReduction="10000"/>
          </a:bodyPr>
          <a:lstStyle/>
          <a:p>
            <a:r>
              <a:rPr lang="en-US" dirty="0"/>
              <a:t>Efficiency in Energy Consumption and </a:t>
            </a:r>
            <a:r>
              <a:rPr lang="en-US" dirty="0" smtClean="0"/>
              <a:t>Conservation</a:t>
            </a:r>
          </a:p>
          <a:p>
            <a:r>
              <a:rPr lang="en-US" dirty="0"/>
              <a:t>Water Resource </a:t>
            </a:r>
            <a:r>
              <a:rPr lang="en-US" dirty="0" smtClean="0"/>
              <a:t>Management</a:t>
            </a:r>
          </a:p>
          <a:p>
            <a:r>
              <a:rPr lang="en-US" dirty="0" smtClean="0"/>
              <a:t>Coastal Protection</a:t>
            </a:r>
          </a:p>
          <a:p>
            <a:r>
              <a:rPr lang="en-US" dirty="0"/>
              <a:t>Green </a:t>
            </a:r>
            <a:r>
              <a:rPr lang="en-US" dirty="0" smtClean="0"/>
              <a:t>Economy </a:t>
            </a:r>
          </a:p>
          <a:p>
            <a:r>
              <a:rPr lang="en-US" dirty="0"/>
              <a:t>Industrial </a:t>
            </a:r>
            <a:r>
              <a:rPr lang="en-US" dirty="0" smtClean="0"/>
              <a:t>Efficiency</a:t>
            </a:r>
          </a:p>
          <a:p>
            <a:r>
              <a:rPr lang="en-US" dirty="0"/>
              <a:t>Fiscal </a:t>
            </a:r>
            <a:r>
              <a:rPr lang="en-US" dirty="0" smtClean="0"/>
              <a:t>Strategies</a:t>
            </a:r>
          </a:p>
          <a:p>
            <a:r>
              <a:rPr lang="en-US" dirty="0"/>
              <a:t>Public Awareness</a:t>
            </a:r>
          </a:p>
        </p:txBody>
      </p:sp>
      <p:sp>
        <p:nvSpPr>
          <p:cNvPr id="5" name="Slide Number Placeholder 4"/>
          <p:cNvSpPr>
            <a:spLocks noGrp="1"/>
          </p:cNvSpPr>
          <p:nvPr>
            <p:ph type="sldNum" sz="quarter" idx="12"/>
          </p:nvPr>
        </p:nvSpPr>
        <p:spPr/>
        <p:txBody>
          <a:bodyPr/>
          <a:lstStyle/>
          <a:p>
            <a:fld id="{E6AABCF0-6052-4B5F-B65D-2847DA05045E}" type="slidenum">
              <a:rPr lang="en-US" smtClean="0"/>
              <a:pPr/>
              <a:t>25</a:t>
            </a:fld>
            <a:endParaRPr lang="en-US"/>
          </a:p>
        </p:txBody>
      </p:sp>
      <p:sp>
        <p:nvSpPr>
          <p:cNvPr id="4" name="Rectangle 3"/>
          <p:cNvSpPr/>
          <p:nvPr/>
        </p:nvSpPr>
        <p:spPr>
          <a:xfrm>
            <a:off x="9601200" y="4572000"/>
            <a:ext cx="2985048" cy="369332"/>
          </a:xfrm>
          <a:prstGeom prst="rect">
            <a:avLst/>
          </a:prstGeom>
        </p:spPr>
        <p:txBody>
          <a:bodyPr wrap="none">
            <a:spAutoFit/>
          </a:bodyPr>
          <a:lstStyle/>
          <a:p>
            <a:r>
              <a:rPr lang="en-US" dirty="0"/>
              <a:t>Water Resource Management</a:t>
            </a:r>
          </a:p>
        </p:txBody>
      </p:sp>
    </p:spTree>
    <p:extLst>
      <p:ext uri="{BB962C8B-B14F-4D97-AF65-F5344CB8AC3E}">
        <p14:creationId xmlns:p14="http://schemas.microsoft.com/office/powerpoint/2010/main" xmlns="" val="187004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Alternative Employment Opportunities for </a:t>
            </a:r>
            <a:r>
              <a:rPr lang="en-US" dirty="0" smtClean="0"/>
              <a:t>Farmers</a:t>
            </a:r>
          </a:p>
          <a:p>
            <a:r>
              <a:rPr lang="en-US" dirty="0"/>
              <a:t>Skill </a:t>
            </a:r>
            <a:r>
              <a:rPr lang="en-US" dirty="0" smtClean="0"/>
              <a:t>Development</a:t>
            </a:r>
          </a:p>
          <a:p>
            <a:r>
              <a:rPr lang="en-US" dirty="0"/>
              <a:t>Policies and Institutions Improved Land-use and Natural Resource Management</a:t>
            </a:r>
          </a:p>
        </p:txBody>
      </p:sp>
      <p:sp>
        <p:nvSpPr>
          <p:cNvPr id="4" name="Slide Number Placeholder 3"/>
          <p:cNvSpPr>
            <a:spLocks noGrp="1"/>
          </p:cNvSpPr>
          <p:nvPr>
            <p:ph type="sldNum" sz="quarter" idx="12"/>
          </p:nvPr>
        </p:nvSpPr>
        <p:spPr/>
        <p:txBody>
          <a:bodyPr/>
          <a:lstStyle/>
          <a:p>
            <a:fld id="{E6AABCF0-6052-4B5F-B65D-2847DA05045E}" type="slidenum">
              <a:rPr lang="en-US" smtClean="0"/>
              <a:pPr/>
              <a:t>26</a:t>
            </a:fld>
            <a:endParaRPr lang="en-US"/>
          </a:p>
        </p:txBody>
      </p:sp>
    </p:spTree>
    <p:extLst>
      <p:ext uri="{BB962C8B-B14F-4D97-AF65-F5344CB8AC3E}">
        <p14:creationId xmlns:p14="http://schemas.microsoft.com/office/powerpoint/2010/main" xmlns="" val="41249417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and  Conclusion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Man  made  climate  change is  of  serious concern</a:t>
            </a:r>
          </a:p>
          <a:p>
            <a:r>
              <a:rPr lang="en-US" dirty="0"/>
              <a:t>The  study  highlighted  the  causes  of  global  warming like  fossil  fuels, deforestation, mining  </a:t>
            </a:r>
            <a:r>
              <a:rPr lang="en-US" b="1" dirty="0"/>
              <a:t>over  consumption  are  the reason  behind  climate  </a:t>
            </a:r>
            <a:r>
              <a:rPr lang="en-US" b="1" dirty="0" smtClean="0"/>
              <a:t>change</a:t>
            </a:r>
          </a:p>
          <a:p>
            <a:r>
              <a:rPr lang="en-US" dirty="0"/>
              <a:t>Apart  from  it  the  human  society  should  </a:t>
            </a:r>
            <a:r>
              <a:rPr lang="en-US" u="sng" dirty="0"/>
              <a:t>build  capacity  </a:t>
            </a:r>
            <a:r>
              <a:rPr lang="en-US" dirty="0"/>
              <a:t>and  develop  adaption  measures  so  that  the  </a:t>
            </a:r>
            <a:r>
              <a:rPr lang="en-US" u="sng" dirty="0"/>
              <a:t>ill   effects  can  be  </a:t>
            </a:r>
            <a:r>
              <a:rPr lang="en-US" u="sng" dirty="0" smtClean="0"/>
              <a:t>minimized </a:t>
            </a:r>
          </a:p>
          <a:p>
            <a:pPr algn="just"/>
            <a:r>
              <a:rPr lang="en-US" dirty="0"/>
              <a:t>There  is  no  direct  and  once  for  all  solutions  to  climate  change  but with  </a:t>
            </a:r>
            <a:r>
              <a:rPr lang="en-US" u="sng" dirty="0"/>
              <a:t>proper  utilization  of  mitigation and  adaption  measures  the  </a:t>
            </a:r>
            <a:r>
              <a:rPr lang="en-US" dirty="0"/>
              <a:t>human  beings  can  help  themselves  and  to  the plant life and  animal  kingdom, so  that  the  entire  world  be  </a:t>
            </a:r>
            <a:r>
              <a:rPr lang="en-US" dirty="0" smtClean="0"/>
              <a:t>benefited</a:t>
            </a:r>
            <a:endParaRPr lang="en-US" dirty="0"/>
          </a:p>
        </p:txBody>
      </p:sp>
      <p:sp>
        <p:nvSpPr>
          <p:cNvPr id="4" name="Slide Number Placeholder 3"/>
          <p:cNvSpPr>
            <a:spLocks noGrp="1"/>
          </p:cNvSpPr>
          <p:nvPr>
            <p:ph type="sldNum" sz="quarter" idx="12"/>
          </p:nvPr>
        </p:nvSpPr>
        <p:spPr/>
        <p:txBody>
          <a:bodyPr/>
          <a:lstStyle/>
          <a:p>
            <a:fld id="{E6AABCF0-6052-4B5F-B65D-2847DA05045E}" type="slidenum">
              <a:rPr lang="en-US" smtClean="0"/>
              <a:pPr/>
              <a:t>27</a:t>
            </a:fld>
            <a:endParaRPr lang="en-US"/>
          </a:p>
        </p:txBody>
      </p:sp>
    </p:spTree>
    <p:extLst>
      <p:ext uri="{BB962C8B-B14F-4D97-AF65-F5344CB8AC3E}">
        <p14:creationId xmlns:p14="http://schemas.microsoft.com/office/powerpoint/2010/main" xmlns="" val="14640139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endParaRPr lang="en-US" sz="8800" dirty="0">
              <a:latin typeface="Aharoni" pitchFamily="2" charset="-79"/>
              <a:cs typeface="Aharoni" pitchFamily="2" charset="-79"/>
            </a:endParaRPr>
          </a:p>
        </p:txBody>
      </p:sp>
      <p:sp>
        <p:nvSpPr>
          <p:cNvPr id="4" name="Slide Number Placeholder 3"/>
          <p:cNvSpPr>
            <a:spLocks noGrp="1"/>
          </p:cNvSpPr>
          <p:nvPr>
            <p:ph type="sldNum" sz="quarter" idx="12"/>
          </p:nvPr>
        </p:nvSpPr>
        <p:spPr/>
        <p:txBody>
          <a:bodyPr/>
          <a:lstStyle/>
          <a:p>
            <a:fld id="{E6AABCF0-6052-4B5F-B65D-2847DA05045E}" type="slidenum">
              <a:rPr lang="en-US" smtClean="0"/>
              <a:pPr/>
              <a:t>28</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81000" y="228600"/>
            <a:ext cx="8305800" cy="6629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Rectangle 4"/>
          <p:cNvSpPr/>
          <p:nvPr/>
        </p:nvSpPr>
        <p:spPr>
          <a:xfrm flipH="1">
            <a:off x="5867400" y="1981200"/>
            <a:ext cx="2514600" cy="1938992"/>
          </a:xfrm>
          <a:prstGeom prst="rect">
            <a:avLst/>
          </a:prstGeom>
        </p:spPr>
        <p:txBody>
          <a:bodyPr wrap="square">
            <a:spAutoFit/>
          </a:bodyPr>
          <a:lstStyle/>
          <a:p>
            <a:r>
              <a:rPr lang="en-US" sz="6000" dirty="0"/>
              <a:t>THANK  YOU</a:t>
            </a:r>
          </a:p>
        </p:txBody>
      </p:sp>
    </p:spTree>
    <p:extLst>
      <p:ext uri="{BB962C8B-B14F-4D97-AF65-F5344CB8AC3E}">
        <p14:creationId xmlns:p14="http://schemas.microsoft.com/office/powerpoint/2010/main" xmlns="" val="4271786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Problem</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a:t>Climate change affects the </a:t>
            </a:r>
            <a:r>
              <a:rPr lang="en-US" u="sng" dirty="0"/>
              <a:t>balance </a:t>
            </a:r>
            <a:r>
              <a:rPr lang="en-US" dirty="0"/>
              <a:t>of natural eco-systems (i.e. forests, river basins, sea level) and socio-economic systems (i.e. agriculture, fisheries, irrigation and power projects). </a:t>
            </a:r>
          </a:p>
          <a:p>
            <a:pPr algn="just"/>
            <a:r>
              <a:rPr lang="en-US" dirty="0"/>
              <a:t>The </a:t>
            </a:r>
            <a:r>
              <a:rPr lang="en-US" u="sng" dirty="0"/>
              <a:t>lack of resources</a:t>
            </a:r>
            <a:r>
              <a:rPr lang="en-US" dirty="0"/>
              <a:t>, technology and finances in developing countries such as  in  India have limited capacity to develop the adaptation  strategies which are disproportionately vulnerable to climate change and  least able to adapt . </a:t>
            </a:r>
          </a:p>
        </p:txBody>
      </p:sp>
      <p:sp>
        <p:nvSpPr>
          <p:cNvPr id="4" name="Slide Number Placeholder 3"/>
          <p:cNvSpPr>
            <a:spLocks noGrp="1"/>
          </p:cNvSpPr>
          <p:nvPr>
            <p:ph type="sldNum" sz="quarter" idx="12"/>
          </p:nvPr>
        </p:nvSpPr>
        <p:spPr/>
        <p:txBody>
          <a:bodyPr/>
          <a:lstStyle/>
          <a:p>
            <a:fld id="{E6AABCF0-6052-4B5F-B65D-2847DA05045E}" type="slidenum">
              <a:rPr lang="en-US" smtClean="0"/>
              <a:pPr/>
              <a:t>3</a:t>
            </a:fld>
            <a:endParaRPr lang="en-US"/>
          </a:p>
        </p:txBody>
      </p:sp>
    </p:spTree>
    <p:extLst>
      <p:ext uri="{BB962C8B-B14F-4D97-AF65-F5344CB8AC3E}">
        <p14:creationId xmlns:p14="http://schemas.microsoft.com/office/powerpoint/2010/main" xmlns="" val="4936601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Mitigation</a:t>
            </a:r>
            <a:endParaRPr lang="en-US" dirty="0"/>
          </a:p>
        </p:txBody>
      </p:sp>
      <p:sp>
        <p:nvSpPr>
          <p:cNvPr id="3" name="Content Placeholder 2"/>
          <p:cNvSpPr>
            <a:spLocks noGrp="1"/>
          </p:cNvSpPr>
          <p:nvPr>
            <p:ph idx="1"/>
          </p:nvPr>
        </p:nvSpPr>
        <p:spPr/>
        <p:txBody>
          <a:bodyPr/>
          <a:lstStyle/>
          <a:p>
            <a:pPr algn="just"/>
            <a:r>
              <a:rPr lang="en-US" dirty="0" smtClean="0"/>
              <a:t>According to the IPCC's 2014 assessment report, "Mitigation is a public good; climate change is a case of the 'tragedy of the commons'. </a:t>
            </a:r>
          </a:p>
          <a:p>
            <a:pPr algn="just"/>
            <a:r>
              <a:rPr lang="en-US" dirty="0" smtClean="0"/>
              <a:t>Effective climate change mitigation will not be achieved if </a:t>
            </a:r>
            <a:r>
              <a:rPr lang="en-US" u="sng" dirty="0" smtClean="0"/>
              <a:t>each agent </a:t>
            </a:r>
            <a:r>
              <a:rPr lang="en-US" dirty="0" smtClean="0"/>
              <a:t>(individual, institution or country) acts independently in its own  interest </a:t>
            </a:r>
          </a:p>
          <a:p>
            <a:pPr algn="just"/>
            <a:endParaRPr lang="en-US" dirty="0"/>
          </a:p>
        </p:txBody>
      </p:sp>
      <p:sp>
        <p:nvSpPr>
          <p:cNvPr id="4" name="Slide Number Placeholder 3"/>
          <p:cNvSpPr>
            <a:spLocks noGrp="1"/>
          </p:cNvSpPr>
          <p:nvPr>
            <p:ph type="sldNum" sz="quarter" idx="12"/>
          </p:nvPr>
        </p:nvSpPr>
        <p:spPr/>
        <p:txBody>
          <a:bodyPr/>
          <a:lstStyle/>
          <a:p>
            <a:fld id="{E6AABCF0-6052-4B5F-B65D-2847DA05045E}" type="slidenum">
              <a:rPr lang="en-US" smtClean="0"/>
              <a:pPr/>
              <a:t>4</a:t>
            </a:fld>
            <a:endParaRPr lang="en-US"/>
          </a:p>
        </p:txBody>
      </p:sp>
    </p:spTree>
    <p:extLst>
      <p:ext uri="{BB962C8B-B14F-4D97-AF65-F5344CB8AC3E}">
        <p14:creationId xmlns:p14="http://schemas.microsoft.com/office/powerpoint/2010/main" xmlns="" val="8974758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Individual:  Awareness  is to  be  created</a:t>
            </a:r>
          </a:p>
          <a:p>
            <a:r>
              <a:rPr lang="en-US" dirty="0" smtClean="0"/>
              <a:t>Institutions: The  causes  are  to  be  reduced</a:t>
            </a:r>
          </a:p>
          <a:p>
            <a:r>
              <a:rPr lang="en-US" dirty="0" smtClean="0"/>
              <a:t>Country: Policies  are  to  be  implemented</a:t>
            </a:r>
            <a:endParaRPr lang="en-US" dirty="0"/>
          </a:p>
        </p:txBody>
      </p:sp>
      <p:sp>
        <p:nvSpPr>
          <p:cNvPr id="4" name="Slide Number Placeholder 3"/>
          <p:cNvSpPr>
            <a:spLocks noGrp="1"/>
          </p:cNvSpPr>
          <p:nvPr>
            <p:ph type="sldNum" sz="quarter" idx="12"/>
          </p:nvPr>
        </p:nvSpPr>
        <p:spPr/>
        <p:txBody>
          <a:bodyPr/>
          <a:lstStyle/>
          <a:p>
            <a:fld id="{E6AABCF0-6052-4B5F-B65D-2847DA05045E}" type="slidenum">
              <a:rPr lang="en-US" smtClean="0"/>
              <a:pPr/>
              <a:t>5</a:t>
            </a:fld>
            <a:endParaRPr lang="en-US"/>
          </a:p>
        </p:txBody>
      </p:sp>
    </p:spTree>
    <p:extLst>
      <p:ext uri="{BB962C8B-B14F-4D97-AF65-F5344CB8AC3E}">
        <p14:creationId xmlns:p14="http://schemas.microsoft.com/office/powerpoint/2010/main" xmlns="" val="36888124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Adaptation</a:t>
            </a:r>
            <a:endParaRPr lang="en-US" dirty="0"/>
          </a:p>
        </p:txBody>
      </p:sp>
      <p:sp>
        <p:nvSpPr>
          <p:cNvPr id="3" name="Content Placeholder 2"/>
          <p:cNvSpPr>
            <a:spLocks noGrp="1"/>
          </p:cNvSpPr>
          <p:nvPr>
            <p:ph idx="1"/>
          </p:nvPr>
        </p:nvSpPr>
        <p:spPr/>
        <p:txBody>
          <a:bodyPr/>
          <a:lstStyle/>
          <a:p>
            <a:pPr algn="just"/>
            <a:r>
              <a:rPr lang="en-US" dirty="0" smtClean="0"/>
              <a:t>Adaptation  means the actions that are taken to </a:t>
            </a:r>
            <a:r>
              <a:rPr lang="en-US" u="sng" dirty="0" smtClean="0"/>
              <a:t>adjust </a:t>
            </a:r>
            <a:r>
              <a:rPr lang="en-US" dirty="0" smtClean="0"/>
              <a:t>to Climate Change, moderate potential damages or cope with its consequences. </a:t>
            </a:r>
          </a:p>
          <a:p>
            <a:pPr algn="just"/>
            <a:r>
              <a:rPr lang="en-US" dirty="0" smtClean="0"/>
              <a:t>It is therefore a </a:t>
            </a:r>
            <a:r>
              <a:rPr lang="en-US" u="sng" dirty="0" smtClean="0"/>
              <a:t>blend</a:t>
            </a:r>
            <a:r>
              <a:rPr lang="en-US" dirty="0" smtClean="0"/>
              <a:t> of policy and technology, and how fast they can be implemented. Adaptive capacity can be both, at the country and the local level.</a:t>
            </a:r>
          </a:p>
          <a:p>
            <a:endParaRPr lang="en-US" dirty="0"/>
          </a:p>
        </p:txBody>
      </p:sp>
      <p:sp>
        <p:nvSpPr>
          <p:cNvPr id="4" name="Slide Number Placeholder 3"/>
          <p:cNvSpPr>
            <a:spLocks noGrp="1"/>
          </p:cNvSpPr>
          <p:nvPr>
            <p:ph type="sldNum" sz="quarter" idx="12"/>
          </p:nvPr>
        </p:nvSpPr>
        <p:spPr/>
        <p:txBody>
          <a:bodyPr/>
          <a:lstStyle/>
          <a:p>
            <a:fld id="{E6AABCF0-6052-4B5F-B65D-2847DA05045E}" type="slidenum">
              <a:rPr lang="en-US" smtClean="0"/>
              <a:pPr/>
              <a:t>6</a:t>
            </a:fld>
            <a:endParaRPr lang="en-US"/>
          </a:p>
        </p:txBody>
      </p:sp>
    </p:spTree>
    <p:extLst>
      <p:ext uri="{BB962C8B-B14F-4D97-AF65-F5344CB8AC3E}">
        <p14:creationId xmlns:p14="http://schemas.microsoft.com/office/powerpoint/2010/main" xmlns="" val="11920354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At the  Country  level:  Plans  are  to  be  created  and  awareness  is  to  be  generated</a:t>
            </a:r>
          </a:p>
          <a:p>
            <a:pPr algn="just"/>
            <a:r>
              <a:rPr lang="en-US" dirty="0" smtClean="0"/>
              <a:t>At local  level: With  awareness  creation  some  own  self developed methods  are  to  be  created</a:t>
            </a:r>
            <a:endParaRPr lang="en-US" dirty="0"/>
          </a:p>
        </p:txBody>
      </p:sp>
      <p:sp>
        <p:nvSpPr>
          <p:cNvPr id="4" name="Slide Number Placeholder 3"/>
          <p:cNvSpPr>
            <a:spLocks noGrp="1"/>
          </p:cNvSpPr>
          <p:nvPr>
            <p:ph type="sldNum" sz="quarter" idx="12"/>
          </p:nvPr>
        </p:nvSpPr>
        <p:spPr/>
        <p:txBody>
          <a:bodyPr/>
          <a:lstStyle/>
          <a:p>
            <a:fld id="{E6AABCF0-6052-4B5F-B65D-2847DA05045E}" type="slidenum">
              <a:rPr lang="en-US" smtClean="0"/>
              <a:pPr/>
              <a:t>7</a:t>
            </a:fld>
            <a:endParaRPr lang="en-US"/>
          </a:p>
        </p:txBody>
      </p:sp>
    </p:spTree>
    <p:extLst>
      <p:ext uri="{BB962C8B-B14F-4D97-AF65-F5344CB8AC3E}">
        <p14:creationId xmlns:p14="http://schemas.microsoft.com/office/powerpoint/2010/main" xmlns="" val="37966994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Impact  of  climate  change </a:t>
            </a:r>
            <a:endParaRPr lang="en-US" dirty="0"/>
          </a:p>
        </p:txBody>
      </p:sp>
      <p:sp>
        <p:nvSpPr>
          <p:cNvPr id="3" name="Content Placeholder 2"/>
          <p:cNvSpPr>
            <a:spLocks noGrp="1"/>
          </p:cNvSpPr>
          <p:nvPr>
            <p:ph idx="1"/>
          </p:nvPr>
        </p:nvSpPr>
        <p:spPr/>
        <p:txBody>
          <a:bodyPr/>
          <a:lstStyle/>
          <a:p>
            <a:pPr marL="0" indent="0">
              <a:buNone/>
            </a:pPr>
            <a:r>
              <a:rPr lang="en-US" dirty="0" smtClean="0"/>
              <a:t>•   a  change in average temperature levels</a:t>
            </a:r>
          </a:p>
          <a:p>
            <a:pPr marL="0" indent="0">
              <a:buNone/>
            </a:pPr>
            <a:r>
              <a:rPr lang="en-US" dirty="0" smtClean="0"/>
              <a:t>•    a  change in average rainfall levels</a:t>
            </a:r>
          </a:p>
          <a:p>
            <a:pPr marL="0" indent="0">
              <a:buNone/>
            </a:pPr>
            <a:r>
              <a:rPr lang="en-US" dirty="0" smtClean="0"/>
              <a:t>•    a  change in the number of dry days</a:t>
            </a:r>
            <a:endParaRPr lang="en-US" dirty="0"/>
          </a:p>
        </p:txBody>
      </p:sp>
      <p:sp>
        <p:nvSpPr>
          <p:cNvPr id="4" name="Slide Number Placeholder 3"/>
          <p:cNvSpPr>
            <a:spLocks noGrp="1"/>
          </p:cNvSpPr>
          <p:nvPr>
            <p:ph type="sldNum" sz="quarter" idx="12"/>
          </p:nvPr>
        </p:nvSpPr>
        <p:spPr/>
        <p:txBody>
          <a:bodyPr/>
          <a:lstStyle/>
          <a:p>
            <a:fld id="{E6AABCF0-6052-4B5F-B65D-2847DA05045E}" type="slidenum">
              <a:rPr lang="en-US" smtClean="0"/>
              <a:pPr/>
              <a:t>8</a:t>
            </a:fld>
            <a:endParaRPr lang="en-US"/>
          </a:p>
        </p:txBody>
      </p:sp>
    </p:spTree>
    <p:extLst>
      <p:ext uri="{BB962C8B-B14F-4D97-AF65-F5344CB8AC3E}">
        <p14:creationId xmlns:p14="http://schemas.microsoft.com/office/powerpoint/2010/main" xmlns="" val="41728511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Mitigation</a:t>
            </a:r>
            <a:br>
              <a:rPr lang="en-US" dirty="0"/>
            </a:br>
            <a:endParaRPr lang="en-US" dirty="0"/>
          </a:p>
        </p:txBody>
      </p:sp>
      <p:sp>
        <p:nvSpPr>
          <p:cNvPr id="3" name="Content Placeholder 2"/>
          <p:cNvSpPr>
            <a:spLocks noGrp="1"/>
          </p:cNvSpPr>
          <p:nvPr>
            <p:ph idx="1"/>
          </p:nvPr>
        </p:nvSpPr>
        <p:spPr/>
        <p:txBody>
          <a:bodyPr>
            <a:normAutofit lnSpcReduction="10000"/>
          </a:bodyPr>
          <a:lstStyle/>
          <a:p>
            <a:pPr marL="0" indent="0" algn="just">
              <a:buNone/>
            </a:pPr>
            <a:r>
              <a:rPr lang="en-US" dirty="0" smtClean="0"/>
              <a:t>Mitigation  is  the  process through  which  economy  tries  to  </a:t>
            </a:r>
            <a:r>
              <a:rPr lang="en-US" u="sng" dirty="0" smtClean="0"/>
              <a:t>reduce </a:t>
            </a:r>
            <a:r>
              <a:rPr lang="en-US" dirty="0" smtClean="0"/>
              <a:t> the  evil  impact  of  climate  change. Examples of mitigation include </a:t>
            </a:r>
          </a:p>
          <a:p>
            <a:pPr algn="just"/>
            <a:r>
              <a:rPr lang="en-US" dirty="0" smtClean="0"/>
              <a:t>reducing </a:t>
            </a:r>
            <a:r>
              <a:rPr lang="en-US" u="sng" dirty="0" smtClean="0"/>
              <a:t>energy demand </a:t>
            </a:r>
            <a:r>
              <a:rPr lang="en-US" dirty="0" smtClean="0"/>
              <a:t>by increasing energy efficiency</a:t>
            </a:r>
          </a:p>
          <a:p>
            <a:pPr algn="just"/>
            <a:r>
              <a:rPr lang="en-US" dirty="0" smtClean="0"/>
              <a:t>phasing out </a:t>
            </a:r>
            <a:r>
              <a:rPr lang="en-US" u="sng" dirty="0" smtClean="0"/>
              <a:t>fossil fuels </a:t>
            </a:r>
            <a:r>
              <a:rPr lang="en-US" dirty="0" smtClean="0"/>
              <a:t>by switching to low-carbon energy sources  </a:t>
            </a:r>
          </a:p>
          <a:p>
            <a:pPr algn="just"/>
            <a:r>
              <a:rPr lang="en-US" dirty="0" smtClean="0"/>
              <a:t>removing </a:t>
            </a:r>
            <a:r>
              <a:rPr lang="en-US" u="sng" dirty="0" smtClean="0"/>
              <a:t>carbon dioxide </a:t>
            </a:r>
            <a:r>
              <a:rPr lang="en-US" dirty="0" smtClean="0"/>
              <a:t>from Earth's atmosphere</a:t>
            </a:r>
            <a:endParaRPr lang="en-US" dirty="0"/>
          </a:p>
        </p:txBody>
      </p:sp>
      <p:sp>
        <p:nvSpPr>
          <p:cNvPr id="4" name="Slide Number Placeholder 3"/>
          <p:cNvSpPr>
            <a:spLocks noGrp="1"/>
          </p:cNvSpPr>
          <p:nvPr>
            <p:ph type="sldNum" sz="quarter" idx="12"/>
          </p:nvPr>
        </p:nvSpPr>
        <p:spPr/>
        <p:txBody>
          <a:bodyPr/>
          <a:lstStyle/>
          <a:p>
            <a:fld id="{E6AABCF0-6052-4B5F-B65D-2847DA05045E}" type="slidenum">
              <a:rPr lang="en-US" smtClean="0"/>
              <a:pPr/>
              <a:t>9</a:t>
            </a:fld>
            <a:endParaRPr lang="en-US"/>
          </a:p>
        </p:txBody>
      </p:sp>
    </p:spTree>
    <p:extLst>
      <p:ext uri="{BB962C8B-B14F-4D97-AF65-F5344CB8AC3E}">
        <p14:creationId xmlns:p14="http://schemas.microsoft.com/office/powerpoint/2010/main" xmlns="" val="36829883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300</TotalTime>
  <Words>1732</Words>
  <Application>Microsoft Office PowerPoint</Application>
  <PresentationFormat>On-screen Show (4:3)</PresentationFormat>
  <Paragraphs>167</Paragraphs>
  <Slides>28</Slides>
  <Notes>2</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Slide 1</vt:lpstr>
      <vt:lpstr>Mitigation  and  Adaptation :  A  study  of   Solutions  To  climate  Change  Issues</vt:lpstr>
      <vt:lpstr>The Problem</vt:lpstr>
      <vt:lpstr>Mitigation</vt:lpstr>
      <vt:lpstr>Slide 5</vt:lpstr>
      <vt:lpstr>Adaptation</vt:lpstr>
      <vt:lpstr>Slide 7</vt:lpstr>
      <vt:lpstr>Impact  of  climate  change </vt:lpstr>
      <vt:lpstr>Mitigation </vt:lpstr>
      <vt:lpstr>Slide 10</vt:lpstr>
      <vt:lpstr>Methods of  Mitigation</vt:lpstr>
      <vt:lpstr>Energy  Efficiency</vt:lpstr>
      <vt:lpstr>Climate  change  Mitigation  Measure  in  India </vt:lpstr>
      <vt:lpstr>Adaption Priorities</vt:lpstr>
      <vt:lpstr>Adaption Programme</vt:lpstr>
      <vt:lpstr>Financing  the  Adaption  programme </vt:lpstr>
      <vt:lpstr>Adaption  to  climate  change  in  developing  countries </vt:lpstr>
      <vt:lpstr>Climate  change  issue  in  Odisha</vt:lpstr>
      <vt:lpstr>Table  -  Comparison of  GHG  emission  in  Last Five Years, Odisha, Source : SAPCC 2010-15 and CII GHG inventory study, 2015 a. Agricultural emissions were not computed in the last SAPCC in line with the India government’s position of excluding the agriculture sector from the national communication. b. Industrial waste was not included in the last SAPCC computation.</vt:lpstr>
      <vt:lpstr>Impact of Climate Change in Odisha</vt:lpstr>
      <vt:lpstr>Slide 21</vt:lpstr>
      <vt:lpstr>Slide 22</vt:lpstr>
      <vt:lpstr>Slide 23</vt:lpstr>
      <vt:lpstr>Slide 24</vt:lpstr>
      <vt:lpstr>Government Policies and Actions</vt:lpstr>
      <vt:lpstr>Slide 26</vt:lpstr>
      <vt:lpstr>Summary  and  Conclusion</vt:lpstr>
      <vt:lpstr>Slide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BANDANA</dc:creator>
  <cp:lastModifiedBy>Economic Dept</cp:lastModifiedBy>
  <cp:revision>30</cp:revision>
  <cp:lastPrinted>2020-02-21T10:43:31Z</cp:lastPrinted>
  <dcterms:created xsi:type="dcterms:W3CDTF">2020-02-18T17:46:23Z</dcterms:created>
  <dcterms:modified xsi:type="dcterms:W3CDTF">2024-09-11T07:53:49Z</dcterms:modified>
</cp:coreProperties>
</file>