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48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1372" y="7541"/>
            <a:ext cx="336486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8284" y="1168800"/>
            <a:ext cx="2461895" cy="974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12.png"/><Relationship Id="rId7" Type="http://schemas.openxmlformats.org/officeDocument/2006/relationships/image" Target="../media/image3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5.png"/><Relationship Id="rId10" Type="http://schemas.openxmlformats.org/officeDocument/2006/relationships/image" Target="../media/image38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43.png"/><Relationship Id="rId7" Type="http://schemas.openxmlformats.org/officeDocument/2006/relationships/image" Target="../media/image4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3.png"/><Relationship Id="rId7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2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6.png"/><Relationship Id="rId10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4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34.png"/><Relationship Id="rId5" Type="http://schemas.openxmlformats.org/officeDocument/2006/relationships/image" Target="../media/image4.png"/><Relationship Id="rId10" Type="http://schemas.openxmlformats.org/officeDocument/2006/relationships/image" Target="../media/image49.png"/><Relationship Id="rId4" Type="http://schemas.openxmlformats.org/officeDocument/2006/relationships/image" Target="../media/image21.png"/><Relationship Id="rId9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6.png"/><Relationship Id="rId10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5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5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4.png"/><Relationship Id="rId4" Type="http://schemas.openxmlformats.org/officeDocument/2006/relationships/image" Target="../media/image5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4.png"/><Relationship Id="rId4" Type="http://schemas.openxmlformats.org/officeDocument/2006/relationships/image" Target="../media/image58.png"/><Relationship Id="rId9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6.png"/><Relationship Id="rId9" Type="http://schemas.openxmlformats.org/officeDocument/2006/relationships/image" Target="../media/image5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1.png"/><Relationship Id="rId7" Type="http://schemas.openxmlformats.org/officeDocument/2006/relationships/image" Target="../media/image6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63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6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64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66.png"/><Relationship Id="rId10" Type="http://schemas.openxmlformats.org/officeDocument/2006/relationships/image" Target="../media/image68.png"/><Relationship Id="rId4" Type="http://schemas.openxmlformats.org/officeDocument/2006/relationships/image" Target="../media/image6.png"/><Relationship Id="rId9" Type="http://schemas.openxmlformats.org/officeDocument/2006/relationships/image" Target="../media/image6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70.png"/><Relationship Id="rId12" Type="http://schemas.openxmlformats.org/officeDocument/2006/relationships/image" Target="../media/image5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8.png"/><Relationship Id="rId5" Type="http://schemas.openxmlformats.org/officeDocument/2006/relationships/image" Target="../media/image69.png"/><Relationship Id="rId10" Type="http://schemas.openxmlformats.org/officeDocument/2006/relationships/image" Target="../media/image6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6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2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4.png"/><Relationship Id="rId5" Type="http://schemas.openxmlformats.org/officeDocument/2006/relationships/image" Target="../media/image22.png"/><Relationship Id="rId10" Type="http://schemas.openxmlformats.org/officeDocument/2006/relationships/image" Target="../media/image25.png"/><Relationship Id="rId4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6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2.png"/><Relationship Id="rId7" Type="http://schemas.openxmlformats.org/officeDocument/2006/relationships/image" Target="../media/image3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1.png"/><Relationship Id="rId5" Type="http://schemas.openxmlformats.org/officeDocument/2006/relationships/image" Target="../media/image28.png"/><Relationship Id="rId10" Type="http://schemas.openxmlformats.org/officeDocument/2006/relationships/image" Target="../media/image31.png"/><Relationship Id="rId4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32.png"/><Relationship Id="rId7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7250" y="1053957"/>
            <a:ext cx="2819399" cy="107144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en-IN" sz="1600" b="1" dirty="0">
                <a:latin typeface="Arial Black" panose="020B0A04020102020204" pitchFamily="34" charset="0"/>
                <a:cs typeface="Microsoft Sans Serif"/>
              </a:rPr>
              <a:t>POINT SET TOPOLOGY</a:t>
            </a: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lang="en-IN" sz="1000" b="1" dirty="0">
              <a:latin typeface="Arial Black" panose="020B0A04020102020204" pitchFamily="34" charset="0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en-IN" sz="2000" b="1" i="1" dirty="0">
                <a:solidFill>
                  <a:srgbClr val="FF0000"/>
                </a:solidFill>
                <a:latin typeface="Bradley Hand ITC" panose="03070402050302030203" pitchFamily="66" charset="0"/>
                <a:cs typeface="Microsoft Sans Serif"/>
              </a:rPr>
              <a:t>BY</a:t>
            </a: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en-IN" sz="2000" b="1" i="1" dirty="0" err="1">
                <a:solidFill>
                  <a:srgbClr val="FF0000"/>
                </a:solidFill>
                <a:latin typeface="Bradley Hand ITC" panose="03070402050302030203" pitchFamily="66" charset="0"/>
                <a:cs typeface="Microsoft Sans Serif"/>
              </a:rPr>
              <a:t>Dr.</a:t>
            </a:r>
            <a:r>
              <a:rPr lang="en-IN" sz="2000" b="1" i="1" dirty="0">
                <a:solidFill>
                  <a:srgbClr val="FF0000"/>
                </a:solidFill>
                <a:latin typeface="Bradley Hand ITC" panose="03070402050302030203" pitchFamily="66" charset="0"/>
                <a:cs typeface="Microsoft Sans Serif"/>
              </a:rPr>
              <a:t> </a:t>
            </a:r>
            <a:r>
              <a:rPr lang="en-IN" sz="2000" b="1" i="1">
                <a:solidFill>
                  <a:srgbClr val="FF0000"/>
                </a:solidFill>
                <a:latin typeface="Bradley Hand ITC" panose="03070402050302030203" pitchFamily="66" charset="0"/>
                <a:cs typeface="Microsoft Sans Serif"/>
              </a:rPr>
              <a:t>Surendra Prasad Jena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0" dirty="0"/>
              <a:t>Interior‚</a:t>
            </a:r>
            <a:r>
              <a:rPr spc="145" dirty="0"/>
              <a:t> </a:t>
            </a:r>
            <a:r>
              <a:rPr dirty="0"/>
              <a:t>Closure‚</a:t>
            </a:r>
            <a:r>
              <a:rPr spc="145" dirty="0"/>
              <a:t> </a:t>
            </a:r>
            <a:r>
              <a:rPr spc="30" dirty="0"/>
              <a:t>Exterior</a:t>
            </a:r>
            <a:r>
              <a:rPr spc="15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25" dirty="0"/>
              <a:t>Boundary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530796"/>
            <a:ext cx="4544695" cy="611505"/>
            <a:chOff x="57200" y="530796"/>
            <a:chExt cx="4544695" cy="611505"/>
          </a:xfrm>
        </p:grpSpPr>
        <p:sp>
          <p:nvSpPr>
            <p:cNvPr id="4" name="object 4"/>
            <p:cNvSpPr/>
            <p:nvPr/>
          </p:nvSpPr>
          <p:spPr>
            <a:xfrm>
              <a:off x="57200" y="530796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705942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040460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027760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575030"/>
              <a:ext cx="50746" cy="46542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750227"/>
              <a:ext cx="4493895" cy="341630"/>
            </a:xfrm>
            <a:custGeom>
              <a:avLst/>
              <a:gdLst/>
              <a:ahLst/>
              <a:cxnLst/>
              <a:rect l="l" t="t" r="r" b="b"/>
              <a:pathLst>
                <a:path w="4493895" h="341630">
                  <a:moveTo>
                    <a:pt x="4493656" y="0"/>
                  </a:moveTo>
                  <a:lnTo>
                    <a:pt x="0" y="0"/>
                  </a:lnTo>
                  <a:lnTo>
                    <a:pt x="0" y="290233"/>
                  </a:lnTo>
                  <a:lnTo>
                    <a:pt x="4008" y="309957"/>
                  </a:lnTo>
                  <a:lnTo>
                    <a:pt x="14922" y="326110"/>
                  </a:lnTo>
                  <a:lnTo>
                    <a:pt x="31075" y="337024"/>
                  </a:lnTo>
                  <a:lnTo>
                    <a:pt x="50800" y="341033"/>
                  </a:lnTo>
                  <a:lnTo>
                    <a:pt x="4442856" y="341033"/>
                  </a:lnTo>
                  <a:lnTo>
                    <a:pt x="4462581" y="337024"/>
                  </a:lnTo>
                  <a:lnTo>
                    <a:pt x="4478734" y="326110"/>
                  </a:lnTo>
                  <a:lnTo>
                    <a:pt x="4489648" y="309957"/>
                  </a:lnTo>
                  <a:lnTo>
                    <a:pt x="4493656" y="29023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613134"/>
              <a:ext cx="0" cy="446405"/>
            </a:xfrm>
            <a:custGeom>
              <a:avLst/>
              <a:gdLst/>
              <a:ahLst/>
              <a:cxnLst/>
              <a:rect l="l" t="t" r="r" b="b"/>
              <a:pathLst>
                <a:path h="446405">
                  <a:moveTo>
                    <a:pt x="0" y="44637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60043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58773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57503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7200" y="1243177"/>
            <a:ext cx="4544695" cy="632460"/>
            <a:chOff x="57200" y="1243177"/>
            <a:chExt cx="4544695" cy="632460"/>
          </a:xfrm>
        </p:grpSpPr>
        <p:sp>
          <p:nvSpPr>
            <p:cNvPr id="15" name="object 15"/>
            <p:cNvSpPr/>
            <p:nvPr/>
          </p:nvSpPr>
          <p:spPr>
            <a:xfrm>
              <a:off x="57200" y="1243177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200" y="1418323"/>
              <a:ext cx="4493656" cy="5060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773644"/>
              <a:ext cx="101600" cy="101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760943"/>
              <a:ext cx="4442802" cy="1143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0857" y="1287411"/>
              <a:ext cx="50746" cy="48623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7200" y="1462604"/>
              <a:ext cx="4493895" cy="361950"/>
            </a:xfrm>
            <a:custGeom>
              <a:avLst/>
              <a:gdLst/>
              <a:ahLst/>
              <a:cxnLst/>
              <a:rect l="l" t="t" r="r" b="b"/>
              <a:pathLst>
                <a:path w="4493895" h="361950">
                  <a:moveTo>
                    <a:pt x="4493656" y="0"/>
                  </a:moveTo>
                  <a:lnTo>
                    <a:pt x="0" y="0"/>
                  </a:lnTo>
                  <a:lnTo>
                    <a:pt x="0" y="311039"/>
                  </a:lnTo>
                  <a:lnTo>
                    <a:pt x="4008" y="330764"/>
                  </a:lnTo>
                  <a:lnTo>
                    <a:pt x="14922" y="346917"/>
                  </a:lnTo>
                  <a:lnTo>
                    <a:pt x="31075" y="357831"/>
                  </a:lnTo>
                  <a:lnTo>
                    <a:pt x="50800" y="361839"/>
                  </a:lnTo>
                  <a:lnTo>
                    <a:pt x="4442856" y="361839"/>
                  </a:lnTo>
                  <a:lnTo>
                    <a:pt x="4462581" y="357831"/>
                  </a:lnTo>
                  <a:lnTo>
                    <a:pt x="4478734" y="346917"/>
                  </a:lnTo>
                  <a:lnTo>
                    <a:pt x="4489648" y="330764"/>
                  </a:lnTo>
                  <a:lnTo>
                    <a:pt x="4493656" y="311039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1325511"/>
              <a:ext cx="0" cy="467359"/>
            </a:xfrm>
            <a:custGeom>
              <a:avLst/>
              <a:gdLst/>
              <a:ahLst/>
              <a:cxnLst/>
              <a:rect l="l" t="t" r="r" b="b"/>
              <a:pathLst>
                <a:path h="467360">
                  <a:moveTo>
                    <a:pt x="0" y="46718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13128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13001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12874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57200" y="1976373"/>
            <a:ext cx="4544695" cy="466725"/>
            <a:chOff x="57200" y="1976373"/>
            <a:chExt cx="4544695" cy="466725"/>
          </a:xfrm>
        </p:grpSpPr>
        <p:sp>
          <p:nvSpPr>
            <p:cNvPr id="26" name="object 26"/>
            <p:cNvSpPr/>
            <p:nvPr/>
          </p:nvSpPr>
          <p:spPr>
            <a:xfrm>
              <a:off x="57200" y="1976373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200" y="2151519"/>
              <a:ext cx="4493656" cy="5060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341257"/>
              <a:ext cx="101600" cy="10160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328557"/>
              <a:ext cx="4442802" cy="1143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50857" y="2020608"/>
              <a:ext cx="50746" cy="320649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7200" y="2195798"/>
              <a:ext cx="4493895" cy="196850"/>
            </a:xfrm>
            <a:custGeom>
              <a:avLst/>
              <a:gdLst/>
              <a:ahLst/>
              <a:cxnLst/>
              <a:rect l="l" t="t" r="r" b="b"/>
              <a:pathLst>
                <a:path w="4493895" h="196850">
                  <a:moveTo>
                    <a:pt x="4493656" y="0"/>
                  </a:moveTo>
                  <a:lnTo>
                    <a:pt x="0" y="0"/>
                  </a:lnTo>
                  <a:lnTo>
                    <a:pt x="0" y="145458"/>
                  </a:lnTo>
                  <a:lnTo>
                    <a:pt x="4008" y="165183"/>
                  </a:lnTo>
                  <a:lnTo>
                    <a:pt x="14922" y="181336"/>
                  </a:lnTo>
                  <a:lnTo>
                    <a:pt x="31075" y="192250"/>
                  </a:lnTo>
                  <a:lnTo>
                    <a:pt x="50800" y="196259"/>
                  </a:lnTo>
                  <a:lnTo>
                    <a:pt x="4442856" y="196259"/>
                  </a:lnTo>
                  <a:lnTo>
                    <a:pt x="4462581" y="192250"/>
                  </a:lnTo>
                  <a:lnTo>
                    <a:pt x="4478734" y="181336"/>
                  </a:lnTo>
                  <a:lnTo>
                    <a:pt x="4489648" y="165183"/>
                  </a:lnTo>
                  <a:lnTo>
                    <a:pt x="4493656" y="14545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50856" y="2058706"/>
              <a:ext cx="0" cy="301625"/>
            </a:xfrm>
            <a:custGeom>
              <a:avLst/>
              <a:gdLst/>
              <a:ahLst/>
              <a:cxnLst/>
              <a:rect l="l" t="t" r="r" b="b"/>
              <a:pathLst>
                <a:path h="301625">
                  <a:moveTo>
                    <a:pt x="0" y="30160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50856" y="204600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50856" y="203330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50856" y="202060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38150" y="2595689"/>
            <a:ext cx="59588" cy="59588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57200" y="2853969"/>
            <a:ext cx="4544695" cy="492125"/>
            <a:chOff x="57200" y="2853969"/>
            <a:chExt cx="4544695" cy="492125"/>
          </a:xfrm>
        </p:grpSpPr>
        <p:sp>
          <p:nvSpPr>
            <p:cNvPr id="38" name="object 38"/>
            <p:cNvSpPr/>
            <p:nvPr/>
          </p:nvSpPr>
          <p:spPr>
            <a:xfrm>
              <a:off x="57200" y="2853969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200" y="3029115"/>
              <a:ext cx="4493656" cy="5060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3244151"/>
              <a:ext cx="101600" cy="1016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231451"/>
              <a:ext cx="4442802" cy="114300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50857" y="2898203"/>
              <a:ext cx="50746" cy="345947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57200" y="3073388"/>
              <a:ext cx="4493895" cy="221615"/>
            </a:xfrm>
            <a:custGeom>
              <a:avLst/>
              <a:gdLst/>
              <a:ahLst/>
              <a:cxnLst/>
              <a:rect l="l" t="t" r="r" b="b"/>
              <a:pathLst>
                <a:path w="4493895" h="221614">
                  <a:moveTo>
                    <a:pt x="4493656" y="0"/>
                  </a:moveTo>
                  <a:lnTo>
                    <a:pt x="0" y="0"/>
                  </a:lnTo>
                  <a:lnTo>
                    <a:pt x="0" y="170762"/>
                  </a:lnTo>
                  <a:lnTo>
                    <a:pt x="4008" y="190487"/>
                  </a:lnTo>
                  <a:lnTo>
                    <a:pt x="14922" y="206640"/>
                  </a:lnTo>
                  <a:lnTo>
                    <a:pt x="31075" y="217554"/>
                  </a:lnTo>
                  <a:lnTo>
                    <a:pt x="50800" y="221563"/>
                  </a:lnTo>
                  <a:lnTo>
                    <a:pt x="4442856" y="221563"/>
                  </a:lnTo>
                  <a:lnTo>
                    <a:pt x="4462581" y="217554"/>
                  </a:lnTo>
                  <a:lnTo>
                    <a:pt x="4478734" y="206640"/>
                  </a:lnTo>
                  <a:lnTo>
                    <a:pt x="4489648" y="190487"/>
                  </a:lnTo>
                  <a:lnTo>
                    <a:pt x="4493656" y="17076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0856" y="2936295"/>
              <a:ext cx="0" cy="327025"/>
            </a:xfrm>
            <a:custGeom>
              <a:avLst/>
              <a:gdLst/>
              <a:ahLst/>
              <a:cxnLst/>
              <a:rect l="l" t="t" r="r" b="b"/>
              <a:pathLst>
                <a:path h="327025">
                  <a:moveTo>
                    <a:pt x="0" y="32690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0856" y="292359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0856" y="291089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50856" y="289819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45054" y="3106293"/>
              <a:ext cx="403860" cy="0"/>
            </a:xfrm>
            <a:custGeom>
              <a:avLst/>
              <a:gdLst/>
              <a:ahLst/>
              <a:cxnLst/>
              <a:rect l="l" t="t" r="r" b="b"/>
              <a:pathLst>
                <a:path w="403860">
                  <a:moveTo>
                    <a:pt x="0" y="0"/>
                  </a:moveTo>
                  <a:lnTo>
                    <a:pt x="403479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-6299" y="175957"/>
            <a:ext cx="4204335" cy="30810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74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space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113664">
              <a:lnSpc>
                <a:spcPct val="100000"/>
              </a:lnSpc>
              <a:spcBef>
                <a:spcPts val="780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13664">
              <a:lnSpc>
                <a:spcPts val="1200"/>
              </a:lnSpc>
              <a:spcBef>
                <a:spcPts val="24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D80000"/>
                </a:solidFill>
                <a:latin typeface="Microsoft Sans Serif"/>
                <a:cs typeface="Microsoft Sans Serif"/>
              </a:rPr>
              <a:t>interior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denoted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Trebuchet MS"/>
                <a:cs typeface="Trebuchet MS"/>
              </a:rPr>
              <a:t>int</a:t>
            </a:r>
            <a:r>
              <a:rPr sz="1000" spc="-15" dirty="0">
                <a:latin typeface="Microsoft Sans Serif"/>
                <a:cs typeface="Microsoft Sans Serif"/>
              </a:rPr>
              <a:t>A,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largest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113664">
              <a:lnSpc>
                <a:spcPts val="1200"/>
              </a:lnSpc>
            </a:pPr>
            <a:r>
              <a:rPr sz="1000" spc="-30" dirty="0">
                <a:latin typeface="Microsoft Sans Serif"/>
                <a:cs typeface="Microsoft Sans Serif"/>
              </a:rPr>
              <a:t>(alternatively,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union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all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sets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contained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A).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14300">
              <a:lnSpc>
                <a:spcPts val="1200"/>
              </a:lnSpc>
              <a:spcBef>
                <a:spcPts val="409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solidFill>
                  <a:srgbClr val="D80000"/>
                </a:solidFill>
                <a:latin typeface="Microsoft Sans Serif"/>
                <a:cs typeface="Microsoft Sans Serif"/>
              </a:rPr>
              <a:t>closure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denoted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175" dirty="0">
                <a:latin typeface="Microsoft Sans Serif"/>
                <a:cs typeface="Microsoft Sans Serif"/>
              </a:rPr>
              <a:t>A</a:t>
            </a:r>
            <a:r>
              <a:rPr sz="1500" spc="-262" baseline="13888" dirty="0">
                <a:latin typeface="Lucida Sans Unicode"/>
                <a:cs typeface="Lucida Sans Unicode"/>
              </a:rPr>
              <a:t>¯</a:t>
            </a:r>
            <a:r>
              <a:rPr sz="1000" spc="-175" dirty="0">
                <a:latin typeface="Microsoft Sans Serif"/>
                <a:cs typeface="Microsoft Sans Serif"/>
              </a:rPr>
              <a:t>,</a:t>
            </a:r>
            <a:r>
              <a:rPr sz="1000" spc="-10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smallest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containing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113664">
              <a:lnSpc>
                <a:spcPts val="1200"/>
              </a:lnSpc>
            </a:pPr>
            <a:r>
              <a:rPr sz="1000" spc="-30" dirty="0">
                <a:latin typeface="Microsoft Sans Serif"/>
                <a:cs typeface="Microsoft Sans Serif"/>
              </a:rPr>
              <a:t>(alternatively,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intersection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all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sets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containing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A).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35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  <a:spcBef>
                <a:spcPts val="30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solidFill>
                  <a:srgbClr val="D80000"/>
                </a:solidFill>
                <a:latin typeface="Microsoft Sans Serif"/>
                <a:cs typeface="Microsoft Sans Serif"/>
              </a:rPr>
              <a:t>exterior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denoted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ext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largest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9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A.</a:t>
            </a:r>
            <a:endParaRPr sz="1000">
              <a:latin typeface="Microsoft Sans Serif"/>
              <a:cs typeface="Microsoft Sans Serif"/>
            </a:endParaRPr>
          </a:p>
          <a:p>
            <a:pPr marL="367030">
              <a:lnSpc>
                <a:spcPct val="100000"/>
              </a:lnSpc>
              <a:spcBef>
                <a:spcPts val="1490"/>
              </a:spcBef>
            </a:pPr>
            <a:r>
              <a:rPr sz="1000" spc="-30" dirty="0">
                <a:latin typeface="Microsoft Sans Serif"/>
                <a:cs typeface="Microsoft Sans Serif"/>
              </a:rPr>
              <a:t>Note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ext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</a:t>
            </a:r>
            <a:r>
              <a:rPr sz="1000" spc="-35" dirty="0">
                <a:latin typeface="Trebuchet MS"/>
                <a:cs typeface="Trebuchet MS"/>
              </a:rPr>
              <a:t>n</a:t>
            </a:r>
            <a:r>
              <a:rPr sz="1000" spc="-10" dirty="0">
                <a:latin typeface="Trebuchet MS"/>
                <a:cs typeface="Trebuchet MS"/>
              </a:rPr>
              <a:t>t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  <a:spcBef>
                <a:spcPts val="127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  <a:spcBef>
                <a:spcPts val="50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solidFill>
                  <a:srgbClr val="D80000"/>
                </a:solidFill>
                <a:latin typeface="Microsoft Sans Serif"/>
                <a:cs typeface="Microsoft Sans Serif"/>
              </a:rPr>
              <a:t>boundary</a:t>
            </a:r>
            <a:r>
              <a:rPr sz="1000" spc="6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denoted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Tahoma"/>
                <a:cs typeface="Tahoma"/>
              </a:rPr>
              <a:t>6</a:t>
            </a:r>
            <a:r>
              <a:rPr sz="1000" spc="1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equal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8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75" dirty="0">
                <a:latin typeface="Microsoft Sans Serif"/>
                <a:cs typeface="Microsoft Sans Serif"/>
              </a:rPr>
              <a:t>A</a:t>
            </a:r>
            <a:r>
              <a:rPr sz="1500" spc="-262" baseline="13888" dirty="0">
                <a:latin typeface="Lucida Sans Unicode"/>
                <a:cs typeface="Lucida Sans Unicode"/>
              </a:rPr>
              <a:t>¯</a:t>
            </a:r>
            <a:r>
              <a:rPr sz="1000" spc="-17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372" y="7541"/>
            <a:ext cx="33648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0" dirty="0"/>
              <a:t>Interior‚</a:t>
            </a:r>
            <a:r>
              <a:rPr spc="145" dirty="0"/>
              <a:t> </a:t>
            </a:r>
            <a:r>
              <a:rPr dirty="0"/>
              <a:t>Closure‚</a:t>
            </a:r>
            <a:r>
              <a:rPr spc="145" dirty="0"/>
              <a:t> </a:t>
            </a:r>
            <a:r>
              <a:rPr spc="30" dirty="0"/>
              <a:t>Exterior</a:t>
            </a:r>
            <a:r>
              <a:rPr spc="15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25" dirty="0"/>
              <a:t>Boundary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701204"/>
            <a:ext cx="4544695" cy="2389505"/>
            <a:chOff x="57200" y="701204"/>
            <a:chExt cx="4544695" cy="2389505"/>
          </a:xfrm>
        </p:grpSpPr>
        <p:sp>
          <p:nvSpPr>
            <p:cNvPr id="4" name="object 4"/>
            <p:cNvSpPr/>
            <p:nvPr/>
          </p:nvSpPr>
          <p:spPr>
            <a:xfrm>
              <a:off x="57200" y="701204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876350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988551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975851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745439"/>
              <a:ext cx="50746" cy="224311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920604"/>
              <a:ext cx="4493895" cy="2118995"/>
            </a:xfrm>
            <a:custGeom>
              <a:avLst/>
              <a:gdLst/>
              <a:ahLst/>
              <a:cxnLst/>
              <a:rect l="l" t="t" r="r" b="b"/>
              <a:pathLst>
                <a:path w="4493895" h="2118995">
                  <a:moveTo>
                    <a:pt x="4493656" y="0"/>
                  </a:moveTo>
                  <a:lnTo>
                    <a:pt x="0" y="0"/>
                  </a:lnTo>
                  <a:lnTo>
                    <a:pt x="0" y="2067947"/>
                  </a:lnTo>
                  <a:lnTo>
                    <a:pt x="4008" y="2087671"/>
                  </a:lnTo>
                  <a:lnTo>
                    <a:pt x="14922" y="2103824"/>
                  </a:lnTo>
                  <a:lnTo>
                    <a:pt x="31075" y="2114739"/>
                  </a:lnTo>
                  <a:lnTo>
                    <a:pt x="50800" y="2118747"/>
                  </a:lnTo>
                  <a:lnTo>
                    <a:pt x="4442856" y="2118747"/>
                  </a:lnTo>
                  <a:lnTo>
                    <a:pt x="4462581" y="2114739"/>
                  </a:lnTo>
                  <a:lnTo>
                    <a:pt x="4478734" y="2103824"/>
                  </a:lnTo>
                  <a:lnTo>
                    <a:pt x="4489648" y="2087671"/>
                  </a:lnTo>
                  <a:lnTo>
                    <a:pt x="4493656" y="2067947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783511"/>
              <a:ext cx="0" cy="2224405"/>
            </a:xfrm>
            <a:custGeom>
              <a:avLst/>
              <a:gdLst/>
              <a:ahLst/>
              <a:cxnLst/>
              <a:rect l="l" t="t" r="r" b="b"/>
              <a:pathLst>
                <a:path h="2224405">
                  <a:moveTo>
                    <a:pt x="0" y="222408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7708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7581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7454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971664"/>
              <a:ext cx="59588" cy="595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1351242"/>
              <a:ext cx="59588" cy="5958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730819"/>
              <a:ext cx="59588" cy="5958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2224265"/>
              <a:ext cx="59588" cy="5958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1330883" y="2608978"/>
            <a:ext cx="10020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35" dirty="0">
                <a:latin typeface="Tahoma"/>
                <a:cs typeface="Tahoma"/>
              </a:rPr>
              <a:t>6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34" dirty="0">
                <a:latin typeface="Lucida Sans Unicode"/>
                <a:cs typeface="Lucida Sans Unicode"/>
              </a:rPr>
              <a:t>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851" y="346342"/>
            <a:ext cx="4545330" cy="228727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4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space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75565">
              <a:lnSpc>
                <a:spcPct val="100000"/>
              </a:lnSpc>
              <a:spcBef>
                <a:spcPts val="780"/>
              </a:spcBef>
            </a:pPr>
            <a:r>
              <a:rPr sz="1200" spc="-90" dirty="0">
                <a:solidFill>
                  <a:srgbClr val="D80000"/>
                </a:solidFill>
                <a:latin typeface="Microsoft Sans Serif"/>
                <a:cs typeface="Microsoft Sans Serif"/>
              </a:rPr>
              <a:t>FACTS</a:t>
            </a:r>
            <a:endParaRPr sz="12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interior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has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ball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subset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endParaRPr sz="1000">
              <a:latin typeface="Microsoft Sans Serif"/>
              <a:cs typeface="Microsoft Sans Serif"/>
            </a:endParaRPr>
          </a:p>
          <a:p>
            <a:pPr marL="252095" algn="ctr">
              <a:lnSpc>
                <a:spcPct val="100000"/>
              </a:lnSpc>
              <a:spcBef>
                <a:spcPts val="295"/>
              </a:spcBef>
              <a:tabLst>
                <a:tab pos="1000125" algn="l"/>
                <a:tab pos="1414780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</a:t>
            </a:r>
            <a:r>
              <a:rPr sz="1000" spc="-35" dirty="0">
                <a:latin typeface="Trebuchet MS"/>
                <a:cs typeface="Trebuchet MS"/>
              </a:rPr>
              <a:t>n</a:t>
            </a:r>
            <a:r>
              <a:rPr sz="1000" spc="-10" dirty="0">
                <a:latin typeface="Trebuchet MS"/>
                <a:cs typeface="Trebuchet MS"/>
              </a:rPr>
              <a:t>t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434" dirty="0">
                <a:latin typeface="Lucida Sans Unicode"/>
                <a:cs typeface="Lucida Sans Unicode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closure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ball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around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intersects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endParaRPr sz="1000">
              <a:latin typeface="Microsoft Sans Serif"/>
              <a:cs typeface="Microsoft Sans Serif"/>
            </a:endParaRPr>
          </a:p>
          <a:p>
            <a:pPr marL="252095" algn="ctr">
              <a:lnSpc>
                <a:spcPct val="100000"/>
              </a:lnSpc>
              <a:spcBef>
                <a:spcPts val="295"/>
              </a:spcBef>
              <a:tabLst>
                <a:tab pos="848994" algn="l"/>
                <a:tab pos="1263650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90" dirty="0">
                <a:latin typeface="Microsoft Sans Serif"/>
                <a:cs typeface="Microsoft Sans Serif"/>
              </a:rPr>
              <a:t>A</a:t>
            </a:r>
            <a:r>
              <a:rPr sz="1500" spc="-7" baseline="13888" dirty="0">
                <a:latin typeface="Lucida Sans Unicode"/>
                <a:cs typeface="Lucida Sans Unicode"/>
              </a:rPr>
              <a:t>¯</a:t>
            </a:r>
            <a:r>
              <a:rPr sz="1500" baseline="13888" dirty="0">
                <a:latin typeface="Times New Roman"/>
                <a:cs typeface="Times New Roman"/>
              </a:rPr>
              <a:t>	</a:t>
            </a:r>
            <a:r>
              <a:rPr sz="1000" spc="434" dirty="0">
                <a:latin typeface="Lucida Sans Unicode"/>
                <a:cs typeface="Lucida Sans Unicode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160" dirty="0">
                <a:latin typeface="Arial MT"/>
                <a:cs typeface="Arial MT"/>
              </a:rPr>
              <a:t>ø</a:t>
            </a:r>
            <a:endParaRPr sz="1000">
              <a:latin typeface="Arial MT"/>
              <a:cs typeface="Arial MT"/>
            </a:endParaRPr>
          </a:p>
          <a:p>
            <a:pPr marL="328930" marR="14859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exterior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ball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around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entirely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outside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endParaRPr sz="1000">
              <a:latin typeface="Microsoft Sans Serif"/>
              <a:cs typeface="Microsoft Sans Serif"/>
            </a:endParaRPr>
          </a:p>
          <a:p>
            <a:pPr marL="252095" algn="ctr">
              <a:lnSpc>
                <a:spcPts val="1190"/>
              </a:lnSpc>
              <a:tabLst>
                <a:tab pos="1021080" algn="l"/>
                <a:tab pos="1435735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ex</a:t>
            </a:r>
            <a:r>
              <a:rPr sz="1000" spc="-30" dirty="0">
                <a:latin typeface="Trebuchet MS"/>
                <a:cs typeface="Trebuchet MS"/>
              </a:rPr>
              <a:t>t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434" dirty="0">
                <a:latin typeface="Lucida Sans Unicode"/>
                <a:cs typeface="Lucida Sans Unicode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328930" marR="221615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boundary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ball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around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intersects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intersects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outside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endParaRPr sz="1000">
              <a:latin typeface="Microsoft Sans Serif"/>
              <a:cs typeface="Microsoft Sans Serif"/>
            </a:endParaRPr>
          </a:p>
          <a:p>
            <a:pPr marL="2497455">
              <a:lnSpc>
                <a:spcPct val="100000"/>
              </a:lnSpc>
              <a:spcBef>
                <a:spcPts val="30"/>
              </a:spcBef>
              <a:tabLst>
                <a:tab pos="3197860" algn="l"/>
              </a:tabLst>
            </a:pP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400" dirty="0">
                <a:latin typeface="Lucida Sans Unicode"/>
                <a:cs typeface="Lucida Sans Unicode"/>
              </a:rPr>
              <a:t>=/</a:t>
            </a:r>
            <a:r>
              <a:rPr sz="1000" spc="-400" dirty="0">
                <a:latin typeface="Times New Roman"/>
                <a:cs typeface="Times New Roman"/>
              </a:rPr>
              <a:t>	</a:t>
            </a:r>
            <a:r>
              <a:rPr sz="1000" spc="160" dirty="0">
                <a:latin typeface="Arial MT"/>
                <a:cs typeface="Arial MT"/>
              </a:rPr>
              <a:t>ø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81313" y="2607708"/>
            <a:ext cx="109601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sz="1000" spc="-55" dirty="0">
                <a:latin typeface="Microsoft Sans Serif"/>
                <a:cs typeface="Microsoft Sans Serif"/>
              </a:rPr>
              <a:t>and</a:t>
            </a:r>
            <a:endParaRPr sz="1000">
              <a:latin typeface="Microsoft Sans Serif"/>
              <a:cs typeface="Microsoft Sans Serif"/>
            </a:endParaRPr>
          </a:p>
          <a:p>
            <a:pPr algn="ctr">
              <a:lnSpc>
                <a:spcPts val="1200"/>
              </a:lnSpc>
            </a:pP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160" dirty="0">
                <a:latin typeface="Arial MT"/>
                <a:cs typeface="Arial MT"/>
              </a:rPr>
              <a:t>ø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372" y="7541"/>
            <a:ext cx="33648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0" dirty="0"/>
              <a:t>Interior‚</a:t>
            </a:r>
            <a:r>
              <a:rPr spc="145" dirty="0"/>
              <a:t> </a:t>
            </a:r>
            <a:r>
              <a:rPr dirty="0"/>
              <a:t>Closure‚</a:t>
            </a:r>
            <a:r>
              <a:rPr spc="145" dirty="0"/>
              <a:t> </a:t>
            </a:r>
            <a:r>
              <a:rPr spc="30" dirty="0"/>
              <a:t>Exterior</a:t>
            </a:r>
            <a:r>
              <a:rPr spc="15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25" dirty="0"/>
              <a:t>Boundary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490461"/>
            <a:ext cx="4544695" cy="2640965"/>
            <a:chOff x="57200" y="490461"/>
            <a:chExt cx="4544695" cy="2640965"/>
          </a:xfrm>
        </p:grpSpPr>
        <p:sp>
          <p:nvSpPr>
            <p:cNvPr id="4" name="object 4"/>
            <p:cNvSpPr/>
            <p:nvPr/>
          </p:nvSpPr>
          <p:spPr>
            <a:xfrm>
              <a:off x="57200" y="490461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4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676148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3029470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016770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534695"/>
              <a:ext cx="50746" cy="249477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720397"/>
              <a:ext cx="4493895" cy="2360295"/>
            </a:xfrm>
            <a:custGeom>
              <a:avLst/>
              <a:gdLst/>
              <a:ahLst/>
              <a:cxnLst/>
              <a:rect l="l" t="t" r="r" b="b"/>
              <a:pathLst>
                <a:path w="4493895" h="2360295">
                  <a:moveTo>
                    <a:pt x="4493656" y="0"/>
                  </a:moveTo>
                  <a:lnTo>
                    <a:pt x="0" y="0"/>
                  </a:lnTo>
                  <a:lnTo>
                    <a:pt x="0" y="2309073"/>
                  </a:lnTo>
                  <a:lnTo>
                    <a:pt x="4008" y="2328798"/>
                  </a:lnTo>
                  <a:lnTo>
                    <a:pt x="14922" y="2344951"/>
                  </a:lnTo>
                  <a:lnTo>
                    <a:pt x="31075" y="2355865"/>
                  </a:lnTo>
                  <a:lnTo>
                    <a:pt x="50800" y="2359873"/>
                  </a:lnTo>
                  <a:lnTo>
                    <a:pt x="4442856" y="2359873"/>
                  </a:lnTo>
                  <a:lnTo>
                    <a:pt x="4462581" y="2355865"/>
                  </a:lnTo>
                  <a:lnTo>
                    <a:pt x="4478734" y="2344951"/>
                  </a:lnTo>
                  <a:lnTo>
                    <a:pt x="4489648" y="2328798"/>
                  </a:lnTo>
                  <a:lnTo>
                    <a:pt x="4493656" y="230907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572768"/>
              <a:ext cx="0" cy="2475865"/>
            </a:xfrm>
            <a:custGeom>
              <a:avLst/>
              <a:gdLst/>
              <a:ahLst/>
              <a:cxnLst/>
              <a:rect l="l" t="t" r="r" b="b"/>
              <a:pathLst>
                <a:path h="2475865">
                  <a:moveTo>
                    <a:pt x="0" y="247575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56006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54736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53466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54963" y="2512034"/>
              <a:ext cx="403860" cy="0"/>
            </a:xfrm>
            <a:custGeom>
              <a:avLst/>
              <a:gdLst/>
              <a:ahLst/>
              <a:cxnLst/>
              <a:rect l="l" t="t" r="r" b="b"/>
              <a:pathLst>
                <a:path w="403860">
                  <a:moveTo>
                    <a:pt x="0" y="0"/>
                  </a:moveTo>
                  <a:lnTo>
                    <a:pt x="403479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9900" y="409724"/>
            <a:ext cx="3723004" cy="263271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65"/>
              </a:spcBef>
            </a:pPr>
            <a:r>
              <a:rPr sz="1200" spc="-35" dirty="0">
                <a:solidFill>
                  <a:srgbClr val="007F00"/>
                </a:solidFill>
                <a:latin typeface="Microsoft Sans Serif"/>
                <a:cs typeface="Microsoft Sans Serif"/>
              </a:rPr>
              <a:t>Interior,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5" dirty="0">
                <a:solidFill>
                  <a:srgbClr val="007F00"/>
                </a:solidFill>
                <a:latin typeface="Microsoft Sans Serif"/>
                <a:cs typeface="Microsoft Sans Serif"/>
              </a:rPr>
              <a:t>Closure,</a:t>
            </a:r>
            <a:r>
              <a:rPr sz="1200" spc="6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5" dirty="0">
                <a:solidFill>
                  <a:srgbClr val="007F00"/>
                </a:solidFill>
                <a:latin typeface="Microsoft Sans Serif"/>
                <a:cs typeface="Microsoft Sans Serif"/>
              </a:rPr>
              <a:t>Exterior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007F00"/>
                </a:solidFill>
                <a:latin typeface="Microsoft Sans Serif"/>
                <a:cs typeface="Microsoft Sans Serif"/>
              </a:rPr>
              <a:t>and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5" dirty="0">
                <a:solidFill>
                  <a:srgbClr val="007F00"/>
                </a:solidFill>
                <a:latin typeface="Microsoft Sans Serif"/>
                <a:cs typeface="Microsoft Sans Serif"/>
              </a:rPr>
              <a:t>Boundary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85" dirty="0">
                <a:solidFill>
                  <a:srgbClr val="007F00"/>
                </a:solidFill>
                <a:latin typeface="Microsoft Sans Serif"/>
                <a:cs typeface="Microsoft Sans Serif"/>
              </a:rPr>
              <a:t>Example</a:t>
            </a:r>
            <a:endParaRPr sz="12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744855" algn="ctr">
              <a:lnSpc>
                <a:spcPct val="100000"/>
              </a:lnSpc>
              <a:spcBef>
                <a:spcPts val="1190"/>
              </a:spcBef>
            </a:pPr>
            <a:r>
              <a:rPr sz="1000" spc="-10" dirty="0">
                <a:latin typeface="Trebuchet MS"/>
                <a:cs typeface="Trebuchet MS"/>
              </a:rPr>
              <a:t>i</a:t>
            </a:r>
            <a:r>
              <a:rPr sz="1000" spc="-35" dirty="0">
                <a:latin typeface="Trebuchet MS"/>
                <a:cs typeface="Trebuchet MS"/>
              </a:rPr>
              <a:t>n</a:t>
            </a:r>
            <a:r>
              <a:rPr sz="1000" spc="-10" dirty="0">
                <a:latin typeface="Trebuchet MS"/>
                <a:cs typeface="Trebuchet MS"/>
              </a:rPr>
              <a:t>t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1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744855" algn="ctr">
              <a:lnSpc>
                <a:spcPct val="100000"/>
              </a:lnSpc>
              <a:spcBef>
                <a:spcPts val="1490"/>
              </a:spcBef>
            </a:pPr>
            <a:r>
              <a:rPr sz="1000" spc="-590" dirty="0">
                <a:latin typeface="Microsoft Sans Serif"/>
                <a:cs typeface="Microsoft Sans Serif"/>
              </a:rPr>
              <a:t>A</a:t>
            </a:r>
            <a:r>
              <a:rPr sz="1500" spc="-7" baseline="13888" dirty="0">
                <a:latin typeface="Lucida Sans Unicode"/>
                <a:cs typeface="Lucida Sans Unicode"/>
              </a:rPr>
              <a:t>¯</a:t>
            </a:r>
            <a:r>
              <a:rPr sz="1500" spc="157" baseline="13888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endParaRPr sz="1000">
              <a:latin typeface="Lucida Sans Unicode"/>
              <a:cs typeface="Lucida Sans Unicode"/>
            </a:endParaRPr>
          </a:p>
          <a:p>
            <a:pPr marL="1051560">
              <a:lnSpc>
                <a:spcPct val="100000"/>
              </a:lnSpc>
              <a:spcBef>
                <a:spcPts val="1789"/>
              </a:spcBef>
            </a:pPr>
            <a:r>
              <a:rPr sz="1000" spc="-30" dirty="0">
                <a:latin typeface="Trebuchet MS"/>
                <a:cs typeface="Trebuchet MS"/>
              </a:rPr>
              <a:t>ext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</a:t>
            </a:r>
            <a:r>
              <a:rPr sz="1000" spc="-35" dirty="0">
                <a:latin typeface="Trebuchet MS"/>
                <a:cs typeface="Trebuchet MS"/>
              </a:rPr>
              <a:t>n</a:t>
            </a:r>
            <a:r>
              <a:rPr sz="1000" spc="-10" dirty="0">
                <a:latin typeface="Trebuchet MS"/>
                <a:cs typeface="Trebuchet MS"/>
              </a:rPr>
              <a:t>t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455420">
              <a:lnSpc>
                <a:spcPct val="100000"/>
              </a:lnSpc>
              <a:spcBef>
                <a:spcPts val="295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</a:t>
            </a:r>
            <a:r>
              <a:rPr sz="1000" spc="-35" dirty="0">
                <a:latin typeface="Trebuchet MS"/>
                <a:cs typeface="Trebuchet MS"/>
              </a:rPr>
              <a:t>n</a:t>
            </a:r>
            <a:r>
              <a:rPr sz="1000" spc="-10" dirty="0">
                <a:latin typeface="Trebuchet MS"/>
                <a:cs typeface="Trebuchet MS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((</a:t>
            </a:r>
            <a:r>
              <a:rPr sz="1000" spc="-90" dirty="0">
                <a:latin typeface="Lucida Sans Unicode"/>
                <a:cs typeface="Lucida Sans Unicode"/>
              </a:rPr>
              <a:t>—∞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+</a:t>
            </a:r>
            <a:r>
              <a:rPr sz="1000" spc="55" dirty="0">
                <a:latin typeface="Lucida Sans Unicode"/>
                <a:cs typeface="Lucida Sans Unicode"/>
              </a:rPr>
              <a:t>∞))</a:t>
            </a:r>
            <a:endParaRPr sz="1000">
              <a:latin typeface="Lucida Sans Unicode"/>
              <a:cs typeface="Lucida Sans Unicode"/>
            </a:endParaRPr>
          </a:p>
          <a:p>
            <a:pPr marL="1455420">
              <a:lnSpc>
                <a:spcPct val="100000"/>
              </a:lnSpc>
              <a:spcBef>
                <a:spcPts val="295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85" dirty="0">
                <a:latin typeface="Lucida Sans Unicode"/>
                <a:cs typeface="Lucida Sans Unicode"/>
              </a:rPr>
              <a:t>—∞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55" dirty="0">
                <a:latin typeface="Lucida Sans Unicode"/>
                <a:cs typeface="Lucida Sans Unicode"/>
              </a:rPr>
              <a:t>∞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Lucida Sans Unicode"/>
              <a:cs typeface="Lucida Sans Unicode"/>
            </a:endParaRPr>
          </a:p>
          <a:p>
            <a:pPr marL="774700">
              <a:lnSpc>
                <a:spcPct val="100000"/>
              </a:lnSpc>
            </a:pPr>
            <a:r>
              <a:rPr sz="1000" spc="35" dirty="0">
                <a:latin typeface="Tahoma"/>
                <a:cs typeface="Tahoma"/>
              </a:rPr>
              <a:t>6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90" dirty="0">
                <a:latin typeface="Microsoft Sans Serif"/>
                <a:cs typeface="Microsoft Sans Serif"/>
              </a:rPr>
              <a:t>A</a:t>
            </a:r>
            <a:r>
              <a:rPr sz="1500" spc="-7" baseline="13888" dirty="0">
                <a:latin typeface="Lucida Sans Unicode"/>
                <a:cs typeface="Lucida Sans Unicode"/>
              </a:rPr>
              <a:t>¯</a:t>
            </a:r>
            <a:endParaRPr sz="1500" baseline="13888">
              <a:latin typeface="Lucida Sans Unicode"/>
              <a:cs typeface="Lucida Sans Unicode"/>
            </a:endParaRPr>
          </a:p>
          <a:p>
            <a:pPr marL="1059815">
              <a:lnSpc>
                <a:spcPct val="100000"/>
              </a:lnSpc>
              <a:spcBef>
                <a:spcPts val="295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68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((—∞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0</a:t>
            </a:r>
            <a:r>
              <a:rPr sz="1000" spc="-55" dirty="0">
                <a:latin typeface="Lucida Sans Unicode"/>
                <a:cs typeface="Lucida Sans Unicode"/>
              </a:rPr>
              <a:t>]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1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2</a:t>
            </a:r>
            <a:r>
              <a:rPr sz="1000" spc="-50" dirty="0">
                <a:latin typeface="Lucida Sans Unicode"/>
                <a:cs typeface="Lucida Sans Unicode"/>
              </a:rPr>
              <a:t>]</a:t>
            </a:r>
            <a:r>
              <a:rPr sz="1000" spc="-100" dirty="0">
                <a:latin typeface="Lucida Sans Unicode"/>
                <a:cs typeface="Lucida Sans Unicode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3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+∞))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10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([</a:t>
            </a:r>
            <a:r>
              <a:rPr sz="1000" spc="-20" dirty="0">
                <a:latin typeface="Microsoft Sans Serif"/>
                <a:cs typeface="Microsoft Sans Serif"/>
              </a:rPr>
              <a:t>0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1</a:t>
            </a:r>
            <a:r>
              <a:rPr sz="1000" spc="-55" dirty="0">
                <a:latin typeface="Lucida Sans Unicode"/>
                <a:cs typeface="Lucida Sans Unicode"/>
              </a:rPr>
              <a:t>]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2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3</a:t>
            </a:r>
            <a:r>
              <a:rPr sz="1000" spc="-20" dirty="0">
                <a:latin typeface="Lucida Sans Unicode"/>
                <a:cs typeface="Lucida Sans Unicode"/>
              </a:rPr>
              <a:t>])</a:t>
            </a:r>
            <a:endParaRPr sz="1000">
              <a:latin typeface="Lucida Sans Unicode"/>
              <a:cs typeface="Lucida Sans Unicode"/>
            </a:endParaRPr>
          </a:p>
          <a:p>
            <a:pPr marL="1059815">
              <a:lnSpc>
                <a:spcPct val="100000"/>
              </a:lnSpc>
              <a:spcBef>
                <a:spcPts val="295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endParaRPr sz="1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8697" y="7541"/>
            <a:ext cx="22910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5" dirty="0"/>
              <a:t>Sequences</a:t>
            </a:r>
            <a:r>
              <a:rPr spc="135" dirty="0"/>
              <a:t> </a:t>
            </a:r>
            <a:r>
              <a:rPr spc="5" dirty="0"/>
              <a:t>and</a:t>
            </a:r>
            <a:r>
              <a:rPr spc="135" dirty="0"/>
              <a:t> </a:t>
            </a:r>
            <a:r>
              <a:rPr spc="-15" dirty="0"/>
              <a:t>Closed</a:t>
            </a:r>
            <a:r>
              <a:rPr spc="135" dirty="0"/>
              <a:t> </a:t>
            </a:r>
            <a:r>
              <a:rPr spc="-5" dirty="0"/>
              <a:t>Sets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845553"/>
            <a:ext cx="59588" cy="5958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7200" y="1400454"/>
            <a:ext cx="4544695" cy="972819"/>
            <a:chOff x="57200" y="1400454"/>
            <a:chExt cx="4544695" cy="972819"/>
          </a:xfrm>
        </p:grpSpPr>
        <p:sp>
          <p:nvSpPr>
            <p:cNvPr id="5" name="object 5"/>
            <p:cNvSpPr/>
            <p:nvPr/>
          </p:nvSpPr>
          <p:spPr>
            <a:xfrm>
              <a:off x="57200" y="1400454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00" y="1575600"/>
              <a:ext cx="4493656" cy="506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000" y="2271445"/>
              <a:ext cx="101600" cy="1016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2258745"/>
              <a:ext cx="4442802" cy="1143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1444688"/>
              <a:ext cx="50746" cy="82675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7200" y="1619878"/>
              <a:ext cx="4493895" cy="702945"/>
            </a:xfrm>
            <a:custGeom>
              <a:avLst/>
              <a:gdLst/>
              <a:ahLst/>
              <a:cxnLst/>
              <a:rect l="l" t="t" r="r" b="b"/>
              <a:pathLst>
                <a:path w="4493895" h="702944">
                  <a:moveTo>
                    <a:pt x="4493656" y="0"/>
                  </a:moveTo>
                  <a:lnTo>
                    <a:pt x="0" y="0"/>
                  </a:lnTo>
                  <a:lnTo>
                    <a:pt x="0" y="651567"/>
                  </a:lnTo>
                  <a:lnTo>
                    <a:pt x="4008" y="671292"/>
                  </a:lnTo>
                  <a:lnTo>
                    <a:pt x="14922" y="687445"/>
                  </a:lnTo>
                  <a:lnTo>
                    <a:pt x="31075" y="698359"/>
                  </a:lnTo>
                  <a:lnTo>
                    <a:pt x="50800" y="702367"/>
                  </a:lnTo>
                  <a:lnTo>
                    <a:pt x="4442856" y="702367"/>
                  </a:lnTo>
                  <a:lnTo>
                    <a:pt x="4462581" y="698359"/>
                  </a:lnTo>
                  <a:lnTo>
                    <a:pt x="4478734" y="687445"/>
                  </a:lnTo>
                  <a:lnTo>
                    <a:pt x="4489648" y="671292"/>
                  </a:lnTo>
                  <a:lnTo>
                    <a:pt x="4493656" y="651567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1482785"/>
              <a:ext cx="0" cy="807720"/>
            </a:xfrm>
            <a:custGeom>
              <a:avLst/>
              <a:gdLst/>
              <a:ahLst/>
              <a:cxnLst/>
              <a:rect l="l" t="t" r="r" b="b"/>
              <a:pathLst>
                <a:path h="807719">
                  <a:moveTo>
                    <a:pt x="0" y="80770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147008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145738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144468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2525877"/>
            <a:ext cx="59588" cy="59588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57200" y="768443"/>
            <a:ext cx="4177029" cy="1858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3530" marR="43180">
              <a:lnSpc>
                <a:spcPct val="100000"/>
              </a:lnSpc>
              <a:spcBef>
                <a:spcPts val="95"/>
              </a:spcBef>
            </a:pPr>
            <a:r>
              <a:rPr sz="1000" spc="-75" dirty="0">
                <a:latin typeface="Microsoft Sans Serif"/>
                <a:cs typeface="Microsoft Sans Serif"/>
              </a:rPr>
              <a:t>We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characterize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closedness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also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using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sequences: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contains</a:t>
            </a:r>
            <a:r>
              <a:rPr sz="1000" spc="-3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 </a:t>
            </a:r>
            <a:r>
              <a:rPr sz="1000" spc="10" dirty="0">
                <a:latin typeface="Microsoft Sans Serif"/>
                <a:cs typeface="Microsoft Sans Serif"/>
              </a:rPr>
              <a:t>limit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convergent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sequence</a:t>
            </a:r>
            <a:r>
              <a:rPr sz="1000" spc="-8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within </a:t>
            </a:r>
            <a:r>
              <a:rPr sz="1000" spc="30" dirty="0">
                <a:latin typeface="Microsoft Sans Serif"/>
                <a:cs typeface="Microsoft Sans Serif"/>
              </a:rPr>
              <a:t>it,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 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sequence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within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must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closed.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50800">
              <a:lnSpc>
                <a:spcPct val="100000"/>
              </a:lnSpc>
            </a:pPr>
            <a:r>
              <a:rPr sz="1200" spc="-70" dirty="0">
                <a:solidFill>
                  <a:srgbClr val="FFF200"/>
                </a:solidFill>
                <a:latin typeface="Microsoft Sans Serif"/>
                <a:cs typeface="Microsoft Sans Serif"/>
              </a:rPr>
              <a:t>Theorem</a:t>
            </a:r>
            <a:endParaRPr sz="1200">
              <a:latin typeface="Microsoft Sans Serif"/>
              <a:cs typeface="Microsoft Sans Serif"/>
            </a:endParaRPr>
          </a:p>
          <a:p>
            <a:pPr marL="50800">
              <a:lnSpc>
                <a:spcPct val="100000"/>
              </a:lnSpc>
              <a:spcBef>
                <a:spcPts val="30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space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10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R="180975" algn="ctr">
              <a:lnSpc>
                <a:spcPct val="100000"/>
              </a:lnSpc>
              <a:spcBef>
                <a:spcPts val="285"/>
              </a:spcBef>
            </a:pPr>
            <a:r>
              <a:rPr sz="1000" spc="85" dirty="0">
                <a:latin typeface="Lucida Sans Unicode"/>
                <a:cs typeface="Lucida Sans Unicode"/>
              </a:rPr>
              <a:t>(</a:t>
            </a:r>
            <a:r>
              <a:rPr sz="1000" spc="85" dirty="0">
                <a:latin typeface="Microsoft Sans Serif"/>
                <a:cs typeface="Microsoft Sans Serif"/>
              </a:rPr>
              <a:t>x</a:t>
            </a:r>
            <a:r>
              <a:rPr sz="1050" spc="127" baseline="-11904" dirty="0">
                <a:latin typeface="Microsoft Sans Serif"/>
                <a:cs typeface="Microsoft Sans Serif"/>
              </a:rPr>
              <a:t>n</a:t>
            </a:r>
            <a:r>
              <a:rPr sz="1000" spc="85" dirty="0">
                <a:latin typeface="Lucida Sans Unicode"/>
                <a:cs typeface="Lucida Sans Unicode"/>
              </a:rPr>
              <a:t>}</a:t>
            </a:r>
            <a:r>
              <a:rPr sz="1000" spc="-70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6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1675130" marR="1287145" indent="222885">
              <a:lnSpc>
                <a:spcPts val="1190"/>
              </a:lnSpc>
              <a:spcBef>
                <a:spcPts val="55"/>
              </a:spcBef>
              <a:tabLst>
                <a:tab pos="2410460" algn="l"/>
              </a:tabLst>
            </a:pP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-55" dirty="0">
                <a:latin typeface="Times New Roman"/>
                <a:cs typeface="Times New Roman"/>
              </a:rPr>
              <a:t>	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Microsoft Sans Serif"/>
              <a:cs typeface="Microsoft Sans Serif"/>
            </a:endParaRPr>
          </a:p>
          <a:p>
            <a:pPr marL="303530">
              <a:lnSpc>
                <a:spcPct val="100000"/>
              </a:lnSpc>
            </a:pPr>
            <a:r>
              <a:rPr sz="1000" spc="-75" dirty="0">
                <a:latin typeface="Microsoft Sans Serif"/>
                <a:cs typeface="Microsoft Sans Serif"/>
              </a:rPr>
              <a:t>We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will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prove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two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directions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turn.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200" y="267614"/>
            <a:ext cx="4493895" cy="82550"/>
          </a:xfrm>
          <a:custGeom>
            <a:avLst/>
            <a:gdLst/>
            <a:ahLst/>
            <a:cxnLst/>
            <a:rect l="l" t="t" r="r" b="b"/>
            <a:pathLst>
              <a:path w="4493895" h="8255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4493656" y="82384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E5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7200" y="312035"/>
            <a:ext cx="4544695" cy="233045"/>
            <a:chOff x="57200" y="312035"/>
            <a:chExt cx="4544695" cy="2330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443407"/>
              <a:ext cx="101600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318173"/>
              <a:ext cx="4442802" cy="22683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200" y="312035"/>
              <a:ext cx="4493895" cy="182245"/>
            </a:xfrm>
            <a:custGeom>
              <a:avLst/>
              <a:gdLst/>
              <a:ahLst/>
              <a:cxnLst/>
              <a:rect l="l" t="t" r="r" b="b"/>
              <a:pathLst>
                <a:path w="4493895" h="182245">
                  <a:moveTo>
                    <a:pt x="4493656" y="0"/>
                  </a:moveTo>
                  <a:lnTo>
                    <a:pt x="0" y="0"/>
                  </a:lnTo>
                  <a:lnTo>
                    <a:pt x="0" y="131372"/>
                  </a:lnTo>
                  <a:lnTo>
                    <a:pt x="4008" y="151097"/>
                  </a:lnTo>
                  <a:lnTo>
                    <a:pt x="14922" y="167250"/>
                  </a:lnTo>
                  <a:lnTo>
                    <a:pt x="31075" y="178164"/>
                  </a:lnTo>
                  <a:lnTo>
                    <a:pt x="50800" y="182173"/>
                  </a:lnTo>
                  <a:lnTo>
                    <a:pt x="4442856" y="182173"/>
                  </a:lnTo>
                  <a:lnTo>
                    <a:pt x="4462581" y="178164"/>
                  </a:lnTo>
                  <a:lnTo>
                    <a:pt x="4478734" y="167250"/>
                  </a:lnTo>
                  <a:lnTo>
                    <a:pt x="4489648" y="151097"/>
                  </a:lnTo>
                  <a:lnTo>
                    <a:pt x="4493656" y="13137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50856" y="356272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79">
                  <a:moveTo>
                    <a:pt x="0" y="10618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50856" y="34357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50856" y="33087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31817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5300" y="285958"/>
            <a:ext cx="39985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000000"/>
                </a:solidFill>
              </a:rPr>
              <a:t>A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set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is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65" dirty="0">
                <a:solidFill>
                  <a:srgbClr val="000000"/>
                </a:solidFill>
              </a:rPr>
              <a:t>closed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15" dirty="0">
                <a:solidFill>
                  <a:srgbClr val="000000"/>
                </a:solidFill>
              </a:rPr>
              <a:t>if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45" dirty="0">
                <a:solidFill>
                  <a:srgbClr val="000000"/>
                </a:solidFill>
              </a:rPr>
              <a:t>it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40" dirty="0">
                <a:solidFill>
                  <a:srgbClr val="000000"/>
                </a:solidFill>
              </a:rPr>
              <a:t>contains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5" dirty="0">
                <a:solidFill>
                  <a:srgbClr val="000000"/>
                </a:solidFill>
              </a:rPr>
              <a:t>the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10" dirty="0">
                <a:solidFill>
                  <a:srgbClr val="000000"/>
                </a:solidFill>
              </a:rPr>
              <a:t>limit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of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any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45" dirty="0">
                <a:solidFill>
                  <a:srgbClr val="000000"/>
                </a:solidFill>
              </a:rPr>
              <a:t>convergent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85" dirty="0">
                <a:solidFill>
                  <a:srgbClr val="000000"/>
                </a:solidFill>
              </a:rPr>
              <a:t>sequence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within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30" dirty="0">
                <a:solidFill>
                  <a:srgbClr val="000000"/>
                </a:solidFill>
              </a:rPr>
              <a:t>it.</a:t>
            </a:r>
            <a:endParaRPr sz="1000"/>
          </a:p>
        </p:txBody>
      </p:sp>
      <p:grpSp>
        <p:nvGrpSpPr>
          <p:cNvPr id="12" name="object 12"/>
          <p:cNvGrpSpPr/>
          <p:nvPr/>
        </p:nvGrpSpPr>
        <p:grpSpPr>
          <a:xfrm>
            <a:off x="57200" y="646137"/>
            <a:ext cx="4544695" cy="2510155"/>
            <a:chOff x="57200" y="646137"/>
            <a:chExt cx="4544695" cy="2510155"/>
          </a:xfrm>
        </p:grpSpPr>
        <p:sp>
          <p:nvSpPr>
            <p:cNvPr id="13" name="object 13"/>
            <p:cNvSpPr/>
            <p:nvPr/>
          </p:nvSpPr>
          <p:spPr>
            <a:xfrm>
              <a:off x="57200" y="646137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200" y="821283"/>
              <a:ext cx="4493656" cy="5060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000" y="3054413"/>
              <a:ext cx="101600" cy="1016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8801" y="3041713"/>
              <a:ext cx="4442802" cy="1143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0857" y="690372"/>
              <a:ext cx="50746" cy="236404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7200" y="865541"/>
              <a:ext cx="4493895" cy="2240280"/>
            </a:xfrm>
            <a:custGeom>
              <a:avLst/>
              <a:gdLst/>
              <a:ahLst/>
              <a:cxnLst/>
              <a:rect l="l" t="t" r="r" b="b"/>
              <a:pathLst>
                <a:path w="4493895" h="2240280">
                  <a:moveTo>
                    <a:pt x="4493656" y="0"/>
                  </a:moveTo>
                  <a:lnTo>
                    <a:pt x="0" y="0"/>
                  </a:lnTo>
                  <a:lnTo>
                    <a:pt x="0" y="2188872"/>
                  </a:lnTo>
                  <a:lnTo>
                    <a:pt x="4008" y="2208597"/>
                  </a:lnTo>
                  <a:lnTo>
                    <a:pt x="14922" y="2224750"/>
                  </a:lnTo>
                  <a:lnTo>
                    <a:pt x="31075" y="2235664"/>
                  </a:lnTo>
                  <a:lnTo>
                    <a:pt x="50800" y="2239672"/>
                  </a:lnTo>
                  <a:lnTo>
                    <a:pt x="4442856" y="2239672"/>
                  </a:lnTo>
                  <a:lnTo>
                    <a:pt x="4462581" y="2235664"/>
                  </a:lnTo>
                  <a:lnTo>
                    <a:pt x="4478734" y="2224750"/>
                  </a:lnTo>
                  <a:lnTo>
                    <a:pt x="4489648" y="2208597"/>
                  </a:lnTo>
                  <a:lnTo>
                    <a:pt x="4493656" y="218887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50856" y="728448"/>
              <a:ext cx="0" cy="2345055"/>
            </a:xfrm>
            <a:custGeom>
              <a:avLst/>
              <a:gdLst/>
              <a:ahLst/>
              <a:cxnLst/>
              <a:rect l="l" t="t" r="r" b="b"/>
              <a:pathLst>
                <a:path h="2345055">
                  <a:moveTo>
                    <a:pt x="0" y="234501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50856" y="7157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7030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6903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138732"/>
              <a:ext cx="59588" cy="5958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1328521"/>
              <a:ext cx="59588" cy="595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1518310"/>
              <a:ext cx="59588" cy="595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8150" y="1859940"/>
              <a:ext cx="59588" cy="5958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2619083"/>
              <a:ext cx="59588" cy="59588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31800" y="578049"/>
            <a:ext cx="4531995" cy="252095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46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Proof.</a:t>
            </a:r>
            <a:endParaRPr sz="12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30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closed.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en.</a:t>
            </a:r>
            <a:endParaRPr sz="1000">
              <a:latin typeface="Microsoft Sans Serif"/>
              <a:cs typeface="Microsoft Sans Serif"/>
            </a:endParaRPr>
          </a:p>
          <a:p>
            <a:pPr marL="328930" marR="639445">
              <a:lnSpc>
                <a:spcPct val="124500"/>
              </a:lnSpc>
              <a:spcBef>
                <a:spcPts val="200"/>
              </a:spcBef>
            </a:pPr>
            <a:r>
              <a:rPr sz="1000" spc="-60" dirty="0">
                <a:latin typeface="Microsoft Sans Serif"/>
                <a:cs typeface="Microsoft Sans Serif"/>
              </a:rPr>
              <a:t>Consider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convergent </a:t>
            </a:r>
            <a:r>
              <a:rPr sz="1000" spc="-85" dirty="0">
                <a:latin typeface="Microsoft Sans Serif"/>
                <a:cs typeface="Microsoft Sans Serif"/>
              </a:rPr>
              <a:t>sequence</a:t>
            </a:r>
            <a:r>
              <a:rPr sz="1000" spc="-8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x</a:t>
            </a:r>
            <a:r>
              <a:rPr sz="1050" spc="-52" baseline="-11904" dirty="0">
                <a:latin typeface="Microsoft Sans Serif"/>
                <a:cs typeface="Microsoft Sans Serif"/>
              </a:rPr>
              <a:t>n</a:t>
            </a:r>
            <a:r>
              <a:rPr sz="1050" spc="-44" baseline="-11904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13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 , </a:t>
            </a:r>
            <a:r>
              <a:rPr sz="1000" dirty="0">
                <a:latin typeface="Microsoft Sans Serif"/>
                <a:cs typeface="Microsoft Sans Serif"/>
              </a:rPr>
              <a:t>with </a:t>
            </a:r>
            <a:r>
              <a:rPr sz="1000" spc="-35" dirty="0">
                <a:latin typeface="Microsoft Sans Serif"/>
                <a:cs typeface="Microsoft Sans Serif"/>
              </a:rPr>
              <a:t>x</a:t>
            </a:r>
            <a:r>
              <a:rPr sz="1050" spc="-52" baseline="-11904" dirty="0">
                <a:latin typeface="Microsoft Sans Serif"/>
                <a:cs typeface="Microsoft Sans Serif"/>
              </a:rPr>
              <a:t>n</a:t>
            </a:r>
            <a:r>
              <a:rPr sz="1050" spc="172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4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 </a:t>
            </a:r>
            <a:r>
              <a:rPr sz="1000" spc="-20" dirty="0">
                <a:latin typeface="Microsoft Sans Serif"/>
                <a:cs typeface="Microsoft Sans Serif"/>
              </a:rPr>
              <a:t>for all </a:t>
            </a:r>
            <a:r>
              <a:rPr sz="1000" spc="-15" dirty="0">
                <a:latin typeface="Microsoft Sans Serif"/>
                <a:cs typeface="Microsoft Sans Serif"/>
              </a:rPr>
              <a:t>n.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W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nee</a:t>
            </a:r>
            <a:r>
              <a:rPr sz="1000" spc="-80" dirty="0">
                <a:latin typeface="Microsoft Sans Serif"/>
                <a:cs typeface="Microsoft Sans Serif"/>
              </a:rPr>
              <a:t>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sh</a:t>
            </a:r>
            <a:r>
              <a:rPr sz="1000" spc="-110" dirty="0">
                <a:latin typeface="Microsoft Sans Serif"/>
                <a:cs typeface="Microsoft Sans Serif"/>
              </a:rPr>
              <a:t>o</a:t>
            </a:r>
            <a:r>
              <a:rPr sz="1000" spc="-45" dirty="0">
                <a:latin typeface="Microsoft Sans Serif"/>
                <a:cs typeface="Microsoft Sans Serif"/>
              </a:rPr>
              <a:t>w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Sup</a:t>
            </a:r>
            <a:r>
              <a:rPr sz="1000" spc="-35" dirty="0">
                <a:latin typeface="Microsoft Sans Serif"/>
                <a:cs typeface="Microsoft Sans Serif"/>
              </a:rPr>
              <a:t>p</a:t>
            </a:r>
            <a:r>
              <a:rPr sz="1000" spc="-105" dirty="0">
                <a:latin typeface="Microsoft Sans Serif"/>
                <a:cs typeface="Microsoft Sans Serif"/>
              </a:rPr>
              <a:t>ose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not.</a:t>
            </a:r>
            <a:endParaRPr sz="1000">
              <a:latin typeface="Microsoft Sans Serif"/>
              <a:cs typeface="Microsoft Sans Serif"/>
            </a:endParaRPr>
          </a:p>
          <a:p>
            <a:pPr marL="328930" marR="55880">
              <a:lnSpc>
                <a:spcPct val="100000"/>
              </a:lnSpc>
              <a:spcBef>
                <a:spcPts val="295"/>
              </a:spcBef>
            </a:pPr>
            <a:r>
              <a:rPr sz="1000" spc="10" dirty="0">
                <a:latin typeface="Microsoft Sans Serif"/>
                <a:cs typeface="Microsoft Sans Serif"/>
              </a:rPr>
              <a:t>If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330" dirty="0">
                <a:latin typeface="Lucida Sans Unicode"/>
                <a:cs typeface="Lucida Sans Unicode"/>
              </a:rPr>
              <a:t>/∈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 </a:t>
            </a:r>
            <a:r>
              <a:rPr sz="1000" spc="-30" dirty="0">
                <a:latin typeface="Microsoft Sans Serif"/>
                <a:cs typeface="Microsoft Sans Serif"/>
              </a:rPr>
              <a:t>then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 </a:t>
            </a:r>
            <a:r>
              <a:rPr sz="1000" spc="-5" dirty="0">
                <a:latin typeface="Microsoft Sans Serif"/>
                <a:cs typeface="Microsoft Sans Serif"/>
              </a:rPr>
              <a:t>X </a:t>
            </a:r>
            <a:r>
              <a:rPr sz="1000" spc="-30" dirty="0">
                <a:latin typeface="Lucida Sans Unicode"/>
                <a:cs typeface="Lucida Sans Unicode"/>
              </a:rPr>
              <a:t>\ </a:t>
            </a:r>
            <a:r>
              <a:rPr sz="1000" spc="-5" dirty="0">
                <a:latin typeface="Microsoft Sans Serif"/>
                <a:cs typeface="Microsoft Sans Serif"/>
              </a:rPr>
              <a:t>A,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-8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 </a:t>
            </a:r>
            <a:r>
              <a:rPr sz="1000" spc="-55" dirty="0">
                <a:latin typeface="Microsoft Sans Serif"/>
                <a:cs typeface="Microsoft Sans Serif"/>
              </a:rPr>
              <a:t>is </a:t>
            </a:r>
            <a:r>
              <a:rPr sz="1000" spc="-85" dirty="0">
                <a:latin typeface="Microsoft Sans Serif"/>
                <a:cs typeface="Microsoft Sans Serif"/>
              </a:rPr>
              <a:t>some</a:t>
            </a:r>
            <a:r>
              <a:rPr sz="1000" spc="-8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 </a:t>
            </a:r>
            <a:r>
              <a:rPr sz="1000" spc="45" dirty="0">
                <a:latin typeface="Tahoma"/>
                <a:cs typeface="Tahoma"/>
              </a:rPr>
              <a:t>&gt;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13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 </a:t>
            </a:r>
            <a:r>
              <a:rPr sz="1000" spc="260" dirty="0">
                <a:latin typeface="Lucida Sans Unicode"/>
                <a:cs typeface="Lucida Sans Unicode"/>
              </a:rPr>
              <a:t>c </a:t>
            </a:r>
            <a:r>
              <a:rPr sz="1000" spc="-5" dirty="0">
                <a:latin typeface="Microsoft Sans Serif"/>
                <a:cs typeface="Microsoft Sans Serif"/>
              </a:rPr>
              <a:t>X </a:t>
            </a:r>
            <a:r>
              <a:rPr sz="1000" spc="-30" dirty="0">
                <a:latin typeface="Lucida Sans Unicode"/>
                <a:cs typeface="Lucida Sans Unicode"/>
              </a:rPr>
              <a:t>\ </a:t>
            </a:r>
            <a:r>
              <a:rPr sz="1000" spc="-5" dirty="0">
                <a:latin typeface="Microsoft Sans Serif"/>
                <a:cs typeface="Microsoft Sans Serif"/>
              </a:rPr>
              <a:t>A </a:t>
            </a:r>
            <a:r>
              <a:rPr sz="1000" spc="-25" dirty="0">
                <a:latin typeface="Microsoft Sans Serif"/>
                <a:cs typeface="Microsoft Sans Serif"/>
              </a:rPr>
              <a:t>(by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definition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set).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0"/>
              </a:spcBef>
            </a:pP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x</a:t>
            </a:r>
            <a:r>
              <a:rPr sz="1050" spc="-52" baseline="-11904" dirty="0">
                <a:latin typeface="Microsoft Sans Serif"/>
                <a:cs typeface="Microsoft Sans Serif"/>
              </a:rPr>
              <a:t>n</a:t>
            </a:r>
            <a:r>
              <a:rPr sz="1050" spc="37" baseline="-11904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x,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exists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N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Tahoma"/>
                <a:cs typeface="Tahoma"/>
              </a:rPr>
              <a:t>o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  <a:p>
            <a:pPr marL="265430" algn="ctr">
              <a:lnSpc>
                <a:spcPct val="100000"/>
              </a:lnSpc>
              <a:spcBef>
                <a:spcPts val="290"/>
              </a:spcBef>
            </a:pPr>
            <a:r>
              <a:rPr sz="1000" spc="-45" dirty="0">
                <a:latin typeface="Microsoft Sans Serif"/>
                <a:cs typeface="Microsoft Sans Serif"/>
              </a:rPr>
              <a:t>n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N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2293620">
              <a:lnSpc>
                <a:spcPct val="100000"/>
              </a:lnSpc>
              <a:spcBef>
                <a:spcPts val="2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2293620">
              <a:lnSpc>
                <a:spcPct val="100000"/>
              </a:lnSpc>
              <a:spcBef>
                <a:spcPts val="2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-330" dirty="0">
                <a:latin typeface="Lucida Sans Unicode"/>
                <a:cs typeface="Lucida Sans Unicode"/>
              </a:rPr>
              <a:t>/∈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This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contradiction.</a:t>
            </a:r>
            <a:r>
              <a:rPr sz="1000" spc="1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Therefore,</a:t>
            </a:r>
            <a:endParaRPr sz="1000">
              <a:latin typeface="Microsoft Sans Serif"/>
              <a:cs typeface="Microsoft Sans Serif"/>
            </a:endParaRPr>
          </a:p>
          <a:p>
            <a:pPr marL="1931035">
              <a:lnSpc>
                <a:spcPct val="100000"/>
              </a:lnSpc>
              <a:spcBef>
                <a:spcPts val="295"/>
              </a:spcBef>
            </a:pP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75" baseline="-11904" dirty="0">
                <a:latin typeface="Microsoft Sans Serif"/>
                <a:cs typeface="Microsoft Sans Serif"/>
              </a:rPr>
              <a:t>n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5"/>
              </a:spcBef>
            </a:pP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des</a:t>
            </a:r>
            <a:r>
              <a:rPr sz="1000" spc="-35" dirty="0">
                <a:latin typeface="Microsoft Sans Serif"/>
                <a:cs typeface="Microsoft Sans Serif"/>
              </a:rPr>
              <a:t>i</a:t>
            </a:r>
            <a:r>
              <a:rPr sz="1000" spc="-45" dirty="0">
                <a:latin typeface="Microsoft Sans Serif"/>
                <a:cs typeface="Microsoft Sans Serif"/>
              </a:rPr>
              <a:t>red.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407801" y="2975406"/>
            <a:ext cx="86360" cy="85725"/>
            <a:chOff x="4407801" y="2975406"/>
            <a:chExt cx="86360" cy="85725"/>
          </a:xfrm>
        </p:grpSpPr>
        <p:sp>
          <p:nvSpPr>
            <p:cNvPr id="30" name="object 30"/>
            <p:cNvSpPr/>
            <p:nvPr/>
          </p:nvSpPr>
          <p:spPr>
            <a:xfrm>
              <a:off x="4410329" y="297540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412856" y="2977934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412856" y="3058249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91291" y="297540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200" y="91757"/>
            <a:ext cx="4493895" cy="82550"/>
          </a:xfrm>
          <a:custGeom>
            <a:avLst/>
            <a:gdLst/>
            <a:ahLst/>
            <a:cxnLst/>
            <a:rect l="l" t="t" r="r" b="b"/>
            <a:pathLst>
              <a:path w="4493895" h="8255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4493656" y="82384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E5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7200" y="136178"/>
            <a:ext cx="4544695" cy="233045"/>
            <a:chOff x="57200" y="136178"/>
            <a:chExt cx="4544695" cy="2330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267551"/>
              <a:ext cx="101600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142316"/>
              <a:ext cx="4442802" cy="22683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200" y="136178"/>
              <a:ext cx="4493895" cy="182245"/>
            </a:xfrm>
            <a:custGeom>
              <a:avLst/>
              <a:gdLst/>
              <a:ahLst/>
              <a:cxnLst/>
              <a:rect l="l" t="t" r="r" b="b"/>
              <a:pathLst>
                <a:path w="4493895" h="182245">
                  <a:moveTo>
                    <a:pt x="4493656" y="0"/>
                  </a:moveTo>
                  <a:lnTo>
                    <a:pt x="0" y="0"/>
                  </a:lnTo>
                  <a:lnTo>
                    <a:pt x="0" y="131372"/>
                  </a:lnTo>
                  <a:lnTo>
                    <a:pt x="4008" y="151097"/>
                  </a:lnTo>
                  <a:lnTo>
                    <a:pt x="14922" y="167250"/>
                  </a:lnTo>
                  <a:lnTo>
                    <a:pt x="31075" y="178164"/>
                  </a:lnTo>
                  <a:lnTo>
                    <a:pt x="50800" y="182173"/>
                  </a:lnTo>
                  <a:lnTo>
                    <a:pt x="4442856" y="182173"/>
                  </a:lnTo>
                  <a:lnTo>
                    <a:pt x="4462581" y="178164"/>
                  </a:lnTo>
                  <a:lnTo>
                    <a:pt x="4478734" y="167250"/>
                  </a:lnTo>
                  <a:lnTo>
                    <a:pt x="4489648" y="151097"/>
                  </a:lnTo>
                  <a:lnTo>
                    <a:pt x="4493656" y="13137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50856" y="180415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79">
                  <a:moveTo>
                    <a:pt x="0" y="10618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50856" y="16771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50856" y="15501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14231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5300" y="110114"/>
            <a:ext cx="37268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000000"/>
                </a:solidFill>
              </a:rPr>
              <a:t>A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set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10" dirty="0">
                <a:solidFill>
                  <a:srgbClr val="000000"/>
                </a:solidFill>
              </a:rPr>
              <a:t>that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40" dirty="0">
                <a:solidFill>
                  <a:srgbClr val="000000"/>
                </a:solidFill>
              </a:rPr>
              <a:t>contains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5" dirty="0">
                <a:solidFill>
                  <a:srgbClr val="000000"/>
                </a:solidFill>
              </a:rPr>
              <a:t>the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10" dirty="0">
                <a:solidFill>
                  <a:srgbClr val="000000"/>
                </a:solidFill>
              </a:rPr>
              <a:t>limit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of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any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85" dirty="0">
                <a:solidFill>
                  <a:srgbClr val="000000"/>
                </a:solidFill>
              </a:rPr>
              <a:t>sequence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within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45" dirty="0">
                <a:solidFill>
                  <a:srgbClr val="000000"/>
                </a:solidFill>
              </a:rPr>
              <a:t>it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30" dirty="0">
                <a:solidFill>
                  <a:srgbClr val="000000"/>
                </a:solidFill>
              </a:rPr>
              <a:t>must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65" dirty="0">
                <a:solidFill>
                  <a:srgbClr val="000000"/>
                </a:solidFill>
              </a:rPr>
              <a:t>be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5" dirty="0">
                <a:solidFill>
                  <a:srgbClr val="000000"/>
                </a:solidFill>
              </a:rPr>
              <a:t>closed</a:t>
            </a:r>
            <a:endParaRPr sz="1000"/>
          </a:p>
        </p:txBody>
      </p:sp>
      <p:grpSp>
        <p:nvGrpSpPr>
          <p:cNvPr id="12" name="object 12"/>
          <p:cNvGrpSpPr/>
          <p:nvPr/>
        </p:nvGrpSpPr>
        <p:grpSpPr>
          <a:xfrm>
            <a:off x="57200" y="456018"/>
            <a:ext cx="4544695" cy="2954655"/>
            <a:chOff x="57200" y="456018"/>
            <a:chExt cx="4544695" cy="2954655"/>
          </a:xfrm>
        </p:grpSpPr>
        <p:sp>
          <p:nvSpPr>
            <p:cNvPr id="13" name="object 13"/>
            <p:cNvSpPr/>
            <p:nvPr/>
          </p:nvSpPr>
          <p:spPr>
            <a:xfrm>
              <a:off x="57200" y="456018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200" y="631164"/>
              <a:ext cx="4493656" cy="5060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3308680"/>
              <a:ext cx="101600" cy="1016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3295980"/>
              <a:ext cx="4442802" cy="1143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500253"/>
              <a:ext cx="50746" cy="280842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7200" y="675410"/>
              <a:ext cx="4493895" cy="2684145"/>
            </a:xfrm>
            <a:custGeom>
              <a:avLst/>
              <a:gdLst/>
              <a:ahLst/>
              <a:cxnLst/>
              <a:rect l="l" t="t" r="r" b="b"/>
              <a:pathLst>
                <a:path w="4493895" h="2684145">
                  <a:moveTo>
                    <a:pt x="4493656" y="0"/>
                  </a:moveTo>
                  <a:lnTo>
                    <a:pt x="0" y="0"/>
                  </a:lnTo>
                  <a:lnTo>
                    <a:pt x="0" y="2633269"/>
                  </a:lnTo>
                  <a:lnTo>
                    <a:pt x="4008" y="2652994"/>
                  </a:lnTo>
                  <a:lnTo>
                    <a:pt x="14922" y="2669147"/>
                  </a:lnTo>
                  <a:lnTo>
                    <a:pt x="31075" y="2680061"/>
                  </a:lnTo>
                  <a:lnTo>
                    <a:pt x="50800" y="2684070"/>
                  </a:lnTo>
                  <a:lnTo>
                    <a:pt x="4442856" y="2684070"/>
                  </a:lnTo>
                  <a:lnTo>
                    <a:pt x="4462581" y="2680061"/>
                  </a:lnTo>
                  <a:lnTo>
                    <a:pt x="4478734" y="2669147"/>
                  </a:lnTo>
                  <a:lnTo>
                    <a:pt x="4489648" y="2652994"/>
                  </a:lnTo>
                  <a:lnTo>
                    <a:pt x="4493656" y="2633269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50856" y="538317"/>
              <a:ext cx="0" cy="2789555"/>
            </a:xfrm>
            <a:custGeom>
              <a:avLst/>
              <a:gdLst/>
              <a:ahLst/>
              <a:cxnLst/>
              <a:rect l="l" t="t" r="r" b="b"/>
              <a:pathLst>
                <a:path h="2789554">
                  <a:moveTo>
                    <a:pt x="0" y="27894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50856" y="5256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5129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5002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2600" y="374260"/>
            <a:ext cx="1185545" cy="47117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Proof.</a:t>
            </a:r>
            <a:endParaRPr sz="1200">
              <a:latin typeface="Microsoft Sans Serif"/>
              <a:cs typeface="Microsoft Sans Serif"/>
            </a:endParaRPr>
          </a:p>
          <a:p>
            <a:pPr marL="640080">
              <a:lnSpc>
                <a:spcPct val="100000"/>
              </a:lnSpc>
              <a:spcBef>
                <a:spcPts val="395"/>
              </a:spcBef>
            </a:pPr>
            <a:r>
              <a:rPr sz="1000" spc="85" dirty="0">
                <a:latin typeface="Lucida Sans Unicode"/>
                <a:cs typeface="Lucida Sans Unicode"/>
              </a:rPr>
              <a:t>(</a:t>
            </a:r>
            <a:r>
              <a:rPr sz="1000" spc="85" dirty="0">
                <a:latin typeface="Microsoft Sans Serif"/>
                <a:cs typeface="Microsoft Sans Serif"/>
              </a:rPr>
              <a:t>x</a:t>
            </a:r>
            <a:r>
              <a:rPr sz="1050" spc="127" baseline="-11904" dirty="0">
                <a:latin typeface="Microsoft Sans Serif"/>
                <a:cs typeface="Microsoft Sans Serif"/>
              </a:rPr>
              <a:t>n</a:t>
            </a:r>
            <a:r>
              <a:rPr sz="1000" spc="85" dirty="0">
                <a:latin typeface="Lucida Sans Unicode"/>
                <a:cs typeface="Lucida Sans Unicode"/>
              </a:rPr>
              <a:t>}</a:t>
            </a:r>
            <a:r>
              <a:rPr sz="1000" spc="-70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6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5300" y="820907"/>
            <a:ext cx="9836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8510" algn="l"/>
              </a:tabLst>
            </a:pPr>
            <a:r>
              <a:rPr sz="1000" spc="-65" dirty="0">
                <a:latin typeface="Microsoft Sans Serif"/>
                <a:cs typeface="Microsoft Sans Serif"/>
              </a:rPr>
              <a:t>Sup</a:t>
            </a:r>
            <a:r>
              <a:rPr sz="1000" spc="-35" dirty="0">
                <a:latin typeface="Microsoft Sans Serif"/>
                <a:cs typeface="Microsoft Sans Serif"/>
              </a:rPr>
              <a:t>p</a:t>
            </a:r>
            <a:r>
              <a:rPr sz="1000" spc="-105" dirty="0">
                <a:latin typeface="Microsoft Sans Serif"/>
                <a:cs typeface="Microsoft Sans Serif"/>
              </a:rPr>
              <a:t>ose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74279" y="820907"/>
            <a:ext cx="531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38150" y="1416761"/>
            <a:ext cx="59690" cy="553085"/>
            <a:chOff x="238150" y="1416761"/>
            <a:chExt cx="59690" cy="553085"/>
          </a:xfrm>
        </p:grpSpPr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416761"/>
              <a:ext cx="59588" cy="5958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910219"/>
              <a:ext cx="59588" cy="59588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19100" y="971466"/>
            <a:ext cx="4483735" cy="1254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825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spc="-44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000" spc="-75" dirty="0">
                <a:latin typeface="Microsoft Sans Serif"/>
                <a:cs typeface="Microsoft Sans Serif"/>
              </a:rPr>
              <a:t>We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need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show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(or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equivalently,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8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open).</a:t>
            </a:r>
            <a:endParaRPr sz="1000">
              <a:latin typeface="Microsoft Sans Serif"/>
              <a:cs typeface="Microsoft Sans Serif"/>
            </a:endParaRPr>
          </a:p>
          <a:p>
            <a:pPr marL="341630" marR="68580">
              <a:lnSpc>
                <a:spcPct val="100000"/>
              </a:lnSpc>
              <a:spcBef>
                <a:spcPts val="495"/>
              </a:spcBef>
            </a:pPr>
            <a:r>
              <a:rPr sz="1000" spc="-75" dirty="0">
                <a:latin typeface="Microsoft Sans Serif"/>
                <a:cs typeface="Microsoft Sans Serif"/>
              </a:rPr>
              <a:t>Suppose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not:</a:t>
            </a:r>
            <a:r>
              <a:rPr sz="1000" spc="17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8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not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Hence,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exists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9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0,</a:t>
            </a:r>
            <a:endParaRPr sz="1000">
              <a:latin typeface="Microsoft Sans Serif"/>
              <a:cs typeface="Microsoft Sans Serif"/>
            </a:endParaRPr>
          </a:p>
          <a:p>
            <a:pPr marL="339090" algn="ctr">
              <a:lnSpc>
                <a:spcPts val="1190"/>
              </a:lnSpc>
            </a:pP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Lucida Sans Unicode"/>
                <a:cs typeface="Lucida Sans Unicode"/>
              </a:rPr>
              <a:t>/⊆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341630">
              <a:lnSpc>
                <a:spcPct val="100000"/>
              </a:lnSpc>
              <a:spcBef>
                <a:spcPts val="295"/>
              </a:spcBef>
            </a:pP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exists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1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20" dirty="0">
                <a:latin typeface="Microsoft Sans Serif"/>
                <a:cs typeface="Microsoft Sans Serif"/>
              </a:rPr>
              <a:t> </a:t>
            </a:r>
            <a:r>
              <a:rPr sz="1000" spc="-330" dirty="0">
                <a:latin typeface="Lucida Sans Unicode"/>
                <a:cs typeface="Lucida Sans Unicode"/>
              </a:rPr>
              <a:t>/∈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8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A.</a:t>
            </a:r>
            <a:r>
              <a:rPr sz="1000" spc="17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1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hence</a:t>
            </a:r>
            <a:endParaRPr sz="1000">
              <a:latin typeface="Microsoft Sans Serif"/>
              <a:cs typeface="Microsoft Sans Serif"/>
            </a:endParaRPr>
          </a:p>
          <a:p>
            <a:pPr marL="338455" algn="ctr">
              <a:lnSpc>
                <a:spcPct val="100000"/>
              </a:lnSpc>
              <a:spcBef>
                <a:spcPts val="490"/>
              </a:spcBef>
            </a:pP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500" spc="900" baseline="52777" dirty="0">
                <a:latin typeface="Sitka Small"/>
                <a:cs typeface="Sitka Small"/>
              </a:rPr>
              <a:t>\</a:t>
            </a:r>
            <a:r>
              <a:rPr sz="1500" spc="-127" baseline="52777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endParaRPr sz="1000">
              <a:latin typeface="Lucida Sans Unicode"/>
              <a:cs typeface="Lucida Sans Unicode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38150" y="2340406"/>
            <a:ext cx="2190115" cy="264160"/>
            <a:chOff x="238150" y="2340406"/>
            <a:chExt cx="2190115" cy="264160"/>
          </a:xfrm>
        </p:grpSpPr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2340406"/>
              <a:ext cx="59588" cy="5958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389670" y="2601988"/>
              <a:ext cx="36195" cy="0"/>
            </a:xfrm>
            <a:custGeom>
              <a:avLst/>
              <a:gdLst/>
              <a:ahLst/>
              <a:cxnLst/>
              <a:rect l="l" t="t" r="r" b="b"/>
              <a:pathLst>
                <a:path w="36194">
                  <a:moveTo>
                    <a:pt x="0" y="0"/>
                  </a:moveTo>
                  <a:lnTo>
                    <a:pt x="35750" y="0"/>
                  </a:lnTo>
                </a:path>
              </a:pathLst>
            </a:custGeom>
            <a:ln w="430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066442" y="2510017"/>
            <a:ext cx="717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0" dirty="0">
                <a:latin typeface="Microsoft Sans Serif"/>
                <a:cs typeface="Microsoft Sans Serif"/>
              </a:rPr>
              <a:t>n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76970" y="2578655"/>
            <a:ext cx="58419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25" dirty="0">
                <a:latin typeface="Microsoft Sans Serif"/>
                <a:cs typeface="Microsoft Sans Serif"/>
              </a:rPr>
              <a:t>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08111" y="2453086"/>
            <a:ext cx="8451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5" dirty="0">
                <a:latin typeface="Times New Roman"/>
                <a:cs typeface="Times New Roman"/>
              </a:rPr>
              <a:t>  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500" spc="-30" dirty="0">
                <a:latin typeface="Microsoft Sans Serif"/>
                <a:cs typeface="Microsoft Sans Serif"/>
              </a:rPr>
              <a:t>1</a:t>
            </a:r>
            <a:r>
              <a:rPr sz="500" dirty="0">
                <a:latin typeface="Times New Roman"/>
                <a:cs typeface="Times New Roman"/>
              </a:rPr>
              <a:t> </a:t>
            </a:r>
            <a:r>
              <a:rPr sz="500" spc="-6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36" name="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2738005"/>
            <a:ext cx="59588" cy="59588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322884" y="2263297"/>
            <a:ext cx="3818890" cy="575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Construct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sequence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85" dirty="0">
                <a:latin typeface="Lucida Sans Unicode"/>
                <a:cs typeface="Lucida Sans Unicode"/>
              </a:rPr>
              <a:t>(</a:t>
            </a:r>
            <a:r>
              <a:rPr sz="1000" spc="85" dirty="0">
                <a:latin typeface="Microsoft Sans Serif"/>
                <a:cs typeface="Microsoft Sans Serif"/>
              </a:rPr>
              <a:t>x</a:t>
            </a:r>
            <a:r>
              <a:rPr sz="1050" spc="127" baseline="-11904" dirty="0">
                <a:latin typeface="Microsoft Sans Serif"/>
                <a:cs typeface="Microsoft Sans Serif"/>
              </a:rPr>
              <a:t>n</a:t>
            </a:r>
            <a:r>
              <a:rPr sz="1000" spc="85" dirty="0">
                <a:latin typeface="Lucida Sans Unicode"/>
                <a:cs typeface="Lucida Sans Unicode"/>
              </a:rPr>
              <a:t>}</a:t>
            </a:r>
            <a:r>
              <a:rPr sz="1000" spc="20" dirty="0">
                <a:latin typeface="Lucida Sans Unicode"/>
                <a:cs typeface="Lucida Sans Unicode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follows:</a:t>
            </a:r>
            <a:r>
              <a:rPr sz="1000" spc="18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each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n,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choose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</a:pPr>
            <a:r>
              <a:rPr sz="1000" spc="-65" dirty="0">
                <a:latin typeface="Microsoft Sans Serif"/>
                <a:cs typeface="Microsoft Sans Serif"/>
              </a:rPr>
              <a:t>Given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0,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by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Archimedean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Property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find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N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Tahoma"/>
                <a:cs typeface="Tahoma"/>
              </a:rPr>
              <a:t>o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799579" y="2917774"/>
            <a:ext cx="1097280" cy="5080"/>
            <a:chOff x="799579" y="2917774"/>
            <a:chExt cx="1097280" cy="5080"/>
          </a:xfrm>
        </p:grpSpPr>
        <p:sp>
          <p:nvSpPr>
            <p:cNvPr id="39" name="object 39"/>
            <p:cNvSpPr/>
            <p:nvPr/>
          </p:nvSpPr>
          <p:spPr>
            <a:xfrm>
              <a:off x="802119" y="2920314"/>
              <a:ext cx="48260" cy="0"/>
            </a:xfrm>
            <a:custGeom>
              <a:avLst/>
              <a:gdLst/>
              <a:ahLst/>
              <a:cxnLst/>
              <a:rect l="l" t="t" r="r" b="b"/>
              <a:pathLst>
                <a:path w="48259">
                  <a:moveTo>
                    <a:pt x="0" y="0"/>
                  </a:moveTo>
                  <a:lnTo>
                    <a:pt x="47802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44027" y="292031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4">
                  <a:moveTo>
                    <a:pt x="0" y="0"/>
                  </a:moveTo>
                  <a:lnTo>
                    <a:pt x="5005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89800" y="2800860"/>
            <a:ext cx="151066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55370" algn="l"/>
                <a:tab pos="1303020" algn="l"/>
              </a:tabLst>
            </a:pPr>
            <a:r>
              <a:rPr sz="700" spc="-45" dirty="0">
                <a:latin typeface="Microsoft Sans Serif"/>
                <a:cs typeface="Microsoft Sans Serif"/>
              </a:rPr>
              <a:t>1</a:t>
            </a:r>
            <a:r>
              <a:rPr sz="700" spc="-45" dirty="0">
                <a:latin typeface="Times New Roman"/>
                <a:cs typeface="Times New Roman"/>
              </a:rPr>
              <a:t>	</a:t>
            </a:r>
            <a:r>
              <a:rPr sz="700" spc="-45" dirty="0">
                <a:latin typeface="Microsoft Sans Serif"/>
                <a:cs typeface="Microsoft Sans Serif"/>
              </a:rPr>
              <a:t>1</a:t>
            </a:r>
            <a:r>
              <a:rPr sz="700" spc="-45" dirty="0">
                <a:latin typeface="Times New Roman"/>
                <a:cs typeface="Times New Roman"/>
              </a:rPr>
              <a:t>	</a:t>
            </a:r>
            <a:r>
              <a:rPr sz="700" u="sng" spc="-4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7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9419" y="2894320"/>
            <a:ext cx="15113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54100" algn="l"/>
                <a:tab pos="1303655" algn="l"/>
              </a:tabLst>
            </a:pPr>
            <a:r>
              <a:rPr sz="700" dirty="0">
                <a:latin typeface="Trebuchet MS"/>
                <a:cs typeface="Trebuchet MS"/>
              </a:rPr>
              <a:t>o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700" spc="-30" dirty="0">
                <a:latin typeface="Microsoft Sans Serif"/>
                <a:cs typeface="Microsoft Sans Serif"/>
              </a:rPr>
              <a:t>n</a:t>
            </a:r>
            <a:r>
              <a:rPr sz="700" spc="-30" dirty="0">
                <a:latin typeface="Times New Roman"/>
                <a:cs typeface="Times New Roman"/>
              </a:rPr>
              <a:t>	</a:t>
            </a:r>
            <a:r>
              <a:rPr sz="700" spc="65" dirty="0">
                <a:latin typeface="Microsoft Sans Serif"/>
                <a:cs typeface="Microsoft Sans Serif"/>
              </a:rPr>
              <a:t>N</a:t>
            </a:r>
            <a:r>
              <a:rPr sz="700" spc="-30" dirty="0">
                <a:latin typeface="Verdana"/>
                <a:cs typeface="Verdana"/>
              </a:rPr>
              <a:t>(</a:t>
            </a:r>
            <a:r>
              <a:rPr sz="700" spc="-5" dirty="0">
                <a:latin typeface="Trebuchet MS"/>
                <a:cs typeface="Trebuchet MS"/>
              </a:rPr>
              <a:t>o</a:t>
            </a:r>
            <a:r>
              <a:rPr sz="700" spc="-30" dirty="0">
                <a:latin typeface="Verdana"/>
                <a:cs typeface="Verdana"/>
              </a:rPr>
              <a:t>)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60115" y="2869656"/>
            <a:ext cx="717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0" dirty="0">
                <a:latin typeface="Microsoft Sans Serif"/>
                <a:cs typeface="Microsoft Sans Serif"/>
              </a:rPr>
              <a:t>n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8284" y="2812725"/>
            <a:ext cx="3195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8800" algn="l"/>
                <a:tab pos="1595755" algn="l"/>
                <a:tab pos="1989455" algn="l"/>
              </a:tabLst>
            </a:pPr>
            <a:r>
              <a:rPr sz="1000" spc="25" dirty="0">
                <a:latin typeface="Microsoft Sans Serif"/>
                <a:cs typeface="Microsoft Sans Serif"/>
              </a:rPr>
              <a:t>N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Tahoma"/>
                <a:cs typeface="Tahoma"/>
              </a:rPr>
              <a:t>o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45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n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N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Tahoma"/>
                <a:cs typeface="Tahoma"/>
              </a:rPr>
              <a:t>o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	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45" dirty="0">
                <a:latin typeface="Times New Roman"/>
                <a:cs typeface="Times New Roman"/>
              </a:rPr>
              <a:t>	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</a:t>
            </a:r>
            <a:r>
              <a:rPr sz="1000" spc="-40" dirty="0">
                <a:latin typeface="Microsoft Sans Serif"/>
                <a:cs typeface="Microsoft Sans Serif"/>
              </a:rPr>
              <a:t>,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therefore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43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50" dirty="0">
                <a:latin typeface="Lucida Sans Unicode"/>
                <a:cs typeface="Lucida Sans Unicode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x.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45" name="object 4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3101111"/>
            <a:ext cx="59588" cy="59588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310184" y="3024002"/>
            <a:ext cx="42119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Then </a:t>
            </a:r>
            <a:r>
              <a:rPr sz="1000" spc="85" dirty="0">
                <a:latin typeface="Lucida Sans Unicode"/>
                <a:cs typeface="Lucida Sans Unicode"/>
              </a:rPr>
              <a:t>(</a:t>
            </a:r>
            <a:r>
              <a:rPr sz="1000" spc="85" dirty="0">
                <a:latin typeface="Microsoft Sans Serif"/>
                <a:cs typeface="Microsoft Sans Serif"/>
              </a:rPr>
              <a:t>x</a:t>
            </a:r>
            <a:r>
              <a:rPr sz="1050" spc="127" baseline="-11904" dirty="0">
                <a:latin typeface="Microsoft Sans Serif"/>
                <a:cs typeface="Microsoft Sans Serif"/>
              </a:rPr>
              <a:t>n</a:t>
            </a:r>
            <a:r>
              <a:rPr sz="1000" spc="85" dirty="0">
                <a:latin typeface="Lucida Sans Unicode"/>
                <a:cs typeface="Lucida Sans Unicode"/>
              </a:rPr>
              <a:t>} </a:t>
            </a:r>
            <a:r>
              <a:rPr sz="1000" spc="-20" dirty="0">
                <a:latin typeface="Lucida Sans Unicode"/>
                <a:cs typeface="Lucida Sans Unicode"/>
              </a:rPr>
              <a:t>⊆ </a:t>
            </a:r>
            <a:r>
              <a:rPr sz="1000" spc="-5" dirty="0">
                <a:latin typeface="Microsoft Sans Serif"/>
                <a:cs typeface="Microsoft Sans Serif"/>
              </a:rPr>
              <a:t>A, </a:t>
            </a:r>
            <a:r>
              <a:rPr sz="1000" spc="-35" dirty="0">
                <a:latin typeface="Microsoft Sans Serif"/>
                <a:cs typeface="Microsoft Sans Serif"/>
              </a:rPr>
              <a:t>x</a:t>
            </a:r>
            <a:r>
              <a:rPr sz="1050" spc="-52" baseline="-11904" dirty="0">
                <a:latin typeface="Microsoft Sans Serif"/>
                <a:cs typeface="Microsoft Sans Serif"/>
              </a:rPr>
              <a:t>n</a:t>
            </a:r>
            <a:r>
              <a:rPr sz="1050" spc="-44" baseline="-11904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 </a:t>
            </a:r>
            <a:r>
              <a:rPr sz="1000" spc="20" dirty="0">
                <a:latin typeface="Microsoft Sans Serif"/>
                <a:cs typeface="Microsoft Sans Serif"/>
              </a:rPr>
              <a:t>x,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-8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13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A,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contradiction.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Therefore, </a:t>
            </a:r>
            <a:r>
              <a:rPr sz="1000" spc="-5" dirty="0">
                <a:latin typeface="Microsoft Sans Serif"/>
                <a:cs typeface="Microsoft Sans Serif"/>
              </a:rPr>
              <a:t>X </a:t>
            </a:r>
            <a:r>
              <a:rPr sz="1000" spc="-30" dirty="0">
                <a:latin typeface="Lucida Sans Unicode"/>
                <a:cs typeface="Lucida Sans Unicode"/>
              </a:rPr>
              <a:t>\ </a:t>
            </a:r>
            <a:r>
              <a:rPr sz="1000" spc="-5" dirty="0">
                <a:latin typeface="Microsoft Sans Serif"/>
                <a:cs typeface="Microsoft Sans Serif"/>
              </a:rPr>
              <a:t>A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open,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closed.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407801" y="3229673"/>
            <a:ext cx="86360" cy="85725"/>
            <a:chOff x="4407801" y="3229673"/>
            <a:chExt cx="86360" cy="85725"/>
          </a:xfrm>
        </p:grpSpPr>
        <p:sp>
          <p:nvSpPr>
            <p:cNvPr id="48" name="object 48"/>
            <p:cNvSpPr/>
            <p:nvPr/>
          </p:nvSpPr>
          <p:spPr>
            <a:xfrm>
              <a:off x="4410329" y="3229673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412856" y="3232200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412856" y="3312528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91291" y="3229673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6980" y="7541"/>
            <a:ext cx="25330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Familiar</a:t>
            </a:r>
            <a:r>
              <a:rPr spc="114" dirty="0"/>
              <a:t> </a:t>
            </a:r>
            <a:r>
              <a:rPr spc="45" dirty="0"/>
              <a:t>(maybe)</a:t>
            </a:r>
            <a:r>
              <a:rPr spc="114" dirty="0"/>
              <a:t> </a:t>
            </a:r>
            <a:r>
              <a:rPr spc="25" dirty="0"/>
              <a:t>Terminology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709523"/>
            <a:ext cx="4544695" cy="1365250"/>
            <a:chOff x="57200" y="709523"/>
            <a:chExt cx="4544695" cy="1365250"/>
          </a:xfrm>
        </p:grpSpPr>
        <p:sp>
          <p:nvSpPr>
            <p:cNvPr id="4" name="object 4"/>
            <p:cNvSpPr/>
            <p:nvPr/>
          </p:nvSpPr>
          <p:spPr>
            <a:xfrm>
              <a:off x="57200" y="709523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884669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972741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960041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753770"/>
              <a:ext cx="50746" cy="121897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928947"/>
              <a:ext cx="4493895" cy="1094740"/>
            </a:xfrm>
            <a:custGeom>
              <a:avLst/>
              <a:gdLst/>
              <a:ahLst/>
              <a:cxnLst/>
              <a:rect l="l" t="t" r="r" b="b"/>
              <a:pathLst>
                <a:path w="4493895" h="1094739">
                  <a:moveTo>
                    <a:pt x="4493656" y="0"/>
                  </a:moveTo>
                  <a:lnTo>
                    <a:pt x="0" y="0"/>
                  </a:lnTo>
                  <a:lnTo>
                    <a:pt x="0" y="1043793"/>
                  </a:lnTo>
                  <a:lnTo>
                    <a:pt x="4008" y="1063518"/>
                  </a:lnTo>
                  <a:lnTo>
                    <a:pt x="14922" y="1079671"/>
                  </a:lnTo>
                  <a:lnTo>
                    <a:pt x="31075" y="1090585"/>
                  </a:lnTo>
                  <a:lnTo>
                    <a:pt x="50800" y="1094594"/>
                  </a:lnTo>
                  <a:lnTo>
                    <a:pt x="4442856" y="1094594"/>
                  </a:lnTo>
                  <a:lnTo>
                    <a:pt x="4462581" y="1090585"/>
                  </a:lnTo>
                  <a:lnTo>
                    <a:pt x="4478734" y="1079671"/>
                  </a:lnTo>
                  <a:lnTo>
                    <a:pt x="4489648" y="1063518"/>
                  </a:lnTo>
                  <a:lnTo>
                    <a:pt x="4493656" y="104379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791855"/>
              <a:ext cx="0" cy="1200150"/>
            </a:xfrm>
            <a:custGeom>
              <a:avLst/>
              <a:gdLst/>
              <a:ahLst/>
              <a:cxnLst/>
              <a:rect l="l" t="t" r="r" b="b"/>
              <a:pathLst>
                <a:path h="1200150">
                  <a:moveTo>
                    <a:pt x="0" y="119993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7791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7664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7537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1202131"/>
              <a:ext cx="59588" cy="595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543748"/>
              <a:ext cx="59588" cy="5958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733537"/>
              <a:ext cx="59588" cy="59588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57200" y="2175458"/>
            <a:ext cx="4544695" cy="642620"/>
            <a:chOff x="57200" y="2175458"/>
            <a:chExt cx="4544695" cy="642620"/>
          </a:xfrm>
        </p:grpSpPr>
        <p:sp>
          <p:nvSpPr>
            <p:cNvPr id="18" name="object 18"/>
            <p:cNvSpPr/>
            <p:nvPr/>
          </p:nvSpPr>
          <p:spPr>
            <a:xfrm>
              <a:off x="57200" y="2175458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200" y="2350604"/>
              <a:ext cx="4493656" cy="5060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716047"/>
              <a:ext cx="101600" cy="10160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703347"/>
              <a:ext cx="4442802" cy="1143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50857" y="2219693"/>
              <a:ext cx="50746" cy="49635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7200" y="2394883"/>
              <a:ext cx="4493895" cy="372110"/>
            </a:xfrm>
            <a:custGeom>
              <a:avLst/>
              <a:gdLst/>
              <a:ahLst/>
              <a:cxnLst/>
              <a:rect l="l" t="t" r="r" b="b"/>
              <a:pathLst>
                <a:path w="4493895" h="372110">
                  <a:moveTo>
                    <a:pt x="4493656" y="0"/>
                  </a:moveTo>
                  <a:lnTo>
                    <a:pt x="0" y="0"/>
                  </a:lnTo>
                  <a:lnTo>
                    <a:pt x="0" y="321163"/>
                  </a:lnTo>
                  <a:lnTo>
                    <a:pt x="4008" y="340888"/>
                  </a:lnTo>
                  <a:lnTo>
                    <a:pt x="14922" y="357041"/>
                  </a:lnTo>
                  <a:lnTo>
                    <a:pt x="31075" y="367955"/>
                  </a:lnTo>
                  <a:lnTo>
                    <a:pt x="50800" y="371963"/>
                  </a:lnTo>
                  <a:lnTo>
                    <a:pt x="4442856" y="371963"/>
                  </a:lnTo>
                  <a:lnTo>
                    <a:pt x="4462581" y="367955"/>
                  </a:lnTo>
                  <a:lnTo>
                    <a:pt x="4478734" y="357041"/>
                  </a:lnTo>
                  <a:lnTo>
                    <a:pt x="4489648" y="340888"/>
                  </a:lnTo>
                  <a:lnTo>
                    <a:pt x="4493656" y="32116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2257791"/>
              <a:ext cx="0" cy="477520"/>
            </a:xfrm>
            <a:custGeom>
              <a:avLst/>
              <a:gdLst/>
              <a:ahLst/>
              <a:cxnLst/>
              <a:rect l="l" t="t" r="r" b="b"/>
              <a:pathLst>
                <a:path h="477519">
                  <a:moveTo>
                    <a:pt x="0" y="47730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224509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50856" y="223239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50856" y="221969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8150" y="2445918"/>
              <a:ext cx="59588" cy="5958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8150" y="2635707"/>
              <a:ext cx="59588" cy="59588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44500" y="641448"/>
            <a:ext cx="4544695" cy="2094864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465"/>
              </a:spcBef>
            </a:pPr>
            <a:r>
              <a:rPr sz="1200" spc="-4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Definitions</a:t>
            </a:r>
            <a:endParaRPr sz="12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30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space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ts val="1200"/>
              </a:lnSpc>
              <a:spcBef>
                <a:spcPts val="490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D80000"/>
                </a:solidFill>
                <a:latin typeface="Microsoft Sans Serif"/>
                <a:cs typeface="Microsoft Sans Serif"/>
              </a:rPr>
              <a:t>limit</a:t>
            </a:r>
            <a:r>
              <a:rPr sz="10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D80000"/>
                </a:solidFill>
                <a:latin typeface="Microsoft Sans Serif"/>
                <a:cs typeface="Microsoft Sans Serif"/>
              </a:rPr>
              <a:t>point</a:t>
            </a:r>
            <a:r>
              <a:rPr sz="1000" spc="5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dirty="0">
                <a:latin typeface="Lucida Sans Unicode"/>
                <a:cs typeface="Lucida Sans Unicode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2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Lucida Sans Unicode"/>
                <a:cs typeface="Lucida Sans Unicode"/>
              </a:rPr>
              <a:t>/=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ts val="1200"/>
              </a:lnSpc>
            </a:pP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E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ct val="100000"/>
              </a:lnSpc>
              <a:spcBef>
                <a:spcPts val="295"/>
              </a:spcBef>
            </a:pPr>
            <a:r>
              <a:rPr sz="1000" spc="10" dirty="0">
                <a:latin typeface="Microsoft Sans Serif"/>
                <a:cs typeface="Microsoft Sans Serif"/>
              </a:rPr>
              <a:t>If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2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not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E,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then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3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called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isolated</a:t>
            </a:r>
            <a:r>
              <a:rPr sz="1000" spc="3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D80000"/>
                </a:solidFill>
                <a:latin typeface="Microsoft Sans Serif"/>
                <a:cs typeface="Microsoft Sans Serif"/>
              </a:rPr>
              <a:t>point</a:t>
            </a:r>
            <a:r>
              <a:rPr sz="1000" spc="3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E.</a:t>
            </a:r>
            <a:endParaRPr sz="1000">
              <a:latin typeface="Microsoft Sans Serif"/>
              <a:cs typeface="Microsoft Sans Serif"/>
            </a:endParaRPr>
          </a:p>
          <a:p>
            <a:pPr marL="316230" marR="200025">
              <a:lnSpc>
                <a:spcPct val="100000"/>
              </a:lnSpc>
              <a:spcBef>
                <a:spcPts val="295"/>
              </a:spcBef>
            </a:pP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-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dense</a:t>
            </a:r>
            <a:r>
              <a:rPr sz="1000" spc="-8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 </a:t>
            </a:r>
            <a:r>
              <a:rPr sz="1000" spc="-10" dirty="0">
                <a:latin typeface="Microsoft Sans Serif"/>
                <a:cs typeface="Microsoft Sans Serif"/>
              </a:rPr>
              <a:t>point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20" dirty="0">
                <a:latin typeface="Microsoft Sans Serif"/>
                <a:cs typeface="Microsoft Sans Serif"/>
              </a:rPr>
              <a:t>E, </a:t>
            </a:r>
            <a:r>
              <a:rPr sz="1000" spc="-45" dirty="0">
                <a:latin typeface="Microsoft Sans Serif"/>
                <a:cs typeface="Microsoft Sans Serif"/>
              </a:rPr>
              <a:t>or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10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12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(or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both).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</a:pPr>
            <a:r>
              <a:rPr sz="12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Results</a:t>
            </a:r>
            <a:endParaRPr sz="1200">
              <a:latin typeface="Microsoft Sans Serif"/>
              <a:cs typeface="Microsoft Sans Serif"/>
            </a:endParaRPr>
          </a:p>
          <a:p>
            <a:pPr marL="316230">
              <a:lnSpc>
                <a:spcPct val="100000"/>
              </a:lnSpc>
              <a:spcBef>
                <a:spcPts val="250"/>
              </a:spcBef>
            </a:pP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18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E.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ct val="100000"/>
              </a:lnSpc>
              <a:spcBef>
                <a:spcPts val="295"/>
              </a:spcBef>
            </a:pP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18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interior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E.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8215" y="7541"/>
            <a:ext cx="3091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0" dirty="0"/>
              <a:t>Limits</a:t>
            </a:r>
            <a:r>
              <a:rPr spc="150" dirty="0"/>
              <a:t> </a:t>
            </a:r>
            <a:r>
              <a:rPr spc="10" dirty="0"/>
              <a:t>or</a:t>
            </a:r>
            <a:r>
              <a:rPr spc="155" dirty="0"/>
              <a:t> </a:t>
            </a:r>
            <a:r>
              <a:rPr spc="15" dirty="0"/>
              <a:t>Functions</a:t>
            </a:r>
            <a:r>
              <a:rPr spc="155" dirty="0"/>
              <a:t> </a:t>
            </a:r>
            <a:r>
              <a:rPr spc="35" dirty="0"/>
              <a:t>in</a:t>
            </a:r>
            <a:r>
              <a:rPr spc="150" dirty="0"/>
              <a:t> </a:t>
            </a:r>
            <a:r>
              <a:rPr spc="75" dirty="0"/>
              <a:t>Metric</a:t>
            </a:r>
            <a:r>
              <a:rPr spc="155" dirty="0"/>
              <a:t> </a:t>
            </a:r>
            <a:r>
              <a:rPr spc="-35" dirty="0"/>
              <a:t>Spaces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354076"/>
            <a:ext cx="59588" cy="595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8150" y="691299"/>
            <a:ext cx="59588" cy="5958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8150" y="1144803"/>
            <a:ext cx="59588" cy="59588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7200" y="1515236"/>
            <a:ext cx="4544695" cy="808355"/>
            <a:chOff x="57200" y="1515236"/>
            <a:chExt cx="4544695" cy="808355"/>
          </a:xfrm>
        </p:grpSpPr>
        <p:sp>
          <p:nvSpPr>
            <p:cNvPr id="7" name="object 7"/>
            <p:cNvSpPr/>
            <p:nvPr/>
          </p:nvSpPr>
          <p:spPr>
            <a:xfrm>
              <a:off x="57200" y="1515236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200" y="1690382"/>
              <a:ext cx="4493656" cy="5060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8000" y="2221738"/>
              <a:ext cx="101600" cy="1016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8801" y="2209037"/>
              <a:ext cx="4442802" cy="11430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50857" y="1559471"/>
              <a:ext cx="50746" cy="66226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7200" y="1734655"/>
              <a:ext cx="4493895" cy="538480"/>
            </a:xfrm>
            <a:custGeom>
              <a:avLst/>
              <a:gdLst/>
              <a:ahLst/>
              <a:cxnLst/>
              <a:rect l="l" t="t" r="r" b="b"/>
              <a:pathLst>
                <a:path w="4493895" h="538480">
                  <a:moveTo>
                    <a:pt x="4493656" y="0"/>
                  </a:moveTo>
                  <a:lnTo>
                    <a:pt x="0" y="0"/>
                  </a:lnTo>
                  <a:lnTo>
                    <a:pt x="0" y="487082"/>
                  </a:lnTo>
                  <a:lnTo>
                    <a:pt x="4008" y="506807"/>
                  </a:lnTo>
                  <a:lnTo>
                    <a:pt x="14922" y="522960"/>
                  </a:lnTo>
                  <a:lnTo>
                    <a:pt x="31075" y="533874"/>
                  </a:lnTo>
                  <a:lnTo>
                    <a:pt x="50800" y="537882"/>
                  </a:lnTo>
                  <a:lnTo>
                    <a:pt x="4442856" y="537882"/>
                  </a:lnTo>
                  <a:lnTo>
                    <a:pt x="4462581" y="533874"/>
                  </a:lnTo>
                  <a:lnTo>
                    <a:pt x="4478734" y="522960"/>
                  </a:lnTo>
                  <a:lnTo>
                    <a:pt x="4489648" y="506807"/>
                  </a:lnTo>
                  <a:lnTo>
                    <a:pt x="4493656" y="48708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1597563"/>
              <a:ext cx="0" cy="643255"/>
            </a:xfrm>
            <a:custGeom>
              <a:avLst/>
              <a:gdLst/>
              <a:ahLst/>
              <a:cxnLst/>
              <a:rect l="l" t="t" r="r" b="b"/>
              <a:pathLst>
                <a:path h="643255">
                  <a:moveTo>
                    <a:pt x="0" y="64322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158486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50856" y="157216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50856" y="155946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57200" y="2420073"/>
            <a:ext cx="4493895" cy="187960"/>
          </a:xfrm>
          <a:custGeom>
            <a:avLst/>
            <a:gdLst/>
            <a:ahLst/>
            <a:cxnLst/>
            <a:rect l="l" t="t" r="r" b="b"/>
            <a:pathLst>
              <a:path w="4493895" h="18796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7798"/>
                </a:lnTo>
                <a:lnTo>
                  <a:pt x="4493656" y="187798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F1A5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800" y="276966"/>
            <a:ext cx="4544695" cy="232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8930" marR="138430">
              <a:lnSpc>
                <a:spcPct val="100000"/>
              </a:lnSpc>
              <a:spcBef>
                <a:spcPts val="95"/>
              </a:spcBef>
            </a:pPr>
            <a:r>
              <a:rPr sz="1000" spc="-60" dirty="0">
                <a:latin typeface="Microsoft Sans Serif"/>
                <a:cs typeface="Microsoft Sans Serif"/>
              </a:rPr>
              <a:t>Yesterday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defined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sequence,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now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extend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those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ideas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functions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from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one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space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another.</a:t>
            </a:r>
            <a:endParaRPr sz="1000">
              <a:latin typeface="Microsoft Sans Serif"/>
              <a:cs typeface="Microsoft Sans Serif"/>
            </a:endParaRPr>
          </a:p>
          <a:p>
            <a:pPr marL="177165" marR="68580" indent="151765">
              <a:lnSpc>
                <a:spcPts val="1460"/>
              </a:lnSpc>
              <a:spcBef>
                <a:spcPts val="85"/>
              </a:spcBef>
            </a:pPr>
            <a:r>
              <a:rPr sz="1000" spc="-55" dirty="0">
                <a:latin typeface="Microsoft Sans Serif"/>
                <a:cs typeface="Microsoft Sans Serif"/>
              </a:rPr>
              <a:t>For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functions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from</a:t>
            </a:r>
            <a:r>
              <a:rPr sz="1000" spc="22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reals</a:t>
            </a:r>
            <a:r>
              <a:rPr sz="1000" spc="13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 </a:t>
            </a:r>
            <a:r>
              <a:rPr sz="1000" spc="-55" dirty="0">
                <a:latin typeface="Microsoft Sans Serif"/>
                <a:cs typeface="Microsoft Sans Serif"/>
              </a:rPr>
              <a:t>reals: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 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1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c</a:t>
            </a:r>
            <a:r>
              <a:rPr sz="1000" spc="15" dirty="0">
                <a:latin typeface="Tahoma"/>
                <a:cs typeface="Tahoma"/>
              </a:rPr>
              <a:t>,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 → </a:t>
            </a:r>
            <a:r>
              <a:rPr sz="1000" spc="-5" dirty="0">
                <a:latin typeface="Arial MT"/>
                <a:cs typeface="Arial MT"/>
              </a:rPr>
              <a:t>R</a:t>
            </a:r>
            <a:r>
              <a:rPr sz="1000" spc="-5" dirty="0">
                <a:latin typeface="Microsoft Sans Serif"/>
                <a:cs typeface="Microsoft Sans Serif"/>
              </a:rPr>
              <a:t>,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21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22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  </a:t>
            </a:r>
            <a:r>
              <a:rPr sz="1000" dirty="0">
                <a:latin typeface="Microsoft Sans Serif"/>
                <a:cs typeface="Microsoft Sans Serif"/>
              </a:rPr>
              <a:t>at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150" baseline="-11904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 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each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Tahoma"/>
                <a:cs typeface="Tahoma"/>
              </a:rPr>
              <a:t>6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75" dirty="0">
                <a:latin typeface="Lucida Sans Unicode"/>
                <a:cs typeface="Lucida Sans Unicode"/>
              </a:rPr>
              <a:t>|</a:t>
            </a:r>
            <a:r>
              <a:rPr sz="1000" spc="-75" dirty="0">
                <a:latin typeface="Microsoft Sans Serif"/>
                <a:cs typeface="Microsoft Sans Serif"/>
              </a:rPr>
              <a:t>x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19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6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0" dirty="0">
                <a:latin typeface="Lucida Sans Unicode"/>
                <a:cs typeface="Lucida Sans Unicode"/>
              </a:rPr>
              <a:t> |</a:t>
            </a:r>
            <a:r>
              <a:rPr sz="1000" spc="-40" dirty="0">
                <a:latin typeface="Microsoft Sans Serif"/>
                <a:cs typeface="Microsoft Sans Serif"/>
              </a:rPr>
              <a:t>f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x</a:t>
            </a:r>
            <a:r>
              <a:rPr sz="1000" spc="15" dirty="0">
                <a:latin typeface="Lucida Sans Unicode"/>
                <a:cs typeface="Lucida Sans Unicode"/>
              </a:rPr>
              <a:t>)—</a:t>
            </a:r>
            <a:r>
              <a:rPr sz="1000" spc="-20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y</a:t>
            </a:r>
            <a:r>
              <a:rPr sz="1000" spc="-20" dirty="0">
                <a:latin typeface="Lucida Sans Unicode"/>
                <a:cs typeface="Lucida Sans Unicode"/>
              </a:rPr>
              <a:t>|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328930" marR="390525">
              <a:lnSpc>
                <a:spcPct val="100000"/>
              </a:lnSpc>
              <a:spcBef>
                <a:spcPts val="819"/>
              </a:spcBef>
            </a:pPr>
            <a:r>
              <a:rPr sz="1000" spc="-75" dirty="0">
                <a:latin typeface="Microsoft Sans Serif"/>
                <a:cs typeface="Microsoft Sans Serif"/>
              </a:rPr>
              <a:t>We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extend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this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spaces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by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replacing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each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absolute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value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with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76200" marR="160655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</a:t>
            </a:r>
            <a:r>
              <a:rPr sz="1000" spc="-95" dirty="0">
                <a:latin typeface="Microsoft Sans Serif"/>
                <a:cs typeface="Microsoft Sans Serif"/>
              </a:rPr>
              <a:t>aces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with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W</a:t>
            </a:r>
            <a:r>
              <a:rPr sz="1000" spc="-85" dirty="0">
                <a:latin typeface="Microsoft Sans Serif"/>
                <a:cs typeface="Microsoft Sans Serif"/>
              </a:rPr>
              <a:t>e 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say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has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y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89" baseline="-11904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 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82" baseline="-11904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509905">
              <a:lnSpc>
                <a:spcPct val="100000"/>
              </a:lnSpc>
              <a:spcBef>
                <a:spcPts val="290"/>
              </a:spcBef>
            </a:pP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y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1495"/>
              </a:spcBef>
            </a:pPr>
            <a:r>
              <a:rPr sz="1200" spc="-30" dirty="0">
                <a:solidFill>
                  <a:srgbClr val="D80000"/>
                </a:solidFill>
                <a:latin typeface="Microsoft Sans Serif"/>
                <a:cs typeface="Microsoft Sans Serif"/>
              </a:rPr>
              <a:t>Notation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7200" y="2464299"/>
            <a:ext cx="4544695" cy="675005"/>
            <a:chOff x="57200" y="2464299"/>
            <a:chExt cx="4544695" cy="675005"/>
          </a:xfrm>
        </p:grpSpPr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200" y="2595219"/>
              <a:ext cx="4493656" cy="5060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8000" y="3037281"/>
              <a:ext cx="101600" cy="1016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8801" y="3024581"/>
              <a:ext cx="4442802" cy="11430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50857" y="2464308"/>
              <a:ext cx="50746" cy="57297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7200" y="2639492"/>
              <a:ext cx="4493895" cy="448945"/>
            </a:xfrm>
            <a:custGeom>
              <a:avLst/>
              <a:gdLst/>
              <a:ahLst/>
              <a:cxnLst/>
              <a:rect l="l" t="t" r="r" b="b"/>
              <a:pathLst>
                <a:path w="4493895" h="448944">
                  <a:moveTo>
                    <a:pt x="4493656" y="0"/>
                  </a:moveTo>
                  <a:lnTo>
                    <a:pt x="0" y="0"/>
                  </a:lnTo>
                  <a:lnTo>
                    <a:pt x="0" y="397788"/>
                  </a:lnTo>
                  <a:lnTo>
                    <a:pt x="4008" y="417513"/>
                  </a:lnTo>
                  <a:lnTo>
                    <a:pt x="14922" y="433666"/>
                  </a:lnTo>
                  <a:lnTo>
                    <a:pt x="31075" y="444580"/>
                  </a:lnTo>
                  <a:lnTo>
                    <a:pt x="50800" y="448589"/>
                  </a:lnTo>
                  <a:lnTo>
                    <a:pt x="4442856" y="448589"/>
                  </a:lnTo>
                  <a:lnTo>
                    <a:pt x="4462581" y="444580"/>
                  </a:lnTo>
                  <a:lnTo>
                    <a:pt x="4478734" y="433666"/>
                  </a:lnTo>
                  <a:lnTo>
                    <a:pt x="4489648" y="417513"/>
                  </a:lnTo>
                  <a:lnTo>
                    <a:pt x="4493656" y="39778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2502399"/>
              <a:ext cx="0" cy="554355"/>
            </a:xfrm>
            <a:custGeom>
              <a:avLst/>
              <a:gdLst/>
              <a:ahLst/>
              <a:cxnLst/>
              <a:rect l="l" t="t" r="r" b="b"/>
              <a:pathLst>
                <a:path h="554355">
                  <a:moveTo>
                    <a:pt x="0" y="5539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50856" y="248969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50856" y="247699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50856" y="246429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7200" y="2575465"/>
            <a:ext cx="2512695" cy="4051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95"/>
              </a:spcBef>
            </a:pPr>
            <a:r>
              <a:rPr sz="1000" spc="-50" dirty="0">
                <a:latin typeface="Microsoft Sans Serif"/>
                <a:cs typeface="Microsoft Sans Serif"/>
              </a:rPr>
              <a:t>When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has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y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315" baseline="-11904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 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goes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322" baseline="-11904" dirty="0">
                <a:latin typeface="Microsoft Sans Serif"/>
                <a:cs typeface="Microsoft Sans Serif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write</a:t>
            </a:r>
            <a:endParaRPr sz="1000">
              <a:latin typeface="Microsoft Sans Serif"/>
              <a:cs typeface="Microsoft Sans Serif"/>
            </a:endParaRPr>
          </a:p>
          <a:p>
            <a:pPr marL="993775">
              <a:lnSpc>
                <a:spcPct val="100000"/>
              </a:lnSpc>
              <a:spcBef>
                <a:spcPts val="295"/>
              </a:spcBef>
              <a:tabLst>
                <a:tab pos="2358390" algn="l"/>
              </a:tabLst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x</a:t>
            </a:r>
            <a:r>
              <a:rPr sz="1000" spc="3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y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330" baseline="-11904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-37" baseline="-11904" dirty="0">
                <a:latin typeface="Times New Roman"/>
                <a:cs typeface="Times New Roman"/>
              </a:rPr>
              <a:t>	</a:t>
            </a:r>
            <a:r>
              <a:rPr sz="1000" spc="-45" dirty="0">
                <a:latin typeface="Microsoft Sans Serif"/>
                <a:cs typeface="Microsoft Sans Serif"/>
              </a:rPr>
              <a:t>or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54896" y="2803212"/>
            <a:ext cx="831215" cy="258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>
              <a:lnSpc>
                <a:spcPts val="1100"/>
              </a:lnSpc>
              <a:spcBef>
                <a:spcPts val="95"/>
              </a:spcBef>
            </a:pPr>
            <a:r>
              <a:rPr sz="1000" spc="-10" dirty="0">
                <a:latin typeface="Microsoft Sans Serif"/>
                <a:cs typeface="Microsoft Sans Serif"/>
              </a:rPr>
              <a:t>lim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65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x</a:t>
            </a:r>
            <a:r>
              <a:rPr sz="1000" spc="35" dirty="0">
                <a:latin typeface="Lucida Sans Unicode"/>
                <a:cs typeface="Lucida Sans Unicode"/>
              </a:rPr>
              <a:t>)</a:t>
            </a:r>
            <a:r>
              <a:rPr sz="1000" spc="-55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55" dirty="0">
                <a:latin typeface="Lucida Sans Unicode"/>
                <a:cs typeface="Lucida Sans Unicode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y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endParaRPr sz="1050" baseline="-11904">
              <a:latin typeface="Microsoft Sans Serif"/>
              <a:cs typeface="Microsoft Sans Serif"/>
            </a:endParaRPr>
          </a:p>
          <a:p>
            <a:pPr marL="38100">
              <a:lnSpc>
                <a:spcPts val="740"/>
              </a:lnSpc>
            </a:pPr>
            <a:r>
              <a:rPr sz="1050" spc="30" baseline="7936" dirty="0">
                <a:latin typeface="Microsoft Sans Serif"/>
                <a:cs typeface="Microsoft Sans Serif"/>
              </a:rPr>
              <a:t>x</a:t>
            </a:r>
            <a:r>
              <a:rPr sz="1050" spc="30" baseline="7936" dirty="0">
                <a:latin typeface="Lucida Sans Unicode"/>
                <a:cs typeface="Lucida Sans Unicode"/>
              </a:rPr>
              <a:t>→</a:t>
            </a:r>
            <a:r>
              <a:rPr sz="1050" spc="30" baseline="7936" dirty="0">
                <a:latin typeface="Microsoft Sans Serif"/>
                <a:cs typeface="Microsoft Sans Serif"/>
              </a:rPr>
              <a:t>x</a:t>
            </a:r>
            <a:r>
              <a:rPr sz="500" spc="20" dirty="0">
                <a:latin typeface="Microsoft Sans Serif"/>
                <a:cs typeface="Microsoft Sans Serif"/>
              </a:rPr>
              <a:t>0</a:t>
            </a:r>
            <a:endParaRPr sz="500">
              <a:latin typeface="Microsoft Sans Serif"/>
              <a:cs typeface="Microsoft Sans Serif"/>
            </a:endParaRPr>
          </a:p>
        </p:txBody>
      </p:sp>
      <p:pic>
        <p:nvPicPr>
          <p:cNvPr id="31" name="object 3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38150" y="3285134"/>
            <a:ext cx="59588" cy="59588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348284" y="3208025"/>
            <a:ext cx="15125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Notice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different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metrics.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581" y="7541"/>
            <a:ext cx="29235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0" dirty="0"/>
              <a:t>Limits</a:t>
            </a:r>
            <a:r>
              <a:rPr spc="150" dirty="0"/>
              <a:t> </a:t>
            </a:r>
            <a:r>
              <a:rPr spc="10" dirty="0"/>
              <a:t>or</a:t>
            </a:r>
            <a:r>
              <a:rPr spc="150" dirty="0"/>
              <a:t> </a:t>
            </a:r>
            <a:r>
              <a:rPr spc="15" dirty="0"/>
              <a:t>Functions</a:t>
            </a:r>
            <a:r>
              <a:rPr spc="15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-25" dirty="0"/>
              <a:t>Sequences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461479"/>
            <a:ext cx="59588" cy="595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1043508"/>
            <a:ext cx="59588" cy="595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7200" y="1294751"/>
            <a:ext cx="4544695" cy="1313180"/>
            <a:chOff x="57200" y="1294751"/>
            <a:chExt cx="4544695" cy="1313180"/>
          </a:xfrm>
        </p:grpSpPr>
        <p:sp>
          <p:nvSpPr>
            <p:cNvPr id="6" name="object 6"/>
            <p:cNvSpPr/>
            <p:nvPr/>
          </p:nvSpPr>
          <p:spPr>
            <a:xfrm>
              <a:off x="57200" y="1294751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00" y="1469898"/>
              <a:ext cx="4493656" cy="5060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000" y="2505925"/>
              <a:ext cx="101600" cy="1016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2493225"/>
              <a:ext cx="4442802" cy="1143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1338986"/>
              <a:ext cx="50746" cy="116693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7200" y="1514168"/>
              <a:ext cx="4493895" cy="1042669"/>
            </a:xfrm>
            <a:custGeom>
              <a:avLst/>
              <a:gdLst/>
              <a:ahLst/>
              <a:cxnLst/>
              <a:rect l="l" t="t" r="r" b="b"/>
              <a:pathLst>
                <a:path w="4493895" h="1042669">
                  <a:moveTo>
                    <a:pt x="4493656" y="0"/>
                  </a:moveTo>
                  <a:lnTo>
                    <a:pt x="0" y="0"/>
                  </a:lnTo>
                  <a:lnTo>
                    <a:pt x="0" y="991757"/>
                  </a:lnTo>
                  <a:lnTo>
                    <a:pt x="4008" y="1011482"/>
                  </a:lnTo>
                  <a:lnTo>
                    <a:pt x="14922" y="1027635"/>
                  </a:lnTo>
                  <a:lnTo>
                    <a:pt x="31075" y="1038549"/>
                  </a:lnTo>
                  <a:lnTo>
                    <a:pt x="50800" y="1042557"/>
                  </a:lnTo>
                  <a:lnTo>
                    <a:pt x="4442856" y="1042557"/>
                  </a:lnTo>
                  <a:lnTo>
                    <a:pt x="4462581" y="1038549"/>
                  </a:lnTo>
                  <a:lnTo>
                    <a:pt x="4478734" y="1027635"/>
                  </a:lnTo>
                  <a:lnTo>
                    <a:pt x="4489648" y="1011482"/>
                  </a:lnTo>
                  <a:lnTo>
                    <a:pt x="4493656" y="991757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1377075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8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13643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13516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50856" y="13389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2760357"/>
            <a:ext cx="59588" cy="5958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3101975"/>
            <a:ext cx="59588" cy="59588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9100" y="384383"/>
            <a:ext cx="4480560" cy="2818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630" marR="108585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Standard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results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like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uniqueness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limits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theorem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hold.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Also,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results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-90" dirty="0">
                <a:latin typeface="Microsoft Sans Serif"/>
                <a:cs typeface="Microsoft Sans Serif"/>
              </a:rPr>
              <a:t> saw</a:t>
            </a:r>
            <a:r>
              <a:rPr sz="1000" spc="-8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sequences</a:t>
            </a:r>
            <a:r>
              <a:rPr sz="1000" spc="-8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about </a:t>
            </a:r>
            <a:r>
              <a:rPr sz="1000" spc="-65" dirty="0">
                <a:latin typeface="Microsoft Sans Serif"/>
                <a:cs typeface="Microsoft Sans Serif"/>
              </a:rPr>
              <a:t>sums,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multiplication </a:t>
            </a:r>
            <a:r>
              <a:rPr sz="1000" spc="-60" dirty="0">
                <a:latin typeface="Microsoft Sans Serif"/>
                <a:cs typeface="Microsoft Sans Serif"/>
              </a:rPr>
              <a:t>by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scalar,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products, </a:t>
            </a:r>
            <a:r>
              <a:rPr sz="1000" spc="-55" dirty="0">
                <a:latin typeface="Microsoft Sans Serif"/>
                <a:cs typeface="Microsoft Sans Serif"/>
              </a:rPr>
              <a:t>and 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division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extend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functions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(when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appropriate).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Microsoft Sans Serif"/>
              <a:cs typeface="Microsoft Sans Serif"/>
            </a:endParaRPr>
          </a:p>
          <a:p>
            <a:pPr marL="341630">
              <a:lnSpc>
                <a:spcPct val="100000"/>
              </a:lnSpc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limit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also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characterized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using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sequences.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</a:pPr>
            <a:r>
              <a:rPr sz="1200" spc="-70" dirty="0">
                <a:solidFill>
                  <a:srgbClr val="FFF200"/>
                </a:solidFill>
                <a:latin typeface="Microsoft Sans Serif"/>
                <a:cs typeface="Microsoft Sans Serif"/>
              </a:rPr>
              <a:t>Theorem</a:t>
            </a:r>
            <a:endParaRPr sz="12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305"/>
              </a:spcBef>
            </a:pPr>
            <a:r>
              <a:rPr sz="1000" spc="-20" dirty="0">
                <a:latin typeface="Microsoft Sans Serif"/>
                <a:cs typeface="Microsoft Sans Serif"/>
              </a:rPr>
              <a:t>Let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Y</a:t>
            </a:r>
            <a:r>
              <a:rPr sz="1000" spc="-10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spaces,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2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9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7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spc="17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1936750">
              <a:lnSpc>
                <a:spcPts val="1100"/>
              </a:lnSpc>
              <a:spcBef>
                <a:spcPts val="295"/>
              </a:spcBef>
            </a:pPr>
            <a:r>
              <a:rPr sz="1000" spc="-10" dirty="0">
                <a:latin typeface="Microsoft Sans Serif"/>
                <a:cs typeface="Microsoft Sans Serif"/>
              </a:rPr>
              <a:t>lim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x</a:t>
            </a:r>
            <a:r>
              <a:rPr sz="1000" spc="35" dirty="0">
                <a:latin typeface="Lucida Sans Unicode"/>
                <a:cs typeface="Lucida Sans Unicode"/>
              </a:rPr>
              <a:t>)</a:t>
            </a:r>
            <a:r>
              <a:rPr sz="1000" spc="-55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55" dirty="0">
                <a:latin typeface="Lucida Sans Unicode"/>
                <a:cs typeface="Lucida Sans Unicode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y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endParaRPr sz="1050" baseline="-11904">
              <a:latin typeface="Microsoft Sans Serif"/>
              <a:cs typeface="Microsoft Sans Serif"/>
            </a:endParaRPr>
          </a:p>
          <a:p>
            <a:pPr marL="1903095">
              <a:lnSpc>
                <a:spcPts val="740"/>
              </a:lnSpc>
            </a:pPr>
            <a:r>
              <a:rPr sz="1050" spc="30" baseline="7936" dirty="0">
                <a:latin typeface="Microsoft Sans Serif"/>
                <a:cs typeface="Microsoft Sans Serif"/>
              </a:rPr>
              <a:t>x</a:t>
            </a:r>
            <a:r>
              <a:rPr sz="1050" spc="30" baseline="7936" dirty="0">
                <a:latin typeface="Lucida Sans Unicode"/>
                <a:cs typeface="Lucida Sans Unicode"/>
              </a:rPr>
              <a:t>→</a:t>
            </a:r>
            <a:r>
              <a:rPr sz="1050" spc="30" baseline="7936" dirty="0">
                <a:latin typeface="Microsoft Sans Serif"/>
                <a:cs typeface="Microsoft Sans Serif"/>
              </a:rPr>
              <a:t>x</a:t>
            </a:r>
            <a:r>
              <a:rPr sz="500" spc="20" dirty="0">
                <a:latin typeface="Microsoft Sans Serif"/>
                <a:cs typeface="Microsoft Sans Serif"/>
              </a:rPr>
              <a:t>0</a:t>
            </a:r>
            <a:endParaRPr sz="500">
              <a:latin typeface="Microsoft Sans Serif"/>
              <a:cs typeface="Microsoft Sans Serif"/>
            </a:endParaRPr>
          </a:p>
          <a:p>
            <a:pPr marL="1948180">
              <a:lnSpc>
                <a:spcPct val="100000"/>
              </a:lnSpc>
              <a:spcBef>
                <a:spcPts val="50"/>
              </a:spcBef>
            </a:pP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R="113664" algn="ctr">
              <a:lnSpc>
                <a:spcPts val="1200"/>
              </a:lnSpc>
              <a:spcBef>
                <a:spcPts val="229"/>
              </a:spcBef>
              <a:tabLst>
                <a:tab pos="1938020" algn="l"/>
              </a:tabLst>
            </a:pP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each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95" dirty="0">
                <a:latin typeface="Lucida Sans Unicode"/>
                <a:cs typeface="Lucida Sans Unicode"/>
              </a:rPr>
              <a:t>(</a:t>
            </a:r>
            <a:r>
              <a:rPr sz="1000" spc="95" dirty="0">
                <a:latin typeface="Microsoft Sans Serif"/>
                <a:cs typeface="Microsoft Sans Serif"/>
              </a:rPr>
              <a:t>x</a:t>
            </a:r>
            <a:r>
              <a:rPr sz="1050" spc="142" baseline="-11904" dirty="0">
                <a:latin typeface="Microsoft Sans Serif"/>
                <a:cs typeface="Microsoft Sans Serif"/>
              </a:rPr>
              <a:t>n</a:t>
            </a:r>
            <a:r>
              <a:rPr sz="1000" spc="95" dirty="0">
                <a:latin typeface="Lucida Sans Unicode"/>
                <a:cs typeface="Lucida Sans Unicode"/>
              </a:rPr>
              <a:t>}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330" baseline="-11904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55" dirty="0">
                <a:latin typeface="Times New Roman"/>
                <a:cs typeface="Times New Roman"/>
              </a:rPr>
              <a:t>	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sequence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95" dirty="0">
                <a:latin typeface="Lucida Sans Unicode"/>
                <a:cs typeface="Lucida Sans Unicode"/>
              </a:rPr>
              <a:t>(</a:t>
            </a:r>
            <a:r>
              <a:rPr sz="1000" spc="95" dirty="0">
                <a:latin typeface="Microsoft Sans Serif"/>
                <a:cs typeface="Microsoft Sans Serif"/>
              </a:rPr>
              <a:t>f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65" dirty="0">
                <a:latin typeface="Lucida Sans Unicode"/>
                <a:cs typeface="Lucida Sans Unicode"/>
              </a:rPr>
              <a:t>(</a:t>
            </a:r>
            <a:r>
              <a:rPr sz="1000" spc="65" dirty="0">
                <a:latin typeface="Microsoft Sans Serif"/>
                <a:cs typeface="Microsoft Sans Serif"/>
              </a:rPr>
              <a:t>x</a:t>
            </a:r>
            <a:r>
              <a:rPr sz="1050" spc="97" baseline="-11904" dirty="0">
                <a:latin typeface="Microsoft Sans Serif"/>
                <a:cs typeface="Microsoft Sans Serif"/>
              </a:rPr>
              <a:t>n</a:t>
            </a:r>
            <a:r>
              <a:rPr sz="1000" spc="65" dirty="0">
                <a:latin typeface="Lucida Sans Unicode"/>
                <a:cs typeface="Lucida Sans Unicode"/>
              </a:rPr>
              <a:t>)}</a:t>
            </a:r>
            <a:endParaRPr sz="1000">
              <a:latin typeface="Lucida Sans Unicode"/>
              <a:cs typeface="Lucida Sans Unicode"/>
            </a:endParaRPr>
          </a:p>
          <a:p>
            <a:pPr marL="406400" algn="ctr">
              <a:lnSpc>
                <a:spcPts val="1200"/>
              </a:lnSpc>
              <a:tabLst>
                <a:tab pos="1816100" algn="l"/>
              </a:tabLst>
            </a:pPr>
            <a:r>
              <a:rPr sz="1000" dirty="0">
                <a:latin typeface="Microsoft Sans Serif"/>
                <a:cs typeface="Microsoft Sans Serif"/>
              </a:rPr>
              <a:t>with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	</a:t>
            </a:r>
            <a:r>
              <a:rPr sz="1000" spc="-70" dirty="0">
                <a:latin typeface="Microsoft Sans Serif"/>
                <a:cs typeface="Microsoft Sans Serif"/>
              </a:rPr>
              <a:t>converges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y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75" baseline="-11904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350">
              <a:latin typeface="Lucida Sans Unicode"/>
              <a:cs typeface="Lucida Sans Unicode"/>
            </a:endParaRPr>
          </a:p>
          <a:p>
            <a:pPr marL="341630" marR="17780">
              <a:lnSpc>
                <a:spcPct val="100000"/>
              </a:lnSpc>
              <a:spcBef>
                <a:spcPts val="5"/>
              </a:spcBef>
            </a:pPr>
            <a:r>
              <a:rPr sz="1000" spc="-55" dirty="0">
                <a:latin typeface="Microsoft Sans Serif"/>
                <a:cs typeface="Microsoft Sans Serif"/>
              </a:rPr>
              <a:t>For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sequence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converges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domain,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corresponding</a:t>
            </a:r>
            <a:r>
              <a:rPr sz="1000" spc="8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sequence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given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by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converges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range.</a:t>
            </a:r>
            <a:endParaRPr sz="1000">
              <a:latin typeface="Microsoft Sans Serif"/>
              <a:cs typeface="Microsoft Sans Serif"/>
            </a:endParaRPr>
          </a:p>
          <a:p>
            <a:pPr marL="341630">
              <a:lnSpc>
                <a:spcPct val="100000"/>
              </a:lnSpc>
              <a:spcBef>
                <a:spcPts val="290"/>
              </a:spcBef>
            </a:pPr>
            <a:r>
              <a:rPr sz="1000" spc="-55" dirty="0">
                <a:latin typeface="Microsoft Sans Serif"/>
                <a:cs typeface="Microsoft Sans Serif"/>
              </a:rPr>
              <a:t>Prove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these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results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  </a:t>
            </a:r>
            <a:r>
              <a:rPr sz="1000" spc="-20" dirty="0">
                <a:latin typeface="Microsoft Sans Serif"/>
                <a:cs typeface="Microsoft Sans Serif"/>
              </a:rPr>
              <a:t>part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Problem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Set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4.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8229" y="7541"/>
            <a:ext cx="23507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45" dirty="0"/>
              <a:t>Continuity</a:t>
            </a:r>
            <a:r>
              <a:rPr spc="145" dirty="0"/>
              <a:t> </a:t>
            </a:r>
            <a:r>
              <a:rPr spc="35" dirty="0"/>
              <a:t>in</a:t>
            </a:r>
            <a:r>
              <a:rPr spc="145" dirty="0"/>
              <a:t> </a:t>
            </a:r>
            <a:r>
              <a:rPr spc="75" dirty="0"/>
              <a:t>Metric</a:t>
            </a:r>
            <a:r>
              <a:rPr spc="145" dirty="0"/>
              <a:t> </a:t>
            </a:r>
            <a:r>
              <a:rPr spc="-35" dirty="0"/>
              <a:t>Spaces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323062"/>
            <a:ext cx="59588" cy="5958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7200" y="835151"/>
            <a:ext cx="4544695" cy="808355"/>
            <a:chOff x="57200" y="835151"/>
            <a:chExt cx="4544695" cy="808355"/>
          </a:xfrm>
        </p:grpSpPr>
        <p:sp>
          <p:nvSpPr>
            <p:cNvPr id="5" name="object 5"/>
            <p:cNvSpPr/>
            <p:nvPr/>
          </p:nvSpPr>
          <p:spPr>
            <a:xfrm>
              <a:off x="57200" y="835151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00" y="1010297"/>
              <a:ext cx="4493656" cy="506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000" y="1541653"/>
              <a:ext cx="101600" cy="1016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1528952"/>
              <a:ext cx="4442802" cy="1143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879386"/>
              <a:ext cx="50746" cy="66226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7200" y="1054570"/>
              <a:ext cx="4493895" cy="538480"/>
            </a:xfrm>
            <a:custGeom>
              <a:avLst/>
              <a:gdLst/>
              <a:ahLst/>
              <a:cxnLst/>
              <a:rect l="l" t="t" r="r" b="b"/>
              <a:pathLst>
                <a:path w="4493895" h="538480">
                  <a:moveTo>
                    <a:pt x="4493656" y="0"/>
                  </a:moveTo>
                  <a:lnTo>
                    <a:pt x="0" y="0"/>
                  </a:lnTo>
                  <a:lnTo>
                    <a:pt x="0" y="487082"/>
                  </a:lnTo>
                  <a:lnTo>
                    <a:pt x="4008" y="506807"/>
                  </a:lnTo>
                  <a:lnTo>
                    <a:pt x="14922" y="522960"/>
                  </a:lnTo>
                  <a:lnTo>
                    <a:pt x="31075" y="533874"/>
                  </a:lnTo>
                  <a:lnTo>
                    <a:pt x="50800" y="537882"/>
                  </a:lnTo>
                  <a:lnTo>
                    <a:pt x="4442856" y="537882"/>
                  </a:lnTo>
                  <a:lnTo>
                    <a:pt x="4462581" y="533874"/>
                  </a:lnTo>
                  <a:lnTo>
                    <a:pt x="4478734" y="522960"/>
                  </a:lnTo>
                  <a:lnTo>
                    <a:pt x="4489648" y="506807"/>
                  </a:lnTo>
                  <a:lnTo>
                    <a:pt x="4493656" y="48708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917478"/>
              <a:ext cx="0" cy="643255"/>
            </a:xfrm>
            <a:custGeom>
              <a:avLst/>
              <a:gdLst/>
              <a:ahLst/>
              <a:cxnLst/>
              <a:rect l="l" t="t" r="r" b="b"/>
              <a:pathLst>
                <a:path h="643255">
                  <a:moveTo>
                    <a:pt x="0" y="64322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904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8920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8793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1749628"/>
            <a:ext cx="59588" cy="5958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1908441"/>
            <a:ext cx="59588" cy="5958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716" y="2078837"/>
            <a:ext cx="48006" cy="4800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716" y="2218016"/>
            <a:ext cx="48006" cy="48006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5713" y="2357856"/>
            <a:ext cx="48006" cy="4800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5713" y="2478049"/>
            <a:ext cx="48006" cy="48006"/>
          </a:xfrm>
          <a:prstGeom prst="rect">
            <a:avLst/>
          </a:prstGeom>
        </p:spPr>
      </p:pic>
      <p:grpSp>
        <p:nvGrpSpPr>
          <p:cNvPr id="21" name="object 21"/>
          <p:cNvGrpSpPr/>
          <p:nvPr/>
        </p:nvGrpSpPr>
        <p:grpSpPr>
          <a:xfrm>
            <a:off x="57200" y="2725737"/>
            <a:ext cx="4544695" cy="452755"/>
            <a:chOff x="57200" y="2725737"/>
            <a:chExt cx="4544695" cy="452755"/>
          </a:xfrm>
        </p:grpSpPr>
        <p:sp>
          <p:nvSpPr>
            <p:cNvPr id="22" name="object 22"/>
            <p:cNvSpPr/>
            <p:nvPr/>
          </p:nvSpPr>
          <p:spPr>
            <a:xfrm>
              <a:off x="57200" y="2725737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00" y="2900883"/>
              <a:ext cx="4493656" cy="5060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8000" y="3076536"/>
              <a:ext cx="101600" cy="10160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3063836"/>
              <a:ext cx="4442802" cy="11430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50857" y="2769971"/>
              <a:ext cx="50746" cy="306565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57200" y="2945164"/>
              <a:ext cx="4493895" cy="182245"/>
            </a:xfrm>
            <a:custGeom>
              <a:avLst/>
              <a:gdLst/>
              <a:ahLst/>
              <a:cxnLst/>
              <a:rect l="l" t="t" r="r" b="b"/>
              <a:pathLst>
                <a:path w="4493895" h="182244">
                  <a:moveTo>
                    <a:pt x="4493656" y="0"/>
                  </a:moveTo>
                  <a:lnTo>
                    <a:pt x="0" y="0"/>
                  </a:lnTo>
                  <a:lnTo>
                    <a:pt x="0" y="131372"/>
                  </a:lnTo>
                  <a:lnTo>
                    <a:pt x="4008" y="151097"/>
                  </a:lnTo>
                  <a:lnTo>
                    <a:pt x="14922" y="167250"/>
                  </a:lnTo>
                  <a:lnTo>
                    <a:pt x="31075" y="178164"/>
                  </a:lnTo>
                  <a:lnTo>
                    <a:pt x="50800" y="182173"/>
                  </a:lnTo>
                  <a:lnTo>
                    <a:pt x="4442856" y="182173"/>
                  </a:lnTo>
                  <a:lnTo>
                    <a:pt x="4462581" y="178164"/>
                  </a:lnTo>
                  <a:lnTo>
                    <a:pt x="4478734" y="167250"/>
                  </a:lnTo>
                  <a:lnTo>
                    <a:pt x="4489648" y="151097"/>
                  </a:lnTo>
                  <a:lnTo>
                    <a:pt x="4493656" y="13137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50856" y="2808071"/>
              <a:ext cx="0" cy="287655"/>
            </a:xfrm>
            <a:custGeom>
              <a:avLst/>
              <a:gdLst/>
              <a:ahLst/>
              <a:cxnLst/>
              <a:rect l="l" t="t" r="r" b="b"/>
              <a:pathLst>
                <a:path h="287655">
                  <a:moveTo>
                    <a:pt x="0" y="28751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50856" y="279537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50856" y="278267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50856" y="276997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3284512"/>
            <a:ext cx="59588" cy="59588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-18999" y="245953"/>
            <a:ext cx="4759325" cy="3138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>
              <a:lnSpc>
                <a:spcPct val="100000"/>
              </a:lnSpc>
              <a:spcBef>
                <a:spcPts val="95"/>
              </a:spcBef>
            </a:pPr>
            <a:r>
              <a:rPr sz="1000" spc="-55" dirty="0">
                <a:latin typeface="Microsoft Sans Serif"/>
                <a:cs typeface="Microsoft Sans Serif"/>
              </a:rPr>
              <a:t>For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functions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from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reals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reals: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29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15" dirty="0">
                <a:latin typeface="Lucida Sans Unicode"/>
                <a:cs typeface="Lucida Sans Unicode"/>
              </a:rPr>
              <a:t>(</a:t>
            </a:r>
            <a:r>
              <a:rPr sz="1000" spc="-15" dirty="0">
                <a:latin typeface="Microsoft Sans Serif"/>
                <a:cs typeface="Microsoft Sans Serif"/>
              </a:rPr>
              <a:t>a</a:t>
            </a:r>
            <a:r>
              <a:rPr sz="1000" spc="-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b</a:t>
            </a:r>
            <a:r>
              <a:rPr sz="1000" spc="2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170" dirty="0">
                <a:latin typeface="Lucida Sans Unicode"/>
                <a:cs typeface="Lucida Sans Unicode"/>
              </a:rPr>
              <a:t>—→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Arial MT"/>
                <a:cs typeface="Arial MT"/>
              </a:rPr>
              <a:t>R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at</a:t>
            </a:r>
            <a:r>
              <a:rPr sz="1000" spc="13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x</a:t>
            </a:r>
            <a:r>
              <a:rPr sz="1050" spc="-75" baseline="-11904" dirty="0">
                <a:latin typeface="Microsoft Sans Serif"/>
                <a:cs typeface="Microsoft Sans Serif"/>
              </a:rPr>
              <a:t>0</a:t>
            </a:r>
            <a:r>
              <a:rPr sz="1050" spc="330" baseline="-11904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means</a:t>
            </a:r>
            <a:endParaRPr sz="1000">
              <a:latin typeface="Microsoft Sans Serif"/>
              <a:cs typeface="Microsoft Sans Serif"/>
            </a:endParaRPr>
          </a:p>
          <a:p>
            <a:pPr marL="379730">
              <a:lnSpc>
                <a:spcPct val="100000"/>
              </a:lnSpc>
              <a:spcBef>
                <a:spcPts val="50"/>
              </a:spcBef>
            </a:pP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each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Tahoma"/>
                <a:cs typeface="Tahoma"/>
              </a:rPr>
              <a:t>6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Lucida Sans Unicode"/>
                <a:cs typeface="Lucida Sans Unicode"/>
              </a:rPr>
              <a:t>|</a:t>
            </a:r>
            <a:r>
              <a:rPr sz="1000" spc="-75" dirty="0">
                <a:latin typeface="Microsoft Sans Serif"/>
                <a:cs typeface="Microsoft Sans Serif"/>
              </a:rPr>
              <a:t>x</a:t>
            </a:r>
            <a:r>
              <a:rPr sz="1000" spc="-75" dirty="0">
                <a:latin typeface="Lucida Sans Unicode"/>
                <a:cs typeface="Lucida Sans Unicode"/>
              </a:rPr>
              <a:t>—</a:t>
            </a:r>
            <a:r>
              <a:rPr sz="1000" spc="-75" dirty="0">
                <a:latin typeface="Microsoft Sans Serif"/>
                <a:cs typeface="Microsoft Sans Serif"/>
              </a:rPr>
              <a:t>x</a:t>
            </a:r>
            <a:r>
              <a:rPr sz="1050" spc="-112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6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|</a:t>
            </a:r>
            <a:r>
              <a:rPr sz="1000" spc="-40" dirty="0">
                <a:latin typeface="Microsoft Sans Serif"/>
                <a:cs typeface="Microsoft Sans Serif"/>
              </a:rPr>
              <a:t>f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-10" dirty="0">
                <a:latin typeface="Lucida Sans Unicode"/>
                <a:cs typeface="Lucida Sans Unicode"/>
              </a:rPr>
              <a:t>)—</a:t>
            </a:r>
            <a:r>
              <a:rPr sz="1000" spc="-10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15" baseline="-11904" dirty="0">
                <a:latin typeface="Microsoft Sans Serif"/>
                <a:cs typeface="Microsoft Sans Serif"/>
              </a:rPr>
              <a:t>0</a:t>
            </a:r>
            <a:r>
              <a:rPr sz="1050" spc="-179" baseline="-11904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)|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379730">
              <a:lnSpc>
                <a:spcPct val="100000"/>
              </a:lnSpc>
              <a:spcBef>
                <a:spcPts val="50"/>
              </a:spcBef>
            </a:pPr>
            <a:r>
              <a:rPr sz="1000" spc="-35" dirty="0">
                <a:latin typeface="Microsoft Sans Serif"/>
                <a:cs typeface="Microsoft Sans Serif"/>
              </a:rPr>
              <a:t>which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easy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generalize.</a:t>
            </a:r>
            <a:endParaRPr sz="10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77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27000" marR="307975">
              <a:lnSpc>
                <a:spcPct val="100000"/>
              </a:lnSpc>
              <a:spcBef>
                <a:spcPts val="300"/>
              </a:spcBef>
            </a:pPr>
            <a:r>
              <a:rPr sz="1000" spc="-20" dirty="0">
                <a:latin typeface="Microsoft Sans Serif"/>
                <a:cs typeface="Microsoft Sans Serif"/>
              </a:rPr>
              <a:t>Let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20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Y</a:t>
            </a:r>
            <a:r>
              <a:rPr sz="1000" spc="-9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spaces.</a:t>
            </a:r>
            <a:r>
              <a:rPr sz="1000" spc="-5" dirty="0">
                <a:latin typeface="Microsoft Sans Serif"/>
                <a:cs typeface="Microsoft Sans Serif"/>
              </a:rPr>
              <a:t> 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2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23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continuous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D80000"/>
                </a:solidFill>
                <a:latin typeface="Microsoft Sans Serif"/>
                <a:cs typeface="Microsoft Sans Serif"/>
              </a:rPr>
              <a:t>at</a:t>
            </a:r>
            <a:r>
              <a:rPr sz="1000" spc="6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a </a:t>
            </a:r>
            <a:r>
              <a:rPr sz="1000" spc="-254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D80000"/>
                </a:solidFill>
                <a:latin typeface="Microsoft Sans Serif"/>
                <a:cs typeface="Microsoft Sans Serif"/>
              </a:rPr>
              <a:t>point</a:t>
            </a:r>
            <a:r>
              <a:rPr sz="10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7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9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421640">
              <a:lnSpc>
                <a:spcPct val="100000"/>
              </a:lnSpc>
              <a:spcBef>
                <a:spcPts val="290"/>
              </a:spcBef>
            </a:pP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379730" marR="1407160">
              <a:lnSpc>
                <a:spcPct val="104200"/>
              </a:lnSpc>
              <a:spcBef>
                <a:spcPts val="1075"/>
              </a:spcBef>
            </a:pPr>
            <a:r>
              <a:rPr sz="1000" spc="-30" dirty="0">
                <a:latin typeface="Microsoft Sans Serif"/>
                <a:cs typeface="Microsoft Sans Serif"/>
              </a:rPr>
              <a:t>Notice </a:t>
            </a:r>
            <a:r>
              <a:rPr sz="1000" spc="10" dirty="0">
                <a:latin typeface="Microsoft Sans Serif"/>
                <a:cs typeface="Microsoft Sans Serif"/>
              </a:rPr>
              <a:t>that </a:t>
            </a:r>
            <a:r>
              <a:rPr sz="1000" spc="-25" dirty="0">
                <a:latin typeface="Microsoft Sans Serif"/>
                <a:cs typeface="Microsoft Sans Serif"/>
              </a:rPr>
              <a:t>different </a:t>
            </a:r>
            <a:r>
              <a:rPr sz="1000" spc="-35" dirty="0">
                <a:latin typeface="Microsoft Sans Serif"/>
                <a:cs typeface="Microsoft Sans Serif"/>
              </a:rPr>
              <a:t>metrics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are</a:t>
            </a:r>
            <a:r>
              <a:rPr sz="1000" spc="-7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used</a:t>
            </a:r>
            <a:r>
              <a:rPr sz="1000" spc="-8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when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appropriate.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Continuity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89" baseline="-11904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requires:</a:t>
            </a:r>
            <a:endParaRPr sz="1000">
              <a:latin typeface="Microsoft Sans Serif"/>
              <a:cs typeface="Microsoft Sans Serif"/>
            </a:endParaRPr>
          </a:p>
          <a:p>
            <a:pPr marL="632460" marR="3332479">
              <a:lnSpc>
                <a:spcPts val="1000"/>
              </a:lnSpc>
              <a:spcBef>
                <a:spcPts val="350"/>
              </a:spcBef>
            </a:pPr>
            <a:r>
              <a:rPr sz="1350" spc="30" baseline="6172" dirty="0">
                <a:latin typeface="Microsoft Sans Serif"/>
                <a:cs typeface="Microsoft Sans Serif"/>
              </a:rPr>
              <a:t>f</a:t>
            </a:r>
            <a:r>
              <a:rPr sz="1350" spc="-37" baseline="6172" dirty="0">
                <a:latin typeface="Times New Roman"/>
                <a:cs typeface="Times New Roman"/>
              </a:rPr>
              <a:t> </a:t>
            </a:r>
            <a:r>
              <a:rPr sz="1350" spc="-15" baseline="6172" dirty="0">
                <a:latin typeface="Ink Free"/>
                <a:cs typeface="Ink Free"/>
              </a:rPr>
              <a:t>(</a:t>
            </a:r>
            <a:r>
              <a:rPr sz="1350" spc="-15" baseline="6172" dirty="0">
                <a:latin typeface="Microsoft Sans Serif"/>
                <a:cs typeface="Microsoft Sans Serif"/>
              </a:rPr>
              <a:t>x</a:t>
            </a:r>
            <a:r>
              <a:rPr sz="600" spc="-35" dirty="0">
                <a:latin typeface="Microsoft Sans Serif"/>
                <a:cs typeface="Microsoft Sans Serif"/>
              </a:rPr>
              <a:t>0</a:t>
            </a:r>
            <a:r>
              <a:rPr sz="600" spc="-85" dirty="0">
                <a:latin typeface="Times New Roman"/>
                <a:cs typeface="Times New Roman"/>
              </a:rPr>
              <a:t> </a:t>
            </a:r>
            <a:r>
              <a:rPr sz="1350" spc="-15" baseline="6172" dirty="0">
                <a:latin typeface="Ink Free"/>
                <a:cs typeface="Ink Free"/>
              </a:rPr>
              <a:t>)</a:t>
            </a:r>
            <a:r>
              <a:rPr sz="1350" spc="120" baseline="6172" dirty="0">
                <a:latin typeface="Times New Roman"/>
                <a:cs typeface="Times New Roman"/>
              </a:rPr>
              <a:t> </a:t>
            </a:r>
            <a:r>
              <a:rPr sz="1350" spc="15" baseline="6172" dirty="0">
                <a:latin typeface="Microsoft Sans Serif"/>
                <a:cs typeface="Microsoft Sans Serif"/>
              </a:rPr>
              <a:t>i</a:t>
            </a:r>
            <a:r>
              <a:rPr sz="1350" spc="-165" baseline="6172" dirty="0">
                <a:latin typeface="Microsoft Sans Serif"/>
                <a:cs typeface="Microsoft Sans Serif"/>
              </a:rPr>
              <a:t>s</a:t>
            </a:r>
            <a:r>
              <a:rPr sz="1350" spc="135" baseline="6172" dirty="0">
                <a:latin typeface="Times New Roman"/>
                <a:cs typeface="Times New Roman"/>
              </a:rPr>
              <a:t> </a:t>
            </a:r>
            <a:r>
              <a:rPr sz="1350" spc="-44" baseline="6172" dirty="0">
                <a:latin typeface="Microsoft Sans Serif"/>
                <a:cs typeface="Microsoft Sans Serif"/>
              </a:rPr>
              <a:t>d</a:t>
            </a:r>
            <a:r>
              <a:rPr sz="1350" spc="-142" baseline="6172" dirty="0">
                <a:latin typeface="Microsoft Sans Serif"/>
                <a:cs typeface="Microsoft Sans Serif"/>
              </a:rPr>
              <a:t>e</a:t>
            </a:r>
            <a:r>
              <a:rPr sz="1350" spc="15" baseline="6172" dirty="0">
                <a:latin typeface="Microsoft Sans Serif"/>
                <a:cs typeface="Microsoft Sans Serif"/>
              </a:rPr>
              <a:t>f</a:t>
            </a:r>
            <a:r>
              <a:rPr sz="1350" spc="30" baseline="6172" dirty="0">
                <a:latin typeface="Microsoft Sans Serif"/>
                <a:cs typeface="Microsoft Sans Serif"/>
              </a:rPr>
              <a:t>i</a:t>
            </a:r>
            <a:r>
              <a:rPr sz="1350" spc="-44" baseline="6172" dirty="0">
                <a:latin typeface="Microsoft Sans Serif"/>
                <a:cs typeface="Microsoft Sans Serif"/>
              </a:rPr>
              <a:t>n</a:t>
            </a:r>
            <a:r>
              <a:rPr sz="1350" spc="-142" baseline="6172" dirty="0">
                <a:latin typeface="Microsoft Sans Serif"/>
                <a:cs typeface="Microsoft Sans Serif"/>
              </a:rPr>
              <a:t>e</a:t>
            </a:r>
            <a:r>
              <a:rPr sz="1350" spc="-44" baseline="6172" dirty="0">
                <a:latin typeface="Microsoft Sans Serif"/>
                <a:cs typeface="Microsoft Sans Serif"/>
              </a:rPr>
              <a:t>d</a:t>
            </a:r>
            <a:r>
              <a:rPr sz="1350" spc="-7" baseline="6172" dirty="0">
                <a:latin typeface="Microsoft Sans Serif"/>
                <a:cs typeface="Microsoft Sans Serif"/>
              </a:rPr>
              <a:t>; </a:t>
            </a:r>
            <a:r>
              <a:rPr sz="1350" spc="-7" baseline="6172" dirty="0">
                <a:latin typeface="Times New Roman"/>
                <a:cs typeface="Times New Roman"/>
              </a:rPr>
              <a:t> </a:t>
            </a:r>
            <a:r>
              <a:rPr sz="900" spc="-45" dirty="0">
                <a:latin typeface="Microsoft Sans Serif"/>
                <a:cs typeface="Microsoft Sans Serif"/>
              </a:rPr>
              <a:t>and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either</a:t>
            </a:r>
            <a:endParaRPr sz="900">
              <a:latin typeface="Microsoft Sans Serif"/>
              <a:cs typeface="Microsoft Sans Serif"/>
            </a:endParaRPr>
          </a:p>
          <a:p>
            <a:pPr marL="921385" marR="732790" indent="-36195">
              <a:lnSpc>
                <a:spcPts val="950"/>
              </a:lnSpc>
              <a:spcBef>
                <a:spcPts val="140"/>
              </a:spcBef>
            </a:pPr>
            <a:r>
              <a:rPr sz="800" spc="-25" dirty="0">
                <a:latin typeface="Microsoft Sans Serif"/>
                <a:cs typeface="Microsoft Sans Serif"/>
              </a:rPr>
              <a:t>x</a:t>
            </a:r>
            <a:r>
              <a:rPr sz="900" spc="-37" baseline="-9259" dirty="0">
                <a:latin typeface="Microsoft Sans Serif"/>
                <a:cs typeface="Microsoft Sans Serif"/>
              </a:rPr>
              <a:t>0</a:t>
            </a:r>
            <a:r>
              <a:rPr sz="900" spc="97" baseline="-9259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is</a:t>
            </a:r>
            <a:r>
              <a:rPr sz="800" spc="9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an</a:t>
            </a:r>
            <a:r>
              <a:rPr sz="800" spc="9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isolated</a:t>
            </a:r>
            <a:r>
              <a:rPr sz="800" spc="95" dirty="0">
                <a:latin typeface="Microsoft Sans Serif"/>
                <a:cs typeface="Microsoft Sans Serif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point</a:t>
            </a:r>
            <a:r>
              <a:rPr sz="800" spc="8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of</a:t>
            </a:r>
            <a:r>
              <a:rPr sz="800" spc="8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X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(i.e.</a:t>
            </a:r>
            <a:r>
              <a:rPr sz="800" spc="18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Verdana"/>
                <a:cs typeface="Verdana"/>
              </a:rPr>
              <a:t>E</a:t>
            </a:r>
            <a:r>
              <a:rPr sz="800" spc="-40" dirty="0">
                <a:latin typeface="Tahoma"/>
                <a:cs typeface="Tahoma"/>
              </a:rPr>
              <a:t>o</a:t>
            </a:r>
            <a:r>
              <a:rPr sz="800" spc="-20" dirty="0">
                <a:latin typeface="Tahoma"/>
                <a:cs typeface="Tahoma"/>
              </a:rPr>
              <a:t> </a:t>
            </a:r>
            <a:r>
              <a:rPr sz="800" spc="75" dirty="0">
                <a:latin typeface="Tahoma"/>
                <a:cs typeface="Tahoma"/>
              </a:rPr>
              <a:t>&gt;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-50" dirty="0">
                <a:latin typeface="Microsoft Sans Serif"/>
                <a:cs typeface="Microsoft Sans Serif"/>
              </a:rPr>
              <a:t>0</a:t>
            </a:r>
            <a:r>
              <a:rPr sz="800" spc="9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such</a:t>
            </a:r>
            <a:r>
              <a:rPr sz="800" spc="9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Microsoft Sans Serif"/>
                <a:cs typeface="Microsoft Sans Serif"/>
              </a:rPr>
              <a:t>that</a:t>
            </a:r>
            <a:r>
              <a:rPr sz="800" spc="9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Microsoft Sans Serif"/>
                <a:cs typeface="Microsoft Sans Serif"/>
              </a:rPr>
              <a:t>B</a:t>
            </a:r>
            <a:r>
              <a:rPr sz="900" spc="30" baseline="-9259" dirty="0">
                <a:latin typeface="Lucida Sans Unicode"/>
                <a:cs typeface="Lucida Sans Unicode"/>
              </a:rPr>
              <a:t>"</a:t>
            </a:r>
            <a:r>
              <a:rPr sz="800" spc="20" dirty="0">
                <a:latin typeface="Verdana"/>
                <a:cs typeface="Verdana"/>
              </a:rPr>
              <a:t>(</a:t>
            </a:r>
            <a:r>
              <a:rPr sz="800" spc="20" dirty="0">
                <a:latin typeface="Microsoft Sans Serif"/>
                <a:cs typeface="Microsoft Sans Serif"/>
              </a:rPr>
              <a:t>x</a:t>
            </a:r>
            <a:r>
              <a:rPr sz="900" spc="30" baseline="-9259" dirty="0">
                <a:latin typeface="Microsoft Sans Serif"/>
                <a:cs typeface="Microsoft Sans Serif"/>
              </a:rPr>
              <a:t>0</a:t>
            </a:r>
            <a:r>
              <a:rPr sz="900" spc="-135" baseline="-9259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Verdana"/>
                <a:cs typeface="Verdana"/>
              </a:rPr>
              <a:t>)</a:t>
            </a:r>
            <a:r>
              <a:rPr sz="800" spc="-45" dirty="0">
                <a:latin typeface="Verdana"/>
                <a:cs typeface="Verdana"/>
              </a:rPr>
              <a:t> </a:t>
            </a:r>
            <a:r>
              <a:rPr sz="800" dirty="0">
                <a:latin typeface="Verdana"/>
                <a:cs typeface="Verdana"/>
              </a:rPr>
              <a:t>=</a:t>
            </a:r>
            <a:r>
              <a:rPr sz="800" spc="-45" dirty="0">
                <a:latin typeface="Verdana"/>
                <a:cs typeface="Verdana"/>
              </a:rPr>
              <a:t> </a:t>
            </a:r>
            <a:r>
              <a:rPr sz="800" spc="5" dirty="0">
                <a:latin typeface="Verdana"/>
                <a:cs typeface="Verdana"/>
              </a:rPr>
              <a:t>(</a:t>
            </a:r>
            <a:r>
              <a:rPr sz="800" spc="5" dirty="0">
                <a:latin typeface="Microsoft Sans Serif"/>
                <a:cs typeface="Microsoft Sans Serif"/>
              </a:rPr>
              <a:t>x</a:t>
            </a:r>
            <a:r>
              <a:rPr sz="900" spc="7" baseline="-9259" dirty="0">
                <a:latin typeface="Microsoft Sans Serif"/>
                <a:cs typeface="Microsoft Sans Serif"/>
              </a:rPr>
              <a:t>0</a:t>
            </a:r>
            <a:r>
              <a:rPr sz="900" spc="-135" baseline="-9259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Verdana"/>
                <a:cs typeface="Verdana"/>
              </a:rPr>
              <a:t>}</a:t>
            </a:r>
            <a:r>
              <a:rPr sz="800" spc="-10" dirty="0">
                <a:latin typeface="Microsoft Sans Serif"/>
                <a:cs typeface="Microsoft Sans Serif"/>
              </a:rPr>
              <a:t>);</a:t>
            </a:r>
            <a:r>
              <a:rPr sz="800" spc="8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or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lim</a:t>
            </a:r>
            <a:r>
              <a:rPr sz="800" spc="4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Microsoft Sans Serif"/>
                <a:cs typeface="Microsoft Sans Serif"/>
              </a:rPr>
              <a:t>f</a:t>
            </a:r>
            <a:r>
              <a:rPr sz="800" spc="-2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Verdana"/>
                <a:cs typeface="Verdana"/>
              </a:rPr>
              <a:t>(</a:t>
            </a:r>
            <a:r>
              <a:rPr sz="800" spc="-25" dirty="0">
                <a:latin typeface="Microsoft Sans Serif"/>
                <a:cs typeface="Microsoft Sans Serif"/>
              </a:rPr>
              <a:t>x</a:t>
            </a:r>
            <a:r>
              <a:rPr sz="800" spc="-25" dirty="0">
                <a:latin typeface="Verdana"/>
                <a:cs typeface="Verdana"/>
              </a:rPr>
              <a:t>)</a:t>
            </a:r>
            <a:r>
              <a:rPr sz="800" spc="-5" dirty="0">
                <a:latin typeface="Verdana"/>
                <a:cs typeface="Verdana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exists</a:t>
            </a:r>
            <a:r>
              <a:rPr sz="800" spc="9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and</a:t>
            </a:r>
            <a:r>
              <a:rPr sz="800" spc="9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equals</a:t>
            </a:r>
            <a:r>
              <a:rPr sz="800" spc="8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Microsoft Sans Serif"/>
                <a:cs typeface="Microsoft Sans Serif"/>
              </a:rPr>
              <a:t>f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Verdana"/>
                <a:cs typeface="Verdana"/>
              </a:rPr>
              <a:t>(</a:t>
            </a:r>
            <a:r>
              <a:rPr sz="800" spc="-30" dirty="0">
                <a:latin typeface="Microsoft Sans Serif"/>
                <a:cs typeface="Microsoft Sans Serif"/>
              </a:rPr>
              <a:t>x</a:t>
            </a:r>
            <a:r>
              <a:rPr sz="900" spc="-44" baseline="-9259" dirty="0">
                <a:latin typeface="Microsoft Sans Serif"/>
                <a:cs typeface="Microsoft Sans Serif"/>
              </a:rPr>
              <a:t>0</a:t>
            </a:r>
            <a:r>
              <a:rPr sz="900" spc="-142" baseline="-9259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marL="885825">
              <a:lnSpc>
                <a:spcPts val="409"/>
              </a:lnSpc>
            </a:pPr>
            <a:r>
              <a:rPr sz="600" spc="30" dirty="0">
                <a:latin typeface="Microsoft Sans Serif"/>
                <a:cs typeface="Microsoft Sans Serif"/>
              </a:rPr>
              <a:t>x</a:t>
            </a:r>
            <a:r>
              <a:rPr sz="600" spc="30" dirty="0">
                <a:latin typeface="Lucida Sans Unicode"/>
                <a:cs typeface="Lucida Sans Unicode"/>
              </a:rPr>
              <a:t>→</a:t>
            </a:r>
            <a:r>
              <a:rPr sz="600" spc="30" dirty="0">
                <a:latin typeface="Microsoft Sans Serif"/>
                <a:cs typeface="Microsoft Sans Serif"/>
              </a:rPr>
              <a:t>x</a:t>
            </a:r>
            <a:r>
              <a:rPr sz="750" spc="44" baseline="-11111" dirty="0">
                <a:latin typeface="Microsoft Sans Serif"/>
                <a:cs typeface="Microsoft Sans Serif"/>
              </a:rPr>
              <a:t>0</a:t>
            </a:r>
            <a:endParaRPr sz="750" baseline="-11111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880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245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continuous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element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its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domain.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Microsoft Sans Serif"/>
              <a:cs typeface="Microsoft Sans Serif"/>
            </a:endParaRPr>
          </a:p>
          <a:p>
            <a:pPr marL="379730">
              <a:lnSpc>
                <a:spcPct val="100000"/>
              </a:lnSpc>
              <a:spcBef>
                <a:spcPts val="5"/>
              </a:spcBef>
            </a:pP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means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de</a:t>
            </a:r>
            <a:r>
              <a:rPr sz="1000" spc="-45" dirty="0">
                <a:latin typeface="Microsoft Sans Serif"/>
                <a:cs typeface="Microsoft Sans Serif"/>
              </a:rPr>
              <a:t>p</a:t>
            </a:r>
            <a:r>
              <a:rPr sz="1000" spc="-70" dirty="0">
                <a:latin typeface="Microsoft Sans Serif"/>
                <a:cs typeface="Microsoft Sans Serif"/>
              </a:rPr>
              <a:t>end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50" dirty="0">
                <a:latin typeface="Microsoft Sans Serif"/>
                <a:cs typeface="Microsoft Sans Serif"/>
              </a:rPr>
              <a:t>n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What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</a:t>
            </a:r>
            <a:r>
              <a:rPr sz="1000" spc="-25" dirty="0">
                <a:latin typeface="Microsoft Sans Serif"/>
                <a:cs typeface="Microsoft Sans Serif"/>
              </a:rPr>
              <a:t>o</a:t>
            </a:r>
            <a:r>
              <a:rPr sz="1000" spc="-120" dirty="0">
                <a:latin typeface="Microsoft Sans Serif"/>
                <a:cs typeface="Microsoft Sans Serif"/>
              </a:rPr>
              <a:t>es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not?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Later.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7629" y="7541"/>
            <a:ext cx="149352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IN" b="1" spc="120" dirty="0">
                <a:latin typeface="Arial Black" panose="020B0A04020102020204" pitchFamily="34" charset="0"/>
              </a:rPr>
              <a:t> </a:t>
            </a:r>
            <a:r>
              <a:rPr lang="en-IN" b="1" spc="45" dirty="0">
                <a:latin typeface="Arial Black" panose="020B0A04020102020204" pitchFamily="34" charset="0"/>
              </a:rPr>
              <a:t>OUTLINE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382" y="1121079"/>
            <a:ext cx="104279" cy="10427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12026" y="1111627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8284" y="1032580"/>
            <a:ext cx="1143635" cy="40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1000" spc="-55" dirty="0">
                <a:latin typeface="Microsoft Sans Serif"/>
                <a:cs typeface="Microsoft Sans Serif"/>
              </a:rPr>
              <a:t>Open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Closed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Set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Continuity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9382" y="1310868"/>
            <a:ext cx="104279" cy="10427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2026" y="1301416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endParaRPr sz="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8229" y="7541"/>
            <a:ext cx="23507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45" dirty="0"/>
              <a:t>Continuity</a:t>
            </a:r>
            <a:r>
              <a:rPr spc="145" dirty="0"/>
              <a:t> </a:t>
            </a:r>
            <a:r>
              <a:rPr spc="35" dirty="0"/>
              <a:t>in</a:t>
            </a:r>
            <a:r>
              <a:rPr spc="145" dirty="0"/>
              <a:t> </a:t>
            </a:r>
            <a:r>
              <a:rPr spc="75" dirty="0"/>
              <a:t>Metric</a:t>
            </a:r>
            <a:r>
              <a:rPr spc="145" dirty="0"/>
              <a:t> </a:t>
            </a:r>
            <a:r>
              <a:rPr spc="-35" dirty="0"/>
              <a:t>Spaces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397852"/>
            <a:ext cx="59588" cy="595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8150" y="891298"/>
            <a:ext cx="59588" cy="595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7200" y="1269783"/>
            <a:ext cx="4544695" cy="1036319"/>
            <a:chOff x="57200" y="1269783"/>
            <a:chExt cx="4544695" cy="1036319"/>
          </a:xfrm>
        </p:grpSpPr>
        <p:sp>
          <p:nvSpPr>
            <p:cNvPr id="6" name="object 6"/>
            <p:cNvSpPr/>
            <p:nvPr/>
          </p:nvSpPr>
          <p:spPr>
            <a:xfrm>
              <a:off x="57200" y="1269783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200" y="1444929"/>
              <a:ext cx="4493656" cy="5060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000" y="2204034"/>
              <a:ext cx="101600" cy="1016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8801" y="2191334"/>
              <a:ext cx="4442802" cy="1143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0857" y="1314018"/>
              <a:ext cx="50746" cy="89001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7200" y="1489203"/>
              <a:ext cx="4493895" cy="765810"/>
            </a:xfrm>
            <a:custGeom>
              <a:avLst/>
              <a:gdLst/>
              <a:ahLst/>
              <a:cxnLst/>
              <a:rect l="l" t="t" r="r" b="b"/>
              <a:pathLst>
                <a:path w="4493895" h="765810">
                  <a:moveTo>
                    <a:pt x="4493656" y="0"/>
                  </a:moveTo>
                  <a:lnTo>
                    <a:pt x="0" y="0"/>
                  </a:lnTo>
                  <a:lnTo>
                    <a:pt x="0" y="714831"/>
                  </a:lnTo>
                  <a:lnTo>
                    <a:pt x="4008" y="734555"/>
                  </a:lnTo>
                  <a:lnTo>
                    <a:pt x="14922" y="750708"/>
                  </a:lnTo>
                  <a:lnTo>
                    <a:pt x="31075" y="761623"/>
                  </a:lnTo>
                  <a:lnTo>
                    <a:pt x="50800" y="765631"/>
                  </a:lnTo>
                  <a:lnTo>
                    <a:pt x="4442856" y="765631"/>
                  </a:lnTo>
                  <a:lnTo>
                    <a:pt x="4462581" y="761623"/>
                  </a:lnTo>
                  <a:lnTo>
                    <a:pt x="4478734" y="750708"/>
                  </a:lnTo>
                  <a:lnTo>
                    <a:pt x="4489648" y="734555"/>
                  </a:lnTo>
                  <a:lnTo>
                    <a:pt x="4493656" y="714831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1352110"/>
              <a:ext cx="0" cy="871219"/>
            </a:xfrm>
            <a:custGeom>
              <a:avLst/>
              <a:gdLst/>
              <a:ahLst/>
              <a:cxnLst/>
              <a:rect l="l" t="t" r="r" b="b"/>
              <a:pathLst>
                <a:path h="871219">
                  <a:moveTo>
                    <a:pt x="0" y="87097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13394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13267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50856" y="13140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2458466"/>
            <a:ext cx="59588" cy="59588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57200" y="2861538"/>
            <a:ext cx="4544695" cy="486409"/>
            <a:chOff x="57200" y="2861538"/>
            <a:chExt cx="4544695" cy="486409"/>
          </a:xfrm>
        </p:grpSpPr>
        <p:sp>
          <p:nvSpPr>
            <p:cNvPr id="18" name="object 18"/>
            <p:cNvSpPr/>
            <p:nvPr/>
          </p:nvSpPr>
          <p:spPr>
            <a:xfrm>
              <a:off x="57200" y="2861538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200" y="3047225"/>
              <a:ext cx="4493656" cy="5060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000" y="3245942"/>
              <a:ext cx="101600" cy="10159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8801" y="3233242"/>
              <a:ext cx="4442802" cy="1143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50857" y="2905785"/>
              <a:ext cx="50746" cy="34015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7200" y="3091507"/>
              <a:ext cx="4493895" cy="205740"/>
            </a:xfrm>
            <a:custGeom>
              <a:avLst/>
              <a:gdLst/>
              <a:ahLst/>
              <a:cxnLst/>
              <a:rect l="l" t="t" r="r" b="b"/>
              <a:pathLst>
                <a:path w="4493895" h="205739">
                  <a:moveTo>
                    <a:pt x="4493656" y="0"/>
                  </a:moveTo>
                  <a:lnTo>
                    <a:pt x="0" y="0"/>
                  </a:lnTo>
                  <a:lnTo>
                    <a:pt x="0" y="154434"/>
                  </a:lnTo>
                  <a:lnTo>
                    <a:pt x="4008" y="174159"/>
                  </a:lnTo>
                  <a:lnTo>
                    <a:pt x="14922" y="190312"/>
                  </a:lnTo>
                  <a:lnTo>
                    <a:pt x="31075" y="201226"/>
                  </a:lnTo>
                  <a:lnTo>
                    <a:pt x="50800" y="205234"/>
                  </a:lnTo>
                  <a:lnTo>
                    <a:pt x="4442856" y="205234"/>
                  </a:lnTo>
                  <a:lnTo>
                    <a:pt x="4462581" y="201226"/>
                  </a:lnTo>
                  <a:lnTo>
                    <a:pt x="4478734" y="190312"/>
                  </a:lnTo>
                  <a:lnTo>
                    <a:pt x="4489648" y="174159"/>
                  </a:lnTo>
                  <a:lnTo>
                    <a:pt x="4493656" y="154434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2943878"/>
              <a:ext cx="0" cy="321310"/>
            </a:xfrm>
            <a:custGeom>
              <a:avLst/>
              <a:gdLst/>
              <a:ahLst/>
              <a:cxnLst/>
              <a:rect l="l" t="t" r="r" b="b"/>
              <a:pathLst>
                <a:path h="321310">
                  <a:moveTo>
                    <a:pt x="0" y="32111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2931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50856" y="2918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50856" y="2905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9100" y="320743"/>
            <a:ext cx="4531995" cy="2938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630">
              <a:lnSpc>
                <a:spcPts val="1200"/>
              </a:lnSpc>
              <a:spcBef>
                <a:spcPts val="95"/>
              </a:spcBef>
            </a:pPr>
            <a:r>
              <a:rPr sz="1000" spc="-80" dirty="0">
                <a:latin typeface="Microsoft Sans Serif"/>
                <a:cs typeface="Microsoft Sans Serif"/>
              </a:rPr>
              <a:t>Remem</a:t>
            </a:r>
            <a:r>
              <a:rPr sz="1000" spc="-35" dirty="0">
                <a:latin typeface="Microsoft Sans Serif"/>
                <a:cs typeface="Microsoft Sans Serif"/>
              </a:rPr>
              <a:t>b</a:t>
            </a:r>
            <a:r>
              <a:rPr sz="1000" spc="-40" dirty="0">
                <a:latin typeface="Microsoft Sans Serif"/>
                <a:cs typeface="Microsoft Sans Serif"/>
              </a:rPr>
              <a:t>er,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give</a:t>
            </a:r>
            <a:r>
              <a:rPr sz="1000" spc="-60" dirty="0">
                <a:latin typeface="Microsoft Sans Serif"/>
                <a:cs typeface="Microsoft Sans Serif"/>
              </a:rPr>
              <a:t>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inve</a:t>
            </a:r>
            <a:r>
              <a:rPr sz="1000" dirty="0">
                <a:latin typeface="Microsoft Sans Serif"/>
                <a:cs typeface="Microsoft Sans Serif"/>
              </a:rPr>
              <a:t>r</a:t>
            </a:r>
            <a:r>
              <a:rPr sz="1000" spc="-120" dirty="0">
                <a:latin typeface="Microsoft Sans Serif"/>
                <a:cs typeface="Microsoft Sans Serif"/>
              </a:rPr>
              <a:t>s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image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subset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o</a:t>
            </a:r>
            <a:r>
              <a:rPr sz="1000" spc="-15" dirty="0">
                <a:latin typeface="Microsoft Sans Serif"/>
                <a:cs typeface="Microsoft Sans Serif"/>
              </a:rPr>
              <a:t>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  <a:p>
            <a:pPr marL="341630">
              <a:lnSpc>
                <a:spcPts val="1195"/>
              </a:lnSpc>
            </a:pPr>
            <a:r>
              <a:rPr sz="1000" spc="-50" dirty="0">
                <a:latin typeface="Microsoft Sans Serif"/>
                <a:cs typeface="Microsoft Sans Serif"/>
              </a:rPr>
              <a:t>defined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as:</a:t>
            </a:r>
            <a:endParaRPr sz="1000">
              <a:latin typeface="Microsoft Sans Serif"/>
              <a:cs typeface="Microsoft Sans Serif"/>
            </a:endParaRPr>
          </a:p>
          <a:p>
            <a:pPr marL="274320" algn="ctr">
              <a:lnSpc>
                <a:spcPts val="1200"/>
              </a:lnSpc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  <a:p>
            <a:pPr marL="341630" marR="515620">
              <a:lnSpc>
                <a:spcPct val="100000"/>
              </a:lnSpc>
              <a:spcBef>
                <a:spcPts val="2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 </a:t>
            </a:r>
            <a:r>
              <a:rPr sz="1000" spc="-60" dirty="0">
                <a:latin typeface="Microsoft Sans Serif"/>
                <a:cs typeface="Microsoft Sans Serif"/>
              </a:rPr>
              <a:t>inverse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image</a:t>
            </a:r>
            <a:r>
              <a:rPr sz="1000" spc="-55" dirty="0">
                <a:latin typeface="Microsoft Sans Serif"/>
                <a:cs typeface="Microsoft Sans Serif"/>
              </a:rPr>
              <a:t> is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used</a:t>
            </a:r>
            <a:r>
              <a:rPr sz="1000" spc="-8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 </a:t>
            </a:r>
            <a:r>
              <a:rPr sz="1000" spc="-50" dirty="0">
                <a:latin typeface="Microsoft Sans Serif"/>
                <a:cs typeface="Microsoft Sans Serif"/>
              </a:rPr>
              <a:t>provide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characterization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-40" dirty="0">
                <a:latin typeface="Microsoft Sans Serif"/>
                <a:cs typeface="Microsoft Sans Serif"/>
              </a:rPr>
              <a:t>continuous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functions.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9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</a:pPr>
            <a:r>
              <a:rPr sz="1200" spc="-70" dirty="0">
                <a:solidFill>
                  <a:srgbClr val="FFF200"/>
                </a:solidFill>
                <a:latin typeface="Microsoft Sans Serif"/>
                <a:cs typeface="Microsoft Sans Serif"/>
              </a:rPr>
              <a:t>Theorem</a:t>
            </a:r>
            <a:endParaRPr sz="12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30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</a:t>
            </a:r>
            <a:r>
              <a:rPr sz="1000" spc="-75" dirty="0">
                <a:latin typeface="Microsoft Sans Serif"/>
                <a:cs typeface="Microsoft Sans Serif"/>
              </a:rPr>
              <a:t>aces,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1885950" marR="1838960" algn="ctr">
              <a:lnSpc>
                <a:spcPct val="124500"/>
              </a:lnSpc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17145" algn="ctr">
              <a:lnSpc>
                <a:spcPct val="100000"/>
              </a:lnSpc>
              <a:spcBef>
                <a:spcPts val="295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f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endParaRPr sz="1000">
              <a:latin typeface="Microsoft Sans Serif"/>
              <a:cs typeface="Microsoft Sans Serif"/>
            </a:endParaRPr>
          </a:p>
          <a:p>
            <a:pPr marL="341630" marR="43180">
              <a:lnSpc>
                <a:spcPct val="100000"/>
              </a:lnSpc>
              <a:spcBef>
                <a:spcPts val="1490"/>
              </a:spcBef>
            </a:pPr>
            <a:r>
              <a:rPr sz="1000" spc="-20" dirty="0">
                <a:latin typeface="Microsoft Sans Serif"/>
                <a:cs typeface="Microsoft Sans Serif"/>
              </a:rPr>
              <a:t>Continuity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equivalent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fact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inverse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image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range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domain.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88265">
              <a:lnSpc>
                <a:spcPct val="100000"/>
              </a:lnSpc>
              <a:spcBef>
                <a:spcPts val="5"/>
              </a:spcBef>
            </a:pPr>
            <a:r>
              <a:rPr sz="1200" spc="-35" dirty="0">
                <a:solidFill>
                  <a:srgbClr val="D80000"/>
                </a:solidFill>
                <a:latin typeface="Microsoft Sans Serif"/>
                <a:cs typeface="Microsoft Sans Serif"/>
              </a:rPr>
              <a:t>NOTE: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an</a:t>
            </a:r>
            <a:r>
              <a:rPr sz="1200" spc="4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60" dirty="0">
                <a:solidFill>
                  <a:srgbClr val="D80000"/>
                </a:solidFill>
                <a:latin typeface="Microsoft Sans Serif"/>
                <a:cs typeface="Microsoft Sans Serif"/>
              </a:rPr>
              <a:t>equivalent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50" dirty="0">
                <a:solidFill>
                  <a:srgbClr val="D80000"/>
                </a:solidFill>
                <a:latin typeface="Microsoft Sans Serif"/>
                <a:cs typeface="Microsoft Sans Serif"/>
              </a:rPr>
              <a:t>statement</a:t>
            </a:r>
            <a:r>
              <a:rPr sz="12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D80000"/>
                </a:solidFill>
                <a:latin typeface="Microsoft Sans Serif"/>
                <a:cs typeface="Microsoft Sans Serif"/>
              </a:rPr>
              <a:t>of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the</a:t>
            </a:r>
            <a:r>
              <a:rPr sz="1200" spc="5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70" dirty="0">
                <a:solidFill>
                  <a:srgbClr val="D80000"/>
                </a:solidFill>
                <a:latin typeface="Microsoft Sans Serif"/>
                <a:cs typeface="Microsoft Sans Serif"/>
              </a:rPr>
              <a:t>theorem</a:t>
            </a:r>
            <a:endParaRPr sz="1200">
              <a:latin typeface="Microsoft Sans Serif"/>
              <a:cs typeface="Microsoft Sans Serif"/>
            </a:endParaRPr>
          </a:p>
          <a:p>
            <a:pPr marL="88265">
              <a:lnSpc>
                <a:spcPct val="100000"/>
              </a:lnSpc>
              <a:spcBef>
                <a:spcPts val="455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only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50" spc="-97" baseline="27777" dirty="0"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C</a:t>
            </a:r>
            <a:r>
              <a:rPr sz="1000" spc="4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9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C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200" y="400392"/>
            <a:ext cx="4493895" cy="82550"/>
          </a:xfrm>
          <a:custGeom>
            <a:avLst/>
            <a:gdLst/>
            <a:ahLst/>
            <a:cxnLst/>
            <a:rect l="l" t="t" r="r" b="b"/>
            <a:pathLst>
              <a:path w="4493895" h="8255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4493656" y="82384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E5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7200" y="444815"/>
            <a:ext cx="4544695" cy="256540"/>
            <a:chOff x="57200" y="444815"/>
            <a:chExt cx="4544695" cy="2565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599249"/>
              <a:ext cx="101600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586549"/>
              <a:ext cx="4442802" cy="1143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50857" y="450951"/>
              <a:ext cx="50746" cy="14829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7200" y="444815"/>
              <a:ext cx="4493895" cy="205740"/>
            </a:xfrm>
            <a:custGeom>
              <a:avLst/>
              <a:gdLst/>
              <a:ahLst/>
              <a:cxnLst/>
              <a:rect l="l" t="t" r="r" b="b"/>
              <a:pathLst>
                <a:path w="4493895" h="205740">
                  <a:moveTo>
                    <a:pt x="4493656" y="0"/>
                  </a:moveTo>
                  <a:lnTo>
                    <a:pt x="0" y="0"/>
                  </a:lnTo>
                  <a:lnTo>
                    <a:pt x="0" y="154434"/>
                  </a:lnTo>
                  <a:lnTo>
                    <a:pt x="4008" y="174159"/>
                  </a:lnTo>
                  <a:lnTo>
                    <a:pt x="14922" y="190312"/>
                  </a:lnTo>
                  <a:lnTo>
                    <a:pt x="31075" y="201226"/>
                  </a:lnTo>
                  <a:lnTo>
                    <a:pt x="50800" y="205234"/>
                  </a:lnTo>
                  <a:lnTo>
                    <a:pt x="4442856" y="205234"/>
                  </a:lnTo>
                  <a:lnTo>
                    <a:pt x="4462581" y="201226"/>
                  </a:lnTo>
                  <a:lnTo>
                    <a:pt x="4478734" y="190312"/>
                  </a:lnTo>
                  <a:lnTo>
                    <a:pt x="4489648" y="174159"/>
                  </a:lnTo>
                  <a:lnTo>
                    <a:pt x="4493656" y="154434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50856" y="489052"/>
              <a:ext cx="0" cy="129539"/>
            </a:xfrm>
            <a:custGeom>
              <a:avLst/>
              <a:gdLst/>
              <a:ahLst/>
              <a:cxnLst/>
              <a:rect l="l" t="t" r="r" b="b"/>
              <a:pathLst>
                <a:path h="129540">
                  <a:moveTo>
                    <a:pt x="0" y="12924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50856" y="47635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46365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45095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9900" y="434764"/>
            <a:ext cx="4465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25" dirty="0">
                <a:solidFill>
                  <a:srgbClr val="000000"/>
                </a:solidFill>
              </a:rPr>
              <a:t>f</a:t>
            </a:r>
            <a:r>
              <a:rPr sz="1000" spc="280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is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40" dirty="0">
                <a:solidFill>
                  <a:srgbClr val="000000"/>
                </a:solidFill>
              </a:rPr>
              <a:t>continuous</a:t>
            </a:r>
            <a:r>
              <a:rPr sz="1000" spc="60" dirty="0">
                <a:solidFill>
                  <a:srgbClr val="000000"/>
                </a:solidFill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Lucida Sans Unicode"/>
                <a:cs typeface="Lucida Sans Unicode"/>
              </a:rPr>
              <a:t>⇒</a:t>
            </a:r>
            <a:r>
              <a:rPr sz="1000" spc="15" dirty="0">
                <a:solidFill>
                  <a:srgbClr val="0000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000000"/>
                </a:solidFill>
              </a:rPr>
              <a:t>f</a:t>
            </a:r>
            <a:r>
              <a:rPr sz="1000" spc="-45" dirty="0">
                <a:solidFill>
                  <a:srgbClr val="000000"/>
                </a:solidFill>
              </a:rPr>
              <a:t> </a:t>
            </a:r>
            <a:r>
              <a:rPr sz="1050" spc="-97" baseline="27777" dirty="0">
                <a:solidFill>
                  <a:srgbClr val="000000"/>
                </a:solidFill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solidFill>
                  <a:srgbClr val="000000"/>
                </a:solidFill>
              </a:rPr>
              <a:t>1</a:t>
            </a:r>
            <a:r>
              <a:rPr sz="1050" spc="-179" baseline="27777" dirty="0">
                <a:solidFill>
                  <a:srgbClr val="000000"/>
                </a:solidFill>
              </a:rPr>
              <a:t> </a:t>
            </a:r>
            <a:r>
              <a:rPr sz="1000" spc="35" dirty="0">
                <a:solidFill>
                  <a:srgbClr val="000000"/>
                </a:solidFill>
                <a:latin typeface="Lucida Sans Unicode"/>
                <a:cs typeface="Lucida Sans Unicode"/>
              </a:rPr>
              <a:t>(</a:t>
            </a:r>
            <a:r>
              <a:rPr sz="1000" spc="35" dirty="0">
                <a:solidFill>
                  <a:srgbClr val="000000"/>
                </a:solidFill>
              </a:rPr>
              <a:t>A</a:t>
            </a:r>
            <a:r>
              <a:rPr sz="1000" spc="35" dirty="0">
                <a:solidFill>
                  <a:srgbClr val="000000"/>
                </a:solidFill>
                <a:latin typeface="Lucida Sans Unicode"/>
                <a:cs typeface="Lucida Sans Unicode"/>
              </a:rPr>
              <a:t>)</a:t>
            </a:r>
            <a:r>
              <a:rPr sz="1000" spc="20" dirty="0">
                <a:solidFill>
                  <a:srgbClr val="000000"/>
                </a:solidFill>
                <a:latin typeface="Lucida Sans Unicode"/>
                <a:cs typeface="Lucida Sans Unicode"/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is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open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in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X</a:t>
            </a:r>
            <a:r>
              <a:rPr sz="1000" spc="200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for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5" dirty="0">
                <a:solidFill>
                  <a:srgbClr val="000000"/>
                </a:solidFill>
              </a:rPr>
              <a:t>every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A</a:t>
            </a:r>
            <a:r>
              <a:rPr sz="1000" spc="5" dirty="0">
                <a:solidFill>
                  <a:srgbClr val="000000"/>
                </a:solidFill>
              </a:rPr>
              <a:t> </a:t>
            </a:r>
            <a:r>
              <a:rPr sz="1000" spc="260" dirty="0">
                <a:solidFill>
                  <a:srgbClr val="000000"/>
                </a:solidFill>
                <a:latin typeface="Lucida Sans Unicode"/>
                <a:cs typeface="Lucida Sans Unicode"/>
              </a:rPr>
              <a:t>c</a:t>
            </a:r>
            <a:r>
              <a:rPr sz="1000" spc="-40" dirty="0">
                <a:solidFill>
                  <a:srgbClr val="0000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Y</a:t>
            </a:r>
            <a:r>
              <a:rPr sz="1000" spc="240" dirty="0">
                <a:solidFill>
                  <a:srgbClr val="000000"/>
                </a:solidFill>
              </a:rPr>
              <a:t> </a:t>
            </a:r>
            <a:r>
              <a:rPr sz="1000" spc="-65" dirty="0">
                <a:solidFill>
                  <a:srgbClr val="000000"/>
                </a:solidFill>
              </a:rPr>
              <a:t>such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10" dirty="0">
                <a:solidFill>
                  <a:srgbClr val="000000"/>
                </a:solidFill>
              </a:rPr>
              <a:t>that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A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is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open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in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Y</a:t>
            </a:r>
            <a:r>
              <a:rPr sz="1000" spc="-95" dirty="0">
                <a:solidFill>
                  <a:srgbClr val="000000"/>
                </a:solidFill>
              </a:rPr>
              <a:t> </a:t>
            </a:r>
            <a:r>
              <a:rPr sz="1000" spc="-5" dirty="0">
                <a:solidFill>
                  <a:srgbClr val="000000"/>
                </a:solidFill>
              </a:rPr>
              <a:t>.</a:t>
            </a:r>
            <a:endParaRPr sz="1000">
              <a:latin typeface="Lucida Sans Unicode"/>
              <a:cs typeface="Lucida Sans Unicode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7200" y="801979"/>
            <a:ext cx="4544695" cy="2155190"/>
            <a:chOff x="57200" y="801979"/>
            <a:chExt cx="4544695" cy="2155190"/>
          </a:xfrm>
        </p:grpSpPr>
        <p:sp>
          <p:nvSpPr>
            <p:cNvPr id="14" name="object 14"/>
            <p:cNvSpPr/>
            <p:nvPr/>
          </p:nvSpPr>
          <p:spPr>
            <a:xfrm>
              <a:off x="57200" y="801979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200" y="977112"/>
              <a:ext cx="4493656" cy="5060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2855252"/>
              <a:ext cx="101600" cy="1016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2842552"/>
              <a:ext cx="4442802" cy="1143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846213"/>
              <a:ext cx="50746" cy="200903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7200" y="1021380"/>
              <a:ext cx="4493895" cy="1884680"/>
            </a:xfrm>
            <a:custGeom>
              <a:avLst/>
              <a:gdLst/>
              <a:ahLst/>
              <a:cxnLst/>
              <a:rect l="l" t="t" r="r" b="b"/>
              <a:pathLst>
                <a:path w="4493895" h="1884680">
                  <a:moveTo>
                    <a:pt x="4493656" y="0"/>
                  </a:moveTo>
                  <a:lnTo>
                    <a:pt x="0" y="0"/>
                  </a:lnTo>
                  <a:lnTo>
                    <a:pt x="0" y="1833871"/>
                  </a:lnTo>
                  <a:lnTo>
                    <a:pt x="4008" y="1853596"/>
                  </a:lnTo>
                  <a:lnTo>
                    <a:pt x="14922" y="1869749"/>
                  </a:lnTo>
                  <a:lnTo>
                    <a:pt x="31075" y="1880663"/>
                  </a:lnTo>
                  <a:lnTo>
                    <a:pt x="50800" y="1884672"/>
                  </a:lnTo>
                  <a:lnTo>
                    <a:pt x="4442856" y="1884672"/>
                  </a:lnTo>
                  <a:lnTo>
                    <a:pt x="4462581" y="1880663"/>
                  </a:lnTo>
                  <a:lnTo>
                    <a:pt x="4478734" y="1869749"/>
                  </a:lnTo>
                  <a:lnTo>
                    <a:pt x="4489648" y="1853596"/>
                  </a:lnTo>
                  <a:lnTo>
                    <a:pt x="4493656" y="1833871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50856" y="884287"/>
              <a:ext cx="0" cy="1990089"/>
            </a:xfrm>
            <a:custGeom>
              <a:avLst/>
              <a:gdLst/>
              <a:ahLst/>
              <a:cxnLst/>
              <a:rect l="l" t="t" r="r" b="b"/>
              <a:pathLst>
                <a:path h="1990089">
                  <a:moveTo>
                    <a:pt x="0" y="199001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87158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85888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84618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439354"/>
              <a:ext cx="59588" cy="595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629143"/>
              <a:ext cx="59588" cy="595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818932"/>
              <a:ext cx="59588" cy="5958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2767876"/>
              <a:ext cx="59588" cy="59588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57200" y="742350"/>
            <a:ext cx="3761740" cy="21259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00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Proof.</a:t>
            </a:r>
            <a:endParaRPr sz="1200">
              <a:latin typeface="Microsoft Sans Serif"/>
              <a:cs typeface="Microsoft Sans Serif"/>
            </a:endParaRPr>
          </a:p>
          <a:p>
            <a:pPr marL="50800">
              <a:lnSpc>
                <a:spcPts val="1200"/>
              </a:lnSpc>
              <a:spcBef>
                <a:spcPts val="245"/>
              </a:spcBef>
            </a:pPr>
            <a:r>
              <a:rPr sz="1000" spc="-75" dirty="0">
                <a:latin typeface="Microsoft Sans Serif"/>
                <a:cs typeface="Microsoft Sans Serif"/>
              </a:rPr>
              <a:t>Suppose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5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 marL="50800">
              <a:lnSpc>
                <a:spcPts val="1200"/>
              </a:lnSpc>
            </a:pPr>
            <a:r>
              <a:rPr sz="1000" spc="-65" dirty="0">
                <a:latin typeface="Microsoft Sans Serif"/>
                <a:cs typeface="Microsoft Sans Serif"/>
              </a:rPr>
              <a:t>Given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9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with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must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show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50" spc="-97" baseline="27777" dirty="0"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A</a:t>
            </a:r>
            <a:r>
              <a:rPr sz="1000" spc="3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03530">
              <a:lnSpc>
                <a:spcPct val="100000"/>
              </a:lnSpc>
              <a:spcBef>
                <a:spcPts val="495"/>
              </a:spcBef>
            </a:pPr>
            <a:r>
              <a:rPr sz="1000" spc="-65" dirty="0">
                <a:latin typeface="Microsoft Sans Serif"/>
                <a:cs typeface="Microsoft Sans Serif"/>
              </a:rPr>
              <a:t>Sup</a:t>
            </a:r>
            <a:r>
              <a:rPr sz="1000" spc="-35" dirty="0">
                <a:latin typeface="Microsoft Sans Serif"/>
                <a:cs typeface="Microsoft Sans Serif"/>
              </a:rPr>
              <a:t>p</a:t>
            </a:r>
            <a:r>
              <a:rPr sz="1000" spc="-105" dirty="0">
                <a:latin typeface="Microsoft Sans Serif"/>
                <a:cs typeface="Microsoft Sans Serif"/>
              </a:rPr>
              <a:t>ose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27777" dirty="0">
                <a:latin typeface="Lucida Sans Unicode"/>
                <a:cs typeface="Lucida Sans Unicode"/>
              </a:rPr>
              <a:t>—</a:t>
            </a:r>
            <a:r>
              <a:rPr sz="1050" spc="-67" baseline="27777" dirty="0">
                <a:latin typeface="Microsoft Sans Serif"/>
                <a:cs typeface="Microsoft Sans Serif"/>
              </a:rPr>
              <a:t>1</a:t>
            </a:r>
            <a:r>
              <a:rPr sz="1050" spc="-157" baseline="27777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y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03530">
              <a:lnSpc>
                <a:spcPct val="100000"/>
              </a:lnSpc>
              <a:spcBef>
                <a:spcPts val="295"/>
              </a:spcBef>
            </a:pP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w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fi</a:t>
            </a:r>
            <a:r>
              <a:rPr sz="1000" spc="-50" dirty="0">
                <a:latin typeface="Microsoft Sans Serif"/>
                <a:cs typeface="Microsoft Sans Serif"/>
              </a:rPr>
              <a:t>n</a:t>
            </a:r>
            <a:r>
              <a:rPr sz="1000" spc="-45" dirty="0">
                <a:latin typeface="Microsoft Sans Serif"/>
                <a:cs typeface="Microsoft Sans Serif"/>
              </a:rPr>
              <a:t>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y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03530">
              <a:lnSpc>
                <a:spcPct val="100000"/>
              </a:lnSpc>
              <a:spcBef>
                <a:spcPts val="295"/>
              </a:spcBef>
            </a:pP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exists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  <a:p>
            <a:pPr marL="1384300">
              <a:lnSpc>
                <a:spcPct val="100000"/>
              </a:lnSpc>
              <a:spcBef>
                <a:spcPts val="295"/>
              </a:spcBef>
              <a:tabLst>
                <a:tab pos="2152015" algn="l"/>
              </a:tabLst>
            </a:pP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2152015">
              <a:lnSpc>
                <a:spcPct val="100000"/>
              </a:lnSpc>
              <a:spcBef>
                <a:spcPts val="2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y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2152015">
              <a:lnSpc>
                <a:spcPct val="100000"/>
              </a:lnSpc>
              <a:spcBef>
                <a:spcPts val="290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2152015">
              <a:lnSpc>
                <a:spcPct val="100000"/>
              </a:lnSpc>
              <a:spcBef>
                <a:spcPts val="2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303530">
              <a:lnSpc>
                <a:spcPct val="100000"/>
              </a:lnSpc>
              <a:spcBef>
                <a:spcPts val="295"/>
              </a:spcBef>
            </a:pP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75" baseline="-11904" dirty="0">
                <a:latin typeface="Trebuchet MS"/>
                <a:cs typeface="Trebuchet MS"/>
              </a:rPr>
              <a:t>б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27777" dirty="0">
                <a:latin typeface="Lucida Sans Unicode"/>
                <a:cs typeface="Lucida Sans Unicode"/>
              </a:rPr>
              <a:t>—</a:t>
            </a:r>
            <a:r>
              <a:rPr sz="1050" spc="-67" baseline="27777" dirty="0">
                <a:latin typeface="Microsoft Sans Serif"/>
                <a:cs typeface="Microsoft Sans Serif"/>
              </a:rPr>
              <a:t>1</a:t>
            </a:r>
            <a:r>
              <a:rPr sz="1050" spc="-157" baseline="27777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theref</a:t>
            </a:r>
            <a:r>
              <a:rPr sz="1000" spc="-70" dirty="0">
                <a:latin typeface="Microsoft Sans Serif"/>
                <a:cs typeface="Microsoft Sans Serif"/>
              </a:rPr>
              <a:t>o</a:t>
            </a:r>
            <a:r>
              <a:rPr sz="1000" spc="-45" dirty="0">
                <a:latin typeface="Microsoft Sans Serif"/>
                <a:cs typeface="Microsoft Sans Serif"/>
              </a:rPr>
              <a:t>r</a:t>
            </a:r>
            <a:r>
              <a:rPr sz="1000" spc="-70" dirty="0">
                <a:latin typeface="Microsoft Sans Serif"/>
                <a:cs typeface="Microsoft Sans Serif"/>
              </a:rPr>
              <a:t>e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27777" dirty="0">
                <a:latin typeface="Lucida Sans Unicode"/>
                <a:cs typeface="Lucida Sans Unicode"/>
              </a:rPr>
              <a:t>—</a:t>
            </a:r>
            <a:r>
              <a:rPr sz="1050" spc="-67" baseline="27777" dirty="0">
                <a:latin typeface="Microsoft Sans Serif"/>
                <a:cs typeface="Microsoft Sans Serif"/>
              </a:rPr>
              <a:t>1</a:t>
            </a:r>
            <a:r>
              <a:rPr sz="1050" spc="-157" baseline="27777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407801" y="2744609"/>
            <a:ext cx="86360" cy="85725"/>
            <a:chOff x="4407801" y="2744609"/>
            <a:chExt cx="86360" cy="85725"/>
          </a:xfrm>
        </p:grpSpPr>
        <p:sp>
          <p:nvSpPr>
            <p:cNvPr id="30" name="object 30"/>
            <p:cNvSpPr/>
            <p:nvPr/>
          </p:nvSpPr>
          <p:spPr>
            <a:xfrm>
              <a:off x="4410329" y="2744609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412856" y="2747137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412856" y="2827464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91291" y="2744609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200" y="194525"/>
            <a:ext cx="4493895" cy="82550"/>
          </a:xfrm>
          <a:custGeom>
            <a:avLst/>
            <a:gdLst/>
            <a:ahLst/>
            <a:cxnLst/>
            <a:rect l="l" t="t" r="r" b="b"/>
            <a:pathLst>
              <a:path w="4493895" h="8255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4493656" y="82384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E5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7200" y="238939"/>
            <a:ext cx="4544695" cy="360680"/>
            <a:chOff x="57200" y="238939"/>
            <a:chExt cx="4544695" cy="3606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497548"/>
              <a:ext cx="101600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484847"/>
              <a:ext cx="4442802" cy="1143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50857" y="245084"/>
              <a:ext cx="50746" cy="25246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7200" y="238939"/>
              <a:ext cx="4493895" cy="309880"/>
            </a:xfrm>
            <a:custGeom>
              <a:avLst/>
              <a:gdLst/>
              <a:ahLst/>
              <a:cxnLst/>
              <a:rect l="l" t="t" r="r" b="b"/>
              <a:pathLst>
                <a:path w="4493895" h="309880">
                  <a:moveTo>
                    <a:pt x="4493656" y="0"/>
                  </a:moveTo>
                  <a:lnTo>
                    <a:pt x="0" y="0"/>
                  </a:lnTo>
                  <a:lnTo>
                    <a:pt x="0" y="258608"/>
                  </a:lnTo>
                  <a:lnTo>
                    <a:pt x="4008" y="278333"/>
                  </a:lnTo>
                  <a:lnTo>
                    <a:pt x="14922" y="294486"/>
                  </a:lnTo>
                  <a:lnTo>
                    <a:pt x="31075" y="305400"/>
                  </a:lnTo>
                  <a:lnTo>
                    <a:pt x="50800" y="309409"/>
                  </a:lnTo>
                  <a:lnTo>
                    <a:pt x="4442856" y="309409"/>
                  </a:lnTo>
                  <a:lnTo>
                    <a:pt x="4462581" y="305400"/>
                  </a:lnTo>
                  <a:lnTo>
                    <a:pt x="4478734" y="294486"/>
                  </a:lnTo>
                  <a:lnTo>
                    <a:pt x="4489648" y="278333"/>
                  </a:lnTo>
                  <a:lnTo>
                    <a:pt x="4493656" y="25860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50856" y="283176"/>
              <a:ext cx="0" cy="233679"/>
            </a:xfrm>
            <a:custGeom>
              <a:avLst/>
              <a:gdLst/>
              <a:ahLst/>
              <a:cxnLst/>
              <a:rect l="l" t="t" r="r" b="b"/>
              <a:pathLst>
                <a:path h="233679">
                  <a:moveTo>
                    <a:pt x="0" y="23342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50856" y="27047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25777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24507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95300" y="212869"/>
            <a:ext cx="43186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0" dirty="0">
                <a:solidFill>
                  <a:srgbClr val="000000"/>
                </a:solidFill>
              </a:rPr>
              <a:t>The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inverse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image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of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any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open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set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in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5" dirty="0">
                <a:solidFill>
                  <a:srgbClr val="000000"/>
                </a:solidFill>
              </a:rPr>
              <a:t>the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5" dirty="0">
                <a:solidFill>
                  <a:srgbClr val="000000"/>
                </a:solidFill>
              </a:rPr>
              <a:t>range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is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an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open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set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in</a:t>
            </a:r>
            <a:r>
              <a:rPr sz="1000" spc="70" dirty="0">
                <a:solidFill>
                  <a:srgbClr val="000000"/>
                </a:solidFill>
              </a:rPr>
              <a:t> </a:t>
            </a:r>
            <a:r>
              <a:rPr sz="1000" spc="-25" dirty="0">
                <a:solidFill>
                  <a:srgbClr val="000000"/>
                </a:solidFill>
              </a:rPr>
              <a:t>the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0" dirty="0">
                <a:solidFill>
                  <a:srgbClr val="000000"/>
                </a:solidFill>
              </a:rPr>
              <a:t>domain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Lucida Sans Unicode"/>
                <a:cs typeface="Lucida Sans Unicode"/>
              </a:rPr>
              <a:t>⇒</a:t>
            </a:r>
            <a:r>
              <a:rPr sz="1000" spc="-40" dirty="0">
                <a:solidFill>
                  <a:srgbClr val="0000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000000"/>
                </a:solidFill>
              </a:rPr>
              <a:t>f</a:t>
            </a:r>
            <a:endParaRPr sz="1000">
              <a:latin typeface="Lucida Sans Unicode"/>
              <a:cs typeface="Lucida Sans Unicode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7200" y="700277"/>
            <a:ext cx="4544695" cy="2565400"/>
            <a:chOff x="57200" y="700277"/>
            <a:chExt cx="4544695" cy="2565400"/>
          </a:xfrm>
        </p:grpSpPr>
        <p:sp>
          <p:nvSpPr>
            <p:cNvPr id="14" name="object 14"/>
            <p:cNvSpPr/>
            <p:nvPr/>
          </p:nvSpPr>
          <p:spPr>
            <a:xfrm>
              <a:off x="57200" y="700277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200" y="875423"/>
              <a:ext cx="4493656" cy="5060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3164052"/>
              <a:ext cx="101600" cy="1016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3151352"/>
              <a:ext cx="4442802" cy="1143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744512"/>
              <a:ext cx="50746" cy="241954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7200" y="919676"/>
              <a:ext cx="4493895" cy="2295525"/>
            </a:xfrm>
            <a:custGeom>
              <a:avLst/>
              <a:gdLst/>
              <a:ahLst/>
              <a:cxnLst/>
              <a:rect l="l" t="t" r="r" b="b"/>
              <a:pathLst>
                <a:path w="4493895" h="2295525">
                  <a:moveTo>
                    <a:pt x="4493656" y="0"/>
                  </a:moveTo>
                  <a:lnTo>
                    <a:pt x="0" y="0"/>
                  </a:lnTo>
                  <a:lnTo>
                    <a:pt x="0" y="2244376"/>
                  </a:lnTo>
                  <a:lnTo>
                    <a:pt x="4008" y="2264101"/>
                  </a:lnTo>
                  <a:lnTo>
                    <a:pt x="14922" y="2280254"/>
                  </a:lnTo>
                  <a:lnTo>
                    <a:pt x="31075" y="2291168"/>
                  </a:lnTo>
                  <a:lnTo>
                    <a:pt x="50800" y="2295176"/>
                  </a:lnTo>
                  <a:lnTo>
                    <a:pt x="4442856" y="2295176"/>
                  </a:lnTo>
                  <a:lnTo>
                    <a:pt x="4462581" y="2291168"/>
                  </a:lnTo>
                  <a:lnTo>
                    <a:pt x="4478734" y="2280254"/>
                  </a:lnTo>
                  <a:lnTo>
                    <a:pt x="4489648" y="2264101"/>
                  </a:lnTo>
                  <a:lnTo>
                    <a:pt x="4493656" y="2244376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50856" y="782583"/>
              <a:ext cx="0" cy="2400935"/>
            </a:xfrm>
            <a:custGeom>
              <a:avLst/>
              <a:gdLst/>
              <a:ahLst/>
              <a:cxnLst/>
              <a:rect l="l" t="t" r="r" b="b"/>
              <a:pathLst>
                <a:path h="2400935">
                  <a:moveTo>
                    <a:pt x="0" y="240051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76988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75718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74448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565402"/>
              <a:ext cx="59588" cy="595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755190"/>
              <a:ext cx="59588" cy="595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944979"/>
              <a:ext cx="59588" cy="5958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2893923"/>
              <a:ext cx="59588" cy="5958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3083712"/>
              <a:ext cx="59588" cy="59588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31800" y="364698"/>
            <a:ext cx="4036695" cy="281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Proof.</a:t>
            </a:r>
            <a:endParaRPr sz="12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250"/>
              </a:spcBef>
            </a:pPr>
            <a:r>
              <a:rPr sz="1000" spc="-75" dirty="0">
                <a:latin typeface="Microsoft Sans Serif"/>
                <a:cs typeface="Microsoft Sans Serif"/>
              </a:rPr>
              <a:t>Suppose</a:t>
            </a:r>
            <a:endParaRPr sz="1000">
              <a:latin typeface="Microsoft Sans Serif"/>
              <a:cs typeface="Microsoft Sans Serif"/>
            </a:endParaRPr>
          </a:p>
          <a:p>
            <a:pPr marL="615950">
              <a:lnSpc>
                <a:spcPct val="100000"/>
              </a:lnSpc>
              <a:spcBef>
                <a:spcPts val="295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f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ea</a:t>
            </a:r>
            <a:r>
              <a:rPr sz="1000" spc="-50" dirty="0">
                <a:latin typeface="Microsoft Sans Serif"/>
                <a:cs typeface="Microsoft Sans Serif"/>
              </a:rPr>
              <a:t>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tha</a:t>
            </a:r>
            <a:r>
              <a:rPr sz="1000" spc="80" dirty="0">
                <a:latin typeface="Microsoft Sans Serif"/>
                <a:cs typeface="Microsoft Sans Serif"/>
              </a:rPr>
              <a:t>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i</a:t>
            </a:r>
            <a:r>
              <a:rPr sz="1000" spc="-45" dirty="0">
                <a:latin typeface="Microsoft Sans Serif"/>
                <a:cs typeface="Microsoft Sans Serif"/>
              </a:rPr>
              <a:t>n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endParaRPr sz="10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295"/>
              </a:spcBef>
            </a:pPr>
            <a:r>
              <a:rPr sz="1000" spc="-75" dirty="0">
                <a:latin typeface="Microsoft Sans Serif"/>
                <a:cs typeface="Microsoft Sans Serif"/>
              </a:rPr>
              <a:t>We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need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show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490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with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20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let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))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ball</a:t>
            </a:r>
            <a:r>
              <a:rPr sz="1000" spc="-20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hence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set,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27777" dirty="0">
                <a:latin typeface="Lucida Sans Unicode"/>
                <a:cs typeface="Lucida Sans Unicode"/>
              </a:rPr>
              <a:t>—</a:t>
            </a:r>
            <a:r>
              <a:rPr sz="1050" spc="-67" baseline="27777" dirty="0">
                <a:latin typeface="Microsoft Sans Serif"/>
                <a:cs typeface="Microsoft Sans Serif"/>
              </a:rPr>
              <a:t>1</a:t>
            </a:r>
            <a:r>
              <a:rPr sz="1050" spc="-157" baseline="27777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i</a:t>
            </a:r>
            <a:r>
              <a:rPr sz="1000" spc="-45" dirty="0">
                <a:latin typeface="Microsoft Sans Serif"/>
                <a:cs typeface="Microsoft Sans Serif"/>
              </a:rPr>
              <a:t>n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7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50" spc="-97" baseline="27777" dirty="0"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exists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B</a:t>
            </a:r>
            <a:r>
              <a:rPr sz="1050" spc="15" baseline="-11904" dirty="0">
                <a:latin typeface="Trebuchet MS"/>
                <a:cs typeface="Trebuchet MS"/>
              </a:rPr>
              <a:t>б</a:t>
            </a:r>
            <a:r>
              <a:rPr sz="1000" spc="10" dirty="0">
                <a:latin typeface="Lucida Sans Unicode"/>
                <a:cs typeface="Lucida Sans Unicode"/>
              </a:rPr>
              <a:t>(</a:t>
            </a:r>
            <a:r>
              <a:rPr sz="1000" spc="10" dirty="0">
                <a:latin typeface="Microsoft Sans Serif"/>
                <a:cs typeface="Microsoft Sans Serif"/>
              </a:rPr>
              <a:t>x</a:t>
            </a:r>
            <a:r>
              <a:rPr sz="1050" spc="15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50" spc="-97" baseline="27777" dirty="0"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811530">
              <a:lnSpc>
                <a:spcPct val="100000"/>
              </a:lnSpc>
              <a:spcBef>
                <a:spcPts val="295"/>
              </a:spcBef>
              <a:tabLst>
                <a:tab pos="1579245" algn="l"/>
              </a:tabLst>
            </a:pP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75" baseline="-11904" dirty="0">
                <a:latin typeface="Trebuchet MS"/>
                <a:cs typeface="Trebuchet MS"/>
              </a:rPr>
              <a:t>б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579245">
              <a:lnSpc>
                <a:spcPct val="100000"/>
              </a:lnSpc>
              <a:spcBef>
                <a:spcPts val="2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579245">
              <a:lnSpc>
                <a:spcPct val="100000"/>
              </a:lnSpc>
              <a:spcBef>
                <a:spcPts val="295"/>
              </a:spcBef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which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nothin</a:t>
            </a:r>
            <a:r>
              <a:rPr sz="1000" spc="-25" dirty="0">
                <a:latin typeface="Microsoft Sans Serif"/>
                <a:cs typeface="Microsoft Sans Serif"/>
              </a:rPr>
              <a:t>g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bu</a:t>
            </a:r>
            <a:r>
              <a:rPr sz="1000" spc="-5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))</a:t>
            </a:r>
            <a:endParaRPr sz="1000">
              <a:latin typeface="Lucida Sans Unicode"/>
              <a:cs typeface="Lucida Sans Unicode"/>
            </a:endParaRPr>
          </a:p>
          <a:p>
            <a:pPr marL="328930" marR="979805" indent="1250315">
              <a:lnSpc>
                <a:spcPct val="124500"/>
              </a:lnSpc>
            </a:pP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5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Tahoma"/>
                <a:cs typeface="Tahoma"/>
              </a:rPr>
              <a:t>o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Thus,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have</a:t>
            </a:r>
            <a:r>
              <a:rPr sz="1000" spc="-70" dirty="0">
                <a:latin typeface="Microsoft Sans Serif"/>
                <a:cs typeface="Microsoft Sans Serif"/>
              </a:rPr>
              <a:t> shown</a:t>
            </a:r>
            <a:r>
              <a:rPr sz="1000" spc="-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 </a:t>
            </a:r>
            <a:r>
              <a:rPr sz="1000" dirty="0">
                <a:latin typeface="Microsoft Sans Serif"/>
                <a:cs typeface="Microsoft Sans Serif"/>
              </a:rPr>
              <a:t>at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 </a:t>
            </a:r>
            <a:r>
              <a:rPr sz="1000" spc="-5" dirty="0">
                <a:latin typeface="Microsoft Sans Serif"/>
                <a:cs typeface="Microsoft Sans Serif"/>
              </a:rPr>
              <a:t>. 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75" baseline="-11904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Microsoft Sans Serif"/>
                <a:cs typeface="Microsoft Sans Serif"/>
              </a:rPr>
              <a:t>a</a:t>
            </a:r>
            <a:r>
              <a:rPr sz="1000" spc="-10" dirty="0">
                <a:latin typeface="Microsoft Sans Serif"/>
                <a:cs typeface="Microsoft Sans Serif"/>
              </a:rPr>
              <a:t>rbitr</a:t>
            </a:r>
            <a:r>
              <a:rPr sz="1000" spc="-35" dirty="0">
                <a:latin typeface="Microsoft Sans Serif"/>
                <a:cs typeface="Microsoft Sans Serif"/>
              </a:rPr>
              <a:t>a</a:t>
            </a:r>
            <a:r>
              <a:rPr sz="1000" spc="-20" dirty="0">
                <a:latin typeface="Microsoft Sans Serif"/>
                <a:cs typeface="Microsoft Sans Serif"/>
              </a:rPr>
              <a:t>ry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p</a:t>
            </a:r>
            <a:r>
              <a:rPr sz="1000" spc="-10" dirty="0">
                <a:latin typeface="Microsoft Sans Serif"/>
                <a:cs typeface="Microsoft Sans Serif"/>
              </a:rPr>
              <a:t>oin</a:t>
            </a:r>
            <a:r>
              <a:rPr sz="1000" spc="-5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continu</a:t>
            </a:r>
            <a:r>
              <a:rPr sz="1000" spc="-65" dirty="0">
                <a:latin typeface="Microsoft Sans Serif"/>
                <a:cs typeface="Microsoft Sans Serif"/>
              </a:rPr>
              <a:t>o</a:t>
            </a:r>
            <a:r>
              <a:rPr sz="1000" spc="-45" dirty="0">
                <a:latin typeface="Microsoft Sans Serif"/>
                <a:cs typeface="Microsoft Sans Serif"/>
              </a:rPr>
              <a:t>u</a:t>
            </a:r>
            <a:r>
              <a:rPr sz="1000" spc="-60" dirty="0">
                <a:latin typeface="Microsoft Sans Serif"/>
                <a:cs typeface="Microsoft Sans Serif"/>
              </a:rPr>
              <a:t>s.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407801" y="3060446"/>
            <a:ext cx="86360" cy="85725"/>
            <a:chOff x="4407801" y="3060446"/>
            <a:chExt cx="86360" cy="85725"/>
          </a:xfrm>
        </p:grpSpPr>
        <p:sp>
          <p:nvSpPr>
            <p:cNvPr id="31" name="object 31"/>
            <p:cNvSpPr/>
            <p:nvPr/>
          </p:nvSpPr>
          <p:spPr>
            <a:xfrm>
              <a:off x="4410329" y="306044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412856" y="3062973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12856" y="3143300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91291" y="306044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6733" y="7541"/>
            <a:ext cx="18141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Algebra</a:t>
            </a:r>
            <a:r>
              <a:rPr spc="135" dirty="0"/>
              <a:t> </a:t>
            </a:r>
            <a:r>
              <a:rPr spc="10" dirty="0"/>
              <a:t>or</a:t>
            </a:r>
            <a:r>
              <a:rPr spc="135" dirty="0"/>
              <a:t> </a:t>
            </a:r>
            <a:r>
              <a:rPr spc="45" dirty="0"/>
              <a:t>Continuity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458609"/>
            <a:ext cx="4544695" cy="611505"/>
            <a:chOff x="57200" y="458609"/>
            <a:chExt cx="4544695" cy="611505"/>
          </a:xfrm>
        </p:grpSpPr>
        <p:sp>
          <p:nvSpPr>
            <p:cNvPr id="4" name="object 4"/>
            <p:cNvSpPr/>
            <p:nvPr/>
          </p:nvSpPr>
          <p:spPr>
            <a:xfrm>
              <a:off x="57200" y="458609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633755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968286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955586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502843"/>
              <a:ext cx="50746" cy="46544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678030"/>
              <a:ext cx="4493895" cy="341630"/>
            </a:xfrm>
            <a:custGeom>
              <a:avLst/>
              <a:gdLst/>
              <a:ahLst/>
              <a:cxnLst/>
              <a:rect l="l" t="t" r="r" b="b"/>
              <a:pathLst>
                <a:path w="4493895" h="341630">
                  <a:moveTo>
                    <a:pt x="4493656" y="0"/>
                  </a:moveTo>
                  <a:lnTo>
                    <a:pt x="0" y="0"/>
                  </a:lnTo>
                  <a:lnTo>
                    <a:pt x="0" y="290256"/>
                  </a:lnTo>
                  <a:lnTo>
                    <a:pt x="4008" y="309980"/>
                  </a:lnTo>
                  <a:lnTo>
                    <a:pt x="14922" y="326133"/>
                  </a:lnTo>
                  <a:lnTo>
                    <a:pt x="31075" y="337047"/>
                  </a:lnTo>
                  <a:lnTo>
                    <a:pt x="50800" y="341056"/>
                  </a:lnTo>
                  <a:lnTo>
                    <a:pt x="4442856" y="341056"/>
                  </a:lnTo>
                  <a:lnTo>
                    <a:pt x="4462581" y="337047"/>
                  </a:lnTo>
                  <a:lnTo>
                    <a:pt x="4478734" y="326133"/>
                  </a:lnTo>
                  <a:lnTo>
                    <a:pt x="4489648" y="309980"/>
                  </a:lnTo>
                  <a:lnTo>
                    <a:pt x="4493656" y="290256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540937"/>
              <a:ext cx="0" cy="446405"/>
            </a:xfrm>
            <a:custGeom>
              <a:avLst/>
              <a:gdLst/>
              <a:ahLst/>
              <a:cxnLst/>
              <a:rect l="l" t="t" r="r" b="b"/>
              <a:pathLst>
                <a:path h="446405">
                  <a:moveTo>
                    <a:pt x="0" y="4463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52823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51553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50283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7200" y="1133055"/>
            <a:ext cx="4544695" cy="2319655"/>
            <a:chOff x="57200" y="1133055"/>
            <a:chExt cx="4544695" cy="2319655"/>
          </a:xfrm>
        </p:grpSpPr>
        <p:sp>
          <p:nvSpPr>
            <p:cNvPr id="15" name="object 15"/>
            <p:cNvSpPr/>
            <p:nvPr/>
          </p:nvSpPr>
          <p:spPr>
            <a:xfrm>
              <a:off x="57200" y="1133055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1308201"/>
              <a:ext cx="4493656" cy="5060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3350818"/>
              <a:ext cx="101600" cy="101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338118"/>
              <a:ext cx="4442802" cy="1143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1177290"/>
              <a:ext cx="50746" cy="217352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7200" y="1352461"/>
              <a:ext cx="4493895" cy="2049780"/>
            </a:xfrm>
            <a:custGeom>
              <a:avLst/>
              <a:gdLst/>
              <a:ahLst/>
              <a:cxnLst/>
              <a:rect l="l" t="t" r="r" b="b"/>
              <a:pathLst>
                <a:path w="4493895" h="2049779">
                  <a:moveTo>
                    <a:pt x="4493656" y="0"/>
                  </a:moveTo>
                  <a:lnTo>
                    <a:pt x="0" y="0"/>
                  </a:lnTo>
                  <a:lnTo>
                    <a:pt x="0" y="1998357"/>
                  </a:lnTo>
                  <a:lnTo>
                    <a:pt x="4008" y="2018082"/>
                  </a:lnTo>
                  <a:lnTo>
                    <a:pt x="14922" y="2034235"/>
                  </a:lnTo>
                  <a:lnTo>
                    <a:pt x="31075" y="2045149"/>
                  </a:lnTo>
                  <a:lnTo>
                    <a:pt x="50800" y="2049157"/>
                  </a:lnTo>
                  <a:lnTo>
                    <a:pt x="4442856" y="2049157"/>
                  </a:lnTo>
                  <a:lnTo>
                    <a:pt x="4462581" y="2045149"/>
                  </a:lnTo>
                  <a:lnTo>
                    <a:pt x="4478734" y="2034235"/>
                  </a:lnTo>
                  <a:lnTo>
                    <a:pt x="4489648" y="2018082"/>
                  </a:lnTo>
                  <a:lnTo>
                    <a:pt x="4493656" y="1998357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1215368"/>
              <a:ext cx="0" cy="2154555"/>
            </a:xfrm>
            <a:custGeom>
              <a:avLst/>
              <a:gdLst/>
              <a:ahLst/>
              <a:cxnLst/>
              <a:rect l="l" t="t" r="r" b="b"/>
              <a:pathLst>
                <a:path h="2154554">
                  <a:moveTo>
                    <a:pt x="0" y="21544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120266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118996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117726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618602"/>
              <a:ext cx="59588" cy="59588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19100" y="163049"/>
            <a:ext cx="4531995" cy="170751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53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composition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functions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continuous:</a:t>
            </a:r>
            <a:endParaRPr sz="10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520"/>
              </a:spcBef>
            </a:pPr>
            <a:r>
              <a:rPr sz="1200" spc="-70" dirty="0">
                <a:solidFill>
                  <a:srgbClr val="FFF200"/>
                </a:solidFill>
                <a:latin typeface="Microsoft Sans Serif"/>
                <a:cs typeface="Microsoft Sans Serif"/>
              </a:rPr>
              <a:t>Theorem</a:t>
            </a:r>
            <a:endParaRPr sz="1200">
              <a:latin typeface="Microsoft Sans Serif"/>
              <a:cs typeface="Microsoft Sans Serif"/>
            </a:endParaRPr>
          </a:p>
          <a:p>
            <a:pPr marL="88900" marR="128905">
              <a:lnSpc>
                <a:spcPct val="100000"/>
              </a:lnSpc>
              <a:spcBef>
                <a:spcPts val="305"/>
              </a:spcBef>
            </a:pPr>
            <a:r>
              <a:rPr sz="1000" spc="-20" dirty="0">
                <a:latin typeface="Microsoft Sans Serif"/>
                <a:cs typeface="Microsoft Sans Serif"/>
              </a:rPr>
              <a:t>Let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d</a:t>
            </a:r>
            <a:r>
              <a:rPr sz="1050" spc="-37" baseline="-11904" dirty="0">
                <a:latin typeface="Microsoft Sans Serif"/>
                <a:cs typeface="Microsoft Sans Serif"/>
              </a:rPr>
              <a:t>X</a:t>
            </a:r>
            <a:r>
              <a:rPr sz="1050" spc="-22" baseline="-11904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Y</a:t>
            </a:r>
            <a:r>
              <a:rPr sz="1000" spc="-9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d</a:t>
            </a:r>
            <a:r>
              <a:rPr sz="1050" spc="-37" baseline="-11904" dirty="0">
                <a:latin typeface="Microsoft Sans Serif"/>
                <a:cs typeface="Microsoft Sans Serif"/>
              </a:rPr>
              <a:t>Y</a:t>
            </a:r>
            <a:r>
              <a:rPr sz="1050" spc="22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Z</a:t>
            </a:r>
            <a:r>
              <a:rPr sz="1000" spc="4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d</a:t>
            </a:r>
            <a:r>
              <a:rPr sz="1050" spc="-37" baseline="-11904" dirty="0">
                <a:latin typeface="Microsoft Sans Serif"/>
                <a:cs typeface="Microsoft Sans Serif"/>
              </a:rPr>
              <a:t>Z</a:t>
            </a:r>
            <a:r>
              <a:rPr sz="1050" spc="-44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spaces.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2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23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g</a:t>
            </a:r>
            <a:r>
              <a:rPr sz="1000" spc="114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18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Z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110" dirty="0">
                <a:latin typeface="Microsoft Sans Serif"/>
                <a:cs typeface="Microsoft Sans Serif"/>
              </a:rPr>
              <a:t>a</a:t>
            </a:r>
            <a:r>
              <a:rPr sz="1000" spc="-45" dirty="0">
                <a:latin typeface="Microsoft Sans Serif"/>
                <a:cs typeface="Microsoft Sans Serif"/>
              </a:rPr>
              <a:t>r</a:t>
            </a:r>
            <a:r>
              <a:rPr sz="1000" spc="-70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g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Lucida Sans Unicode"/>
                <a:cs typeface="Lucida Sans Unicode"/>
              </a:rPr>
              <a:t>◦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Z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continu</a:t>
            </a:r>
            <a:r>
              <a:rPr sz="1000" spc="-60" dirty="0">
                <a:latin typeface="Microsoft Sans Serif"/>
                <a:cs typeface="Microsoft Sans Serif"/>
              </a:rPr>
              <a:t>ous.</a:t>
            </a:r>
            <a:endParaRPr sz="10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116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Proof.</a:t>
            </a:r>
            <a:endParaRPr sz="12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250"/>
              </a:spcBef>
            </a:pPr>
            <a:r>
              <a:rPr sz="1000" spc="-75" dirty="0">
                <a:latin typeface="Microsoft Sans Serif"/>
                <a:cs typeface="Microsoft Sans Serif"/>
              </a:rPr>
              <a:t>Suppose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5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Z</a:t>
            </a:r>
            <a:r>
              <a:rPr sz="1000" spc="1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  <a:p>
            <a:pPr marL="341630">
              <a:lnSpc>
                <a:spcPts val="1200"/>
              </a:lnSpc>
              <a:spcBef>
                <a:spcPts val="495"/>
              </a:spcBef>
            </a:pPr>
            <a:r>
              <a:rPr sz="1000" spc="-60" dirty="0">
                <a:latin typeface="Microsoft Sans Serif"/>
                <a:cs typeface="Microsoft Sans Serif"/>
              </a:rPr>
              <a:t>g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continuous,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thus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g</a:t>
            </a:r>
            <a:r>
              <a:rPr sz="1050" spc="-44" baseline="27777" dirty="0">
                <a:latin typeface="Lucida Sans Unicode"/>
                <a:cs typeface="Lucida Sans Unicode"/>
              </a:rPr>
              <a:t>—</a:t>
            </a:r>
            <a:r>
              <a:rPr sz="1050" spc="-44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A</a:t>
            </a:r>
            <a:r>
              <a:rPr sz="1000" spc="35" dirty="0">
                <a:latin typeface="Lucida Sans Unicode"/>
                <a:cs typeface="Lucida Sans Unicode"/>
              </a:rPr>
              <a:t>)</a:t>
            </a:r>
            <a:r>
              <a:rPr sz="1000" spc="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9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;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continuous,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thus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50" spc="-97" baseline="27777" dirty="0"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g</a:t>
            </a:r>
            <a:r>
              <a:rPr sz="1050" spc="-7" baseline="27777" dirty="0">
                <a:latin typeface="Lucida Sans Unicode"/>
                <a:cs typeface="Lucida Sans Unicode"/>
              </a:rPr>
              <a:t>—</a:t>
            </a:r>
            <a:r>
              <a:rPr sz="1050" spc="-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A</a:t>
            </a:r>
            <a:r>
              <a:rPr sz="1000" spc="40" dirty="0">
                <a:latin typeface="Lucida Sans Unicode"/>
                <a:cs typeface="Lucida Sans Unicode"/>
              </a:rPr>
              <a:t>))</a:t>
            </a:r>
            <a:endParaRPr sz="1000">
              <a:latin typeface="Lucida Sans Unicode"/>
              <a:cs typeface="Lucida Sans Unicode"/>
            </a:endParaRPr>
          </a:p>
          <a:p>
            <a:pPr marL="341630">
              <a:lnSpc>
                <a:spcPts val="1200"/>
              </a:lnSpc>
            </a:pP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i</a:t>
            </a:r>
            <a:r>
              <a:rPr sz="1000" spc="-45" dirty="0">
                <a:latin typeface="Microsoft Sans Serif"/>
                <a:cs typeface="Microsoft Sans Serif"/>
              </a:rPr>
              <a:t>n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38150" y="1960219"/>
            <a:ext cx="313055" cy="287655"/>
            <a:chOff x="238150" y="1960219"/>
            <a:chExt cx="313055" cy="287655"/>
          </a:xfrm>
        </p:grpSpPr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960219"/>
              <a:ext cx="59588" cy="5958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2716" y="2199551"/>
              <a:ext cx="48006" cy="48006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348284" y="1883123"/>
            <a:ext cx="666750" cy="402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0480" algn="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Microsoft Sans Serif"/>
                <a:cs typeface="Microsoft Sans Serif"/>
              </a:rPr>
              <a:t>I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claim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695"/>
              </a:spcBef>
            </a:pPr>
            <a:r>
              <a:rPr sz="900" spc="-55" dirty="0">
                <a:latin typeface="Microsoft Sans Serif"/>
                <a:cs typeface="Microsoft Sans Serif"/>
              </a:rPr>
              <a:t>Observe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07185" y="1883123"/>
            <a:ext cx="2099945" cy="1029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95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g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0" dirty="0">
                <a:latin typeface="Microsoft Sans Serif"/>
                <a:cs typeface="Microsoft Sans Serif"/>
              </a:rPr>
              <a:t>g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Lucida Sans Unicode"/>
                <a:cs typeface="Lucida Sans Unicode"/>
              </a:rPr>
              <a:t>◦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371475">
              <a:lnSpc>
                <a:spcPts val="425"/>
              </a:lnSpc>
              <a:spcBef>
                <a:spcPts val="1310"/>
              </a:spcBef>
              <a:tabLst>
                <a:tab pos="1661795" algn="l"/>
              </a:tabLst>
            </a:pPr>
            <a:r>
              <a:rPr sz="600" spc="-35" dirty="0">
                <a:latin typeface="Microsoft Sans Serif"/>
                <a:cs typeface="Microsoft Sans Serif"/>
              </a:rPr>
              <a:t>1</a:t>
            </a:r>
            <a:r>
              <a:rPr sz="600" spc="165" dirty="0">
                <a:latin typeface="Microsoft Sans Serif"/>
                <a:cs typeface="Microsoft Sans Serif"/>
              </a:rPr>
              <a:t>   </a:t>
            </a:r>
            <a:r>
              <a:rPr sz="600" spc="-30" dirty="0">
                <a:latin typeface="Lucida Sans Unicode"/>
                <a:cs typeface="Lucida Sans Unicode"/>
              </a:rPr>
              <a:t>—</a:t>
            </a:r>
            <a:r>
              <a:rPr sz="600" spc="-30" dirty="0">
                <a:latin typeface="Microsoft Sans Serif"/>
                <a:cs typeface="Microsoft Sans Serif"/>
              </a:rPr>
              <a:t>1</a:t>
            </a:r>
            <a:r>
              <a:rPr sz="600" spc="-30" dirty="0">
                <a:latin typeface="Times New Roman"/>
                <a:cs typeface="Times New Roman"/>
              </a:rPr>
              <a:t>	</a:t>
            </a:r>
            <a:r>
              <a:rPr sz="600" spc="-30" dirty="0">
                <a:latin typeface="Lucida Sans Unicode"/>
                <a:cs typeface="Lucida Sans Unicode"/>
              </a:rPr>
              <a:t>—</a:t>
            </a:r>
            <a:r>
              <a:rPr sz="600" spc="-30" dirty="0">
                <a:latin typeface="Microsoft Sans Serif"/>
                <a:cs typeface="Microsoft Sans Serif"/>
              </a:rPr>
              <a:t>1</a:t>
            </a:r>
            <a:endParaRPr sz="600">
              <a:latin typeface="Microsoft Sans Serif"/>
              <a:cs typeface="Microsoft Sans Serif"/>
            </a:endParaRPr>
          </a:p>
          <a:p>
            <a:pPr marL="38100">
              <a:lnSpc>
                <a:spcPts val="785"/>
              </a:lnSpc>
              <a:tabLst>
                <a:tab pos="654050" algn="l"/>
                <a:tab pos="1781175" algn="l"/>
              </a:tabLst>
            </a:pPr>
            <a:r>
              <a:rPr sz="900" spc="-5" dirty="0">
                <a:latin typeface="Microsoft Sans Serif"/>
                <a:cs typeface="Microsoft Sans Serif"/>
              </a:rPr>
              <a:t>x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45" dirty="0">
                <a:latin typeface="Lucida Sans Unicode"/>
                <a:cs typeface="Lucida Sans Unicode"/>
              </a:rPr>
              <a:t>$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f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spc="-37" baseline="41666" dirty="0">
                <a:latin typeface="Lucida Sans Unicode"/>
                <a:cs typeface="Lucida Sans Unicode"/>
              </a:rPr>
              <a:t>—</a:t>
            </a:r>
            <a:r>
              <a:rPr sz="900" spc="262" baseline="41666" dirty="0">
                <a:latin typeface="Lucida Sans Unicode"/>
                <a:cs typeface="Lucida Sans Unicode"/>
              </a:rPr>
              <a:t> </a:t>
            </a:r>
            <a:r>
              <a:rPr sz="900" spc="-30" dirty="0">
                <a:latin typeface="Ink Free"/>
                <a:cs typeface="Ink Free"/>
              </a:rPr>
              <a:t>(</a:t>
            </a:r>
            <a:r>
              <a:rPr sz="900" spc="-30" dirty="0">
                <a:latin typeface="Microsoft Sans Serif"/>
                <a:cs typeface="Microsoft Sans Serif"/>
              </a:rPr>
              <a:t>g</a:t>
            </a:r>
            <a:r>
              <a:rPr sz="900" spc="-30" dirty="0">
                <a:latin typeface="Times New Roman"/>
                <a:cs typeface="Times New Roman"/>
              </a:rPr>
              <a:t>	</a:t>
            </a:r>
            <a:r>
              <a:rPr sz="900" spc="-5" dirty="0">
                <a:latin typeface="Ink Free"/>
                <a:cs typeface="Ink Free"/>
              </a:rPr>
              <a:t>(</a:t>
            </a:r>
            <a:r>
              <a:rPr sz="900" spc="-5" dirty="0">
                <a:latin typeface="Microsoft Sans Serif"/>
                <a:cs typeface="Microsoft Sans Serif"/>
              </a:rPr>
              <a:t>A</a:t>
            </a:r>
            <a:r>
              <a:rPr sz="900" spc="-5" dirty="0">
                <a:latin typeface="Ink Free"/>
                <a:cs typeface="Ink Free"/>
              </a:rPr>
              <a:t>))</a:t>
            </a:r>
            <a:r>
              <a:rPr sz="900" spc="745" dirty="0">
                <a:latin typeface="Ink Free"/>
                <a:cs typeface="Ink Free"/>
              </a:rPr>
              <a:t> </a:t>
            </a:r>
            <a:r>
              <a:rPr sz="900" spc="415" dirty="0">
                <a:latin typeface="Lucida Sans Unicode"/>
                <a:cs typeface="Lucida Sans Unicode"/>
              </a:rPr>
              <a:t>e</a:t>
            </a:r>
            <a:r>
              <a:rPr sz="900" spc="720" dirty="0">
                <a:latin typeface="Lucida Sans Unicode"/>
                <a:cs typeface="Lucida Sans Unicode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f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Ink Free"/>
                <a:cs typeface="Ink Free"/>
              </a:rPr>
              <a:t>(</a:t>
            </a:r>
            <a:r>
              <a:rPr sz="900" spc="-10" dirty="0">
                <a:latin typeface="Microsoft Sans Serif"/>
                <a:cs typeface="Microsoft Sans Serif"/>
              </a:rPr>
              <a:t>x</a:t>
            </a:r>
            <a:r>
              <a:rPr sz="900" spc="-10" dirty="0">
                <a:latin typeface="Ink Free"/>
                <a:cs typeface="Ink Free"/>
              </a:rPr>
              <a:t>)</a:t>
            </a:r>
            <a:r>
              <a:rPr sz="900" spc="-5" dirty="0">
                <a:latin typeface="Ink Free"/>
                <a:cs typeface="Ink Free"/>
              </a:rPr>
              <a:t> </a:t>
            </a:r>
            <a:r>
              <a:rPr sz="900" spc="45" dirty="0">
                <a:latin typeface="Lucida Sans Unicode"/>
                <a:cs typeface="Lucida Sans Unicode"/>
              </a:rPr>
              <a:t>$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spc="-55" dirty="0">
                <a:latin typeface="Microsoft Sans Serif"/>
                <a:cs typeface="Microsoft Sans Serif"/>
              </a:rPr>
              <a:t>g</a:t>
            </a:r>
            <a:r>
              <a:rPr sz="900" spc="-55" dirty="0">
                <a:latin typeface="Times New Roman"/>
                <a:cs typeface="Times New Roman"/>
              </a:rPr>
              <a:t>	</a:t>
            </a:r>
            <a:r>
              <a:rPr sz="900" spc="-5" dirty="0">
                <a:latin typeface="Ink Free"/>
                <a:cs typeface="Ink Free"/>
              </a:rPr>
              <a:t>(</a:t>
            </a:r>
            <a:r>
              <a:rPr sz="900" spc="-5" dirty="0">
                <a:latin typeface="Microsoft Sans Serif"/>
                <a:cs typeface="Microsoft Sans Serif"/>
              </a:rPr>
              <a:t>A</a:t>
            </a:r>
            <a:r>
              <a:rPr sz="900" spc="-5" dirty="0">
                <a:latin typeface="Ink Free"/>
                <a:cs typeface="Ink Free"/>
              </a:rPr>
              <a:t>)</a:t>
            </a:r>
            <a:endParaRPr sz="900">
              <a:latin typeface="Ink Free"/>
              <a:cs typeface="Ink Free"/>
            </a:endParaRPr>
          </a:p>
          <a:p>
            <a:pPr marL="995680">
              <a:lnSpc>
                <a:spcPct val="100000"/>
              </a:lnSpc>
              <a:spcBef>
                <a:spcPts val="315"/>
              </a:spcBef>
            </a:pPr>
            <a:r>
              <a:rPr sz="900" spc="415" dirty="0">
                <a:latin typeface="Lucida Sans Unicode"/>
                <a:cs typeface="Lucida Sans Unicode"/>
              </a:rPr>
              <a:t>e</a:t>
            </a:r>
            <a:r>
              <a:rPr sz="900" spc="675" dirty="0">
                <a:latin typeface="Lucida Sans Unicode"/>
                <a:cs typeface="Lucida Sans Unicode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g</a:t>
            </a:r>
            <a:r>
              <a:rPr sz="900" spc="20" dirty="0">
                <a:latin typeface="Ink Free"/>
                <a:cs typeface="Ink Free"/>
              </a:rPr>
              <a:t>(</a:t>
            </a:r>
            <a:r>
              <a:rPr sz="900" spc="20" dirty="0">
                <a:latin typeface="Microsoft Sans Serif"/>
                <a:cs typeface="Microsoft Sans Serif"/>
              </a:rPr>
              <a:t>f</a:t>
            </a:r>
            <a:r>
              <a:rPr sz="900" spc="-5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Ink Free"/>
                <a:cs typeface="Ink Free"/>
              </a:rPr>
              <a:t>(</a:t>
            </a:r>
            <a:r>
              <a:rPr sz="900" spc="-10" dirty="0">
                <a:latin typeface="Microsoft Sans Serif"/>
                <a:cs typeface="Microsoft Sans Serif"/>
              </a:rPr>
              <a:t>x</a:t>
            </a:r>
            <a:r>
              <a:rPr sz="900" spc="-10" dirty="0">
                <a:latin typeface="Ink Free"/>
                <a:cs typeface="Ink Free"/>
              </a:rPr>
              <a:t>)) </a:t>
            </a:r>
            <a:r>
              <a:rPr sz="900" spc="45" dirty="0">
                <a:latin typeface="Lucida Sans Unicode"/>
                <a:cs typeface="Lucida Sans Unicode"/>
              </a:rPr>
              <a:t>$</a:t>
            </a:r>
            <a:r>
              <a:rPr sz="900" spc="-4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A</a:t>
            </a:r>
            <a:endParaRPr sz="900">
              <a:latin typeface="Microsoft Sans Serif"/>
              <a:cs typeface="Microsoft Sans Serif"/>
            </a:endParaRPr>
          </a:p>
          <a:p>
            <a:pPr marL="995680">
              <a:lnSpc>
                <a:spcPct val="100000"/>
              </a:lnSpc>
              <a:spcBef>
                <a:spcPts val="315"/>
              </a:spcBef>
            </a:pPr>
            <a:r>
              <a:rPr sz="900" spc="415" dirty="0">
                <a:latin typeface="Lucida Sans Unicode"/>
                <a:cs typeface="Lucida Sans Unicode"/>
              </a:rPr>
              <a:t>e</a:t>
            </a:r>
            <a:r>
              <a:rPr sz="900" spc="415" dirty="0">
                <a:latin typeface="Times New Roman"/>
                <a:cs typeface="Times New Roman"/>
              </a:rPr>
              <a:t>   </a:t>
            </a:r>
            <a:r>
              <a:rPr sz="900" spc="9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Ink Free"/>
                <a:cs typeface="Ink Free"/>
              </a:rPr>
              <a:t>(</a:t>
            </a:r>
            <a:r>
              <a:rPr sz="900" spc="-55" dirty="0">
                <a:latin typeface="Microsoft Sans Serif"/>
                <a:cs typeface="Microsoft Sans Serif"/>
              </a:rPr>
              <a:t>g</a:t>
            </a:r>
            <a:r>
              <a:rPr sz="900" spc="85" dirty="0">
                <a:latin typeface="Times New Roman"/>
                <a:cs typeface="Times New Roman"/>
              </a:rPr>
              <a:t> </a:t>
            </a:r>
            <a:r>
              <a:rPr sz="900" spc="-260" dirty="0">
                <a:latin typeface="Lucida Sans Unicode"/>
                <a:cs typeface="Lucida Sans Unicode"/>
              </a:rPr>
              <a:t>○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f</a:t>
            </a:r>
            <a:r>
              <a:rPr sz="900" spc="-2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Ink Free"/>
                <a:cs typeface="Ink Free"/>
              </a:rPr>
              <a:t>)(</a:t>
            </a:r>
            <a:r>
              <a:rPr sz="900" spc="-10" dirty="0">
                <a:latin typeface="Microsoft Sans Serif"/>
                <a:cs typeface="Microsoft Sans Serif"/>
              </a:rPr>
              <a:t>x</a:t>
            </a:r>
            <a:r>
              <a:rPr sz="900" spc="-10" dirty="0">
                <a:latin typeface="Ink Free"/>
                <a:cs typeface="Ink Free"/>
              </a:rPr>
              <a:t>)</a:t>
            </a:r>
            <a:r>
              <a:rPr sz="900" spc="30" dirty="0">
                <a:latin typeface="Times New Roman"/>
                <a:cs typeface="Times New Roman"/>
              </a:rPr>
              <a:t> </a:t>
            </a:r>
            <a:r>
              <a:rPr sz="900" spc="45" dirty="0">
                <a:latin typeface="Lucida Sans Unicode"/>
                <a:cs typeface="Lucida Sans Unicode"/>
              </a:rPr>
              <a:t>$</a:t>
            </a:r>
            <a:r>
              <a:rPr sz="900" spc="3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A</a:t>
            </a:r>
            <a:endParaRPr sz="900">
              <a:latin typeface="Microsoft Sans Serif"/>
              <a:cs typeface="Microsoft Sans Serif"/>
            </a:endParaRPr>
          </a:p>
          <a:p>
            <a:pPr marR="208279" algn="r">
              <a:lnSpc>
                <a:spcPts val="425"/>
              </a:lnSpc>
              <a:spcBef>
                <a:spcPts val="185"/>
              </a:spcBef>
            </a:pPr>
            <a:r>
              <a:rPr sz="600" spc="-35" dirty="0">
                <a:latin typeface="Microsoft Sans Serif"/>
                <a:cs typeface="Microsoft Sans Serif"/>
              </a:rPr>
              <a:t>1</a:t>
            </a:r>
            <a:endParaRPr sz="600">
              <a:latin typeface="Microsoft Sans Serif"/>
              <a:cs typeface="Microsoft Sans Serif"/>
            </a:endParaRPr>
          </a:p>
          <a:p>
            <a:pPr marL="995680">
              <a:lnSpc>
                <a:spcPts val="785"/>
              </a:lnSpc>
            </a:pPr>
            <a:r>
              <a:rPr sz="900" spc="415" dirty="0">
                <a:latin typeface="Lucida Sans Unicode"/>
                <a:cs typeface="Lucida Sans Unicode"/>
              </a:rPr>
              <a:t>e</a:t>
            </a:r>
            <a:r>
              <a:rPr sz="900" spc="415" dirty="0">
                <a:latin typeface="Times New Roman"/>
                <a:cs typeface="Times New Roman"/>
              </a:rPr>
              <a:t>   </a:t>
            </a:r>
            <a:r>
              <a:rPr sz="900" spc="9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x</a:t>
            </a:r>
            <a:r>
              <a:rPr sz="900" spc="30" dirty="0">
                <a:latin typeface="Times New Roman"/>
                <a:cs typeface="Times New Roman"/>
              </a:rPr>
              <a:t> </a:t>
            </a:r>
            <a:r>
              <a:rPr sz="900" spc="45" dirty="0">
                <a:latin typeface="Lucida Sans Unicode"/>
                <a:cs typeface="Lucida Sans Unicode"/>
              </a:rPr>
              <a:t>$</a:t>
            </a:r>
            <a:r>
              <a:rPr sz="900" spc="30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Ink Free"/>
                <a:cs typeface="Ink Free"/>
              </a:rPr>
              <a:t>(</a:t>
            </a:r>
            <a:r>
              <a:rPr sz="900" spc="-55" dirty="0">
                <a:latin typeface="Microsoft Sans Serif"/>
                <a:cs typeface="Microsoft Sans Serif"/>
              </a:rPr>
              <a:t>g</a:t>
            </a:r>
            <a:r>
              <a:rPr sz="900" spc="85" dirty="0">
                <a:latin typeface="Times New Roman"/>
                <a:cs typeface="Times New Roman"/>
              </a:rPr>
              <a:t> </a:t>
            </a:r>
            <a:r>
              <a:rPr sz="900" spc="-260" dirty="0">
                <a:latin typeface="Lucida Sans Unicode"/>
                <a:cs typeface="Lucida Sans Unicode"/>
              </a:rPr>
              <a:t>○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f</a:t>
            </a:r>
            <a:r>
              <a:rPr sz="900" spc="-2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Ink Free"/>
                <a:cs typeface="Ink Free"/>
              </a:rPr>
              <a:t>)</a:t>
            </a:r>
            <a:r>
              <a:rPr sz="900" spc="-37" baseline="41666" dirty="0">
                <a:latin typeface="Lucida Sans Unicode"/>
                <a:cs typeface="Lucida Sans Unicode"/>
              </a:rPr>
              <a:t>—</a:t>
            </a:r>
            <a:r>
              <a:rPr sz="900" baseline="41666" dirty="0">
                <a:latin typeface="Times New Roman"/>
                <a:cs typeface="Times New Roman"/>
              </a:rPr>
              <a:t> </a:t>
            </a:r>
            <a:r>
              <a:rPr sz="900" spc="97" baseline="41666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Ink Free"/>
                <a:cs typeface="Ink Free"/>
              </a:rPr>
              <a:t>(</a:t>
            </a:r>
            <a:r>
              <a:rPr sz="900" spc="10" dirty="0">
                <a:latin typeface="Microsoft Sans Serif"/>
                <a:cs typeface="Microsoft Sans Serif"/>
              </a:rPr>
              <a:t>A</a:t>
            </a:r>
            <a:r>
              <a:rPr sz="900" spc="-10" dirty="0">
                <a:latin typeface="Ink Free"/>
                <a:cs typeface="Ink Free"/>
              </a:rPr>
              <a:t>)</a:t>
            </a:r>
            <a:endParaRPr sz="900">
              <a:latin typeface="Ink Free"/>
              <a:cs typeface="Ink Free"/>
            </a:endParaRPr>
          </a:p>
        </p:txBody>
      </p:sp>
      <p:pic>
        <p:nvPicPr>
          <p:cNvPr id="32" name="object 3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3263443"/>
            <a:ext cx="59588" cy="59588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322884" y="2948722"/>
            <a:ext cx="3594100" cy="41529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0830">
              <a:lnSpc>
                <a:spcPct val="100000"/>
              </a:lnSpc>
              <a:spcBef>
                <a:spcPts val="470"/>
              </a:spcBef>
            </a:pPr>
            <a:r>
              <a:rPr sz="900" spc="-25" dirty="0">
                <a:latin typeface="Microsoft Sans Serif"/>
                <a:cs typeface="Microsoft Sans Serif"/>
              </a:rPr>
              <a:t>which</a:t>
            </a:r>
            <a:r>
              <a:rPr sz="900" spc="60" dirty="0">
                <a:latin typeface="Microsoft Sans Serif"/>
                <a:cs typeface="Microsoft Sans Serif"/>
              </a:rPr>
              <a:t> </a:t>
            </a:r>
            <a:r>
              <a:rPr sz="900" spc="-45" dirty="0">
                <a:latin typeface="Microsoft Sans Serif"/>
                <a:cs typeface="Microsoft Sans Serif"/>
              </a:rPr>
              <a:t>establishes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the</a:t>
            </a:r>
            <a:r>
              <a:rPr sz="900" spc="6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claim.</a:t>
            </a:r>
            <a:endParaRPr sz="9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415"/>
              </a:spcBef>
            </a:pPr>
            <a:r>
              <a:rPr sz="1000" spc="-25" dirty="0">
                <a:latin typeface="Microsoft Sans Serif"/>
                <a:cs typeface="Microsoft Sans Serif"/>
              </a:rPr>
              <a:t>This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shows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g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Lucida Sans Unicode"/>
                <a:cs typeface="Lucida Sans Unicode"/>
              </a:rPr>
              <a:t>◦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)</a:t>
            </a:r>
            <a:r>
              <a:rPr sz="1050" spc="-37" baseline="27777" dirty="0">
                <a:latin typeface="Lucida Sans Unicode"/>
                <a:cs typeface="Lucida Sans Unicode"/>
              </a:rPr>
              <a:t>—</a:t>
            </a:r>
            <a:r>
              <a:rPr sz="1050" spc="-37" baseline="27777" dirty="0">
                <a:latin typeface="Microsoft Sans Serif"/>
                <a:cs typeface="Microsoft Sans Serif"/>
              </a:rPr>
              <a:t>1</a:t>
            </a:r>
            <a:r>
              <a:rPr sz="1050" spc="-172" baseline="27777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A</a:t>
            </a:r>
            <a:r>
              <a:rPr sz="1000" spc="3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g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Lucida Sans Unicode"/>
                <a:cs typeface="Lucida Sans Unicode"/>
              </a:rPr>
              <a:t>◦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407801" y="3240176"/>
            <a:ext cx="86360" cy="85725"/>
            <a:chOff x="4407801" y="3240176"/>
            <a:chExt cx="86360" cy="85725"/>
          </a:xfrm>
        </p:grpSpPr>
        <p:sp>
          <p:nvSpPr>
            <p:cNvPr id="35" name="object 35"/>
            <p:cNvSpPr/>
            <p:nvPr/>
          </p:nvSpPr>
          <p:spPr>
            <a:xfrm>
              <a:off x="4410329" y="324017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12856" y="3242703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412856" y="3323031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91291" y="324017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2872" y="7541"/>
            <a:ext cx="16211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5" dirty="0"/>
              <a:t>Unirorm</a:t>
            </a:r>
            <a:r>
              <a:rPr spc="114" dirty="0"/>
              <a:t> </a:t>
            </a:r>
            <a:r>
              <a:rPr spc="45" dirty="0"/>
              <a:t>Continuity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637133"/>
            <a:ext cx="59588" cy="595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8150" y="826922"/>
            <a:ext cx="59588" cy="595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7200" y="1205407"/>
            <a:ext cx="4544695" cy="835025"/>
            <a:chOff x="57200" y="1205407"/>
            <a:chExt cx="4544695" cy="835025"/>
          </a:xfrm>
        </p:grpSpPr>
        <p:sp>
          <p:nvSpPr>
            <p:cNvPr id="6" name="object 6"/>
            <p:cNvSpPr/>
            <p:nvPr/>
          </p:nvSpPr>
          <p:spPr>
            <a:xfrm>
              <a:off x="57200" y="1205407"/>
              <a:ext cx="4493895" cy="215265"/>
            </a:xfrm>
            <a:custGeom>
              <a:avLst/>
              <a:gdLst/>
              <a:ahLst/>
              <a:cxnLst/>
              <a:rect l="l" t="t" r="r" b="b"/>
              <a:pathLst>
                <a:path w="4493895" h="21526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214674"/>
                  </a:lnTo>
                  <a:lnTo>
                    <a:pt x="4493656" y="214674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200" y="1407426"/>
              <a:ext cx="4493656" cy="5060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000" y="1938782"/>
              <a:ext cx="101600" cy="1016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8801" y="1926082"/>
              <a:ext cx="4442802" cy="1143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0857" y="1249642"/>
              <a:ext cx="50746" cy="68914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7200" y="1451699"/>
              <a:ext cx="4493895" cy="538480"/>
            </a:xfrm>
            <a:custGeom>
              <a:avLst/>
              <a:gdLst/>
              <a:ahLst/>
              <a:cxnLst/>
              <a:rect l="l" t="t" r="r" b="b"/>
              <a:pathLst>
                <a:path w="4493895" h="538480">
                  <a:moveTo>
                    <a:pt x="4493656" y="0"/>
                  </a:moveTo>
                  <a:lnTo>
                    <a:pt x="0" y="0"/>
                  </a:lnTo>
                  <a:lnTo>
                    <a:pt x="0" y="487082"/>
                  </a:lnTo>
                  <a:lnTo>
                    <a:pt x="4008" y="506807"/>
                  </a:lnTo>
                  <a:lnTo>
                    <a:pt x="14922" y="522960"/>
                  </a:lnTo>
                  <a:lnTo>
                    <a:pt x="31075" y="533874"/>
                  </a:lnTo>
                  <a:lnTo>
                    <a:pt x="50800" y="537882"/>
                  </a:lnTo>
                  <a:lnTo>
                    <a:pt x="4442856" y="537882"/>
                  </a:lnTo>
                  <a:lnTo>
                    <a:pt x="4462581" y="533874"/>
                  </a:lnTo>
                  <a:lnTo>
                    <a:pt x="4478734" y="522960"/>
                  </a:lnTo>
                  <a:lnTo>
                    <a:pt x="4489648" y="506807"/>
                  </a:lnTo>
                  <a:lnTo>
                    <a:pt x="4493656" y="48708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1287731"/>
              <a:ext cx="0" cy="670560"/>
            </a:xfrm>
            <a:custGeom>
              <a:avLst/>
              <a:gdLst/>
              <a:ahLst/>
              <a:cxnLst/>
              <a:rect l="l" t="t" r="r" b="b"/>
              <a:pathLst>
                <a:path h="670560">
                  <a:moveTo>
                    <a:pt x="0" y="6701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127503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126233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50856" y="124963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2193213"/>
            <a:ext cx="59588" cy="5958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2686659"/>
            <a:ext cx="59588" cy="59588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9100" y="522065"/>
            <a:ext cx="4528820" cy="241681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41630">
              <a:lnSpc>
                <a:spcPct val="100000"/>
              </a:lnSpc>
              <a:spcBef>
                <a:spcPts val="3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definition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allows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60" dirty="0">
                <a:latin typeface="Tahoma"/>
                <a:cs typeface="Tahoma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depend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point.</a:t>
            </a:r>
            <a:endParaRPr sz="1000">
              <a:latin typeface="Microsoft Sans Serif"/>
              <a:cs typeface="Microsoft Sans Serif"/>
            </a:endParaRPr>
          </a:p>
          <a:p>
            <a:pPr marL="341630" marR="434975">
              <a:lnSpc>
                <a:spcPct val="100000"/>
              </a:lnSpc>
              <a:spcBef>
                <a:spcPts val="295"/>
              </a:spcBef>
            </a:pPr>
            <a:r>
              <a:rPr sz="1000" spc="-50" dirty="0">
                <a:latin typeface="Microsoft Sans Serif"/>
                <a:cs typeface="Microsoft Sans Serif"/>
              </a:rPr>
              <a:t>When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does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not,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is,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lack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better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expression,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more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r>
              <a:rPr sz="1200" spc="25" dirty="0">
                <a:solidFill>
                  <a:srgbClr val="FFF200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(Uniform</a:t>
            </a:r>
            <a:r>
              <a:rPr sz="1200" spc="25" dirty="0">
                <a:solidFill>
                  <a:srgbClr val="FFF200"/>
                </a:solidFill>
                <a:latin typeface="Microsoft Sans Serif"/>
                <a:cs typeface="Microsoft Sans Serif"/>
              </a:rPr>
              <a:t> </a:t>
            </a:r>
            <a:r>
              <a:rPr sz="1200" spc="-25" dirty="0">
                <a:solidFill>
                  <a:srgbClr val="FFF200"/>
                </a:solidFill>
                <a:latin typeface="Microsoft Sans Serif"/>
                <a:cs typeface="Microsoft Sans Serif"/>
              </a:rPr>
              <a:t>Continuity)</a:t>
            </a:r>
            <a:endParaRPr sz="1200">
              <a:latin typeface="Microsoft Sans Serif"/>
              <a:cs typeface="Microsoft Sans Serif"/>
            </a:endParaRPr>
          </a:p>
          <a:p>
            <a:pPr marL="88900" marR="280670">
              <a:lnSpc>
                <a:spcPct val="100000"/>
              </a:lnSpc>
              <a:spcBef>
                <a:spcPts val="45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ahoma"/>
                <a:cs typeface="Tahoma"/>
              </a:rPr>
              <a:t>g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</a:t>
            </a:r>
            <a:r>
              <a:rPr sz="1000" spc="-95" dirty="0">
                <a:latin typeface="Microsoft Sans Serif"/>
                <a:cs typeface="Microsoft Sans Serif"/>
              </a:rPr>
              <a:t>aces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W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Microsoft Sans Serif"/>
                <a:cs typeface="Microsoft Sans Serif"/>
              </a:rPr>
              <a:t>s</a:t>
            </a:r>
            <a:r>
              <a:rPr sz="1000" spc="-135" dirty="0">
                <a:latin typeface="Microsoft Sans Serif"/>
                <a:cs typeface="Microsoft Sans Serif"/>
              </a:rPr>
              <a:t>a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solidFill>
                  <a:srgbClr val="D80000"/>
                </a:solidFill>
                <a:latin typeface="Microsoft Sans Serif"/>
                <a:cs typeface="Microsoft Sans Serif"/>
              </a:rPr>
              <a:t>unif</a:t>
            </a:r>
            <a:r>
              <a:rPr sz="1000" spc="-60" dirty="0">
                <a:solidFill>
                  <a:srgbClr val="D80000"/>
                </a:solidFill>
                <a:latin typeface="Microsoft Sans Serif"/>
                <a:cs typeface="Microsoft Sans Serif"/>
              </a:rPr>
              <a:t>o</a:t>
            </a:r>
            <a:r>
              <a:rPr sz="1000" spc="-20" dirty="0">
                <a:solidFill>
                  <a:srgbClr val="D80000"/>
                </a:solidFill>
                <a:latin typeface="Microsoft Sans Serif"/>
                <a:cs typeface="Microsoft Sans Serif"/>
              </a:rPr>
              <a:t>rmly </a:t>
            </a:r>
            <a:r>
              <a:rPr sz="1000" spc="-15" dirty="0">
                <a:solidFill>
                  <a:srgbClr val="D80000"/>
                </a:solidFill>
                <a:latin typeface="Times New Roman"/>
                <a:cs typeface="Times New Roman"/>
              </a:rPr>
              <a:t> </a:t>
            </a:r>
            <a:r>
              <a:rPr sz="10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continuous</a:t>
            </a:r>
            <a:r>
              <a:rPr sz="10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264795">
              <a:lnSpc>
                <a:spcPct val="100000"/>
              </a:lnSpc>
              <a:spcBef>
                <a:spcPts val="290"/>
              </a:spcBef>
            </a:pP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85" dirty="0">
                <a:latin typeface="Tahoma"/>
                <a:cs typeface="Tahoma"/>
              </a:rPr>
              <a:t>o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Lucida Sans Unicode"/>
                <a:cs typeface="Lucida Sans Unicode"/>
              </a:rPr>
              <a:t>I</a:t>
            </a:r>
            <a:r>
              <a:rPr sz="1000" spc="45" dirty="0">
                <a:latin typeface="Tahoma"/>
                <a:cs typeface="Tahoma"/>
              </a:rPr>
              <a:t>6</a:t>
            </a:r>
            <a:r>
              <a:rPr sz="1000" spc="4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Tahoma"/>
                <a:cs typeface="Tahoma"/>
              </a:rPr>
              <a:t>o</a:t>
            </a:r>
            <a:r>
              <a:rPr sz="1000" spc="45" dirty="0">
                <a:latin typeface="Lucida Sans Unicode"/>
                <a:cs typeface="Lucida Sans Unicode"/>
              </a:rPr>
              <a:t>)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6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37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180" dirty="0">
                <a:latin typeface="Tahoma"/>
                <a:cs typeface="Tahoma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d</a:t>
            </a:r>
            <a:r>
              <a:rPr sz="1000" spc="1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x</a:t>
            </a:r>
            <a:r>
              <a:rPr sz="1000" spc="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6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(</a:t>
            </a:r>
            <a:r>
              <a:rPr sz="1000" spc="10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Lucida Sans Unicode"/>
                <a:cs typeface="Lucida Sans Unicode"/>
              </a:rPr>
              <a:t>(</a:t>
            </a:r>
            <a:r>
              <a:rPr sz="1000" spc="20" dirty="0">
                <a:latin typeface="Microsoft Sans Serif"/>
                <a:cs typeface="Microsoft Sans Serif"/>
              </a:rPr>
              <a:t>x</a:t>
            </a:r>
            <a:r>
              <a:rPr sz="1000" spc="20" dirty="0">
                <a:latin typeface="Lucida Sans Unicode"/>
                <a:cs typeface="Lucida Sans Unicode"/>
              </a:rPr>
              <a:t>)</a:t>
            </a:r>
            <a:r>
              <a:rPr sz="1000" spc="2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Lucida Sans Unicode"/>
                <a:cs typeface="Lucida Sans Unicode"/>
              </a:rPr>
              <a:t>(</a:t>
            </a:r>
            <a:r>
              <a:rPr sz="1000" dirty="0">
                <a:latin typeface="Microsoft Sans Serif"/>
                <a:cs typeface="Microsoft Sans Serif"/>
              </a:rPr>
              <a:t>x</a:t>
            </a:r>
            <a:r>
              <a:rPr sz="1050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341630">
              <a:lnSpc>
                <a:spcPts val="1200"/>
              </a:lnSpc>
              <a:spcBef>
                <a:spcPts val="1490"/>
              </a:spcBef>
            </a:pPr>
            <a:r>
              <a:rPr sz="1000" spc="-35" dirty="0">
                <a:latin typeface="Microsoft Sans Serif"/>
                <a:cs typeface="Microsoft Sans Serif"/>
              </a:rPr>
              <a:t>Contrast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with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earlier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definition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:</a:t>
            </a:r>
            <a:endParaRPr sz="1000">
              <a:latin typeface="Microsoft Sans Serif"/>
              <a:cs typeface="Microsoft Sans Serif"/>
            </a:endParaRPr>
          </a:p>
          <a:p>
            <a:pPr marL="341630" marR="55880">
              <a:lnSpc>
                <a:spcPts val="1200"/>
              </a:lnSpc>
              <a:spcBef>
                <a:spcPts val="40"/>
              </a:spcBef>
            </a:pP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85" dirty="0">
                <a:latin typeface="Tahoma"/>
                <a:cs typeface="Tahoma"/>
              </a:rPr>
              <a:t>o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Lucida Sans Unicode"/>
                <a:cs typeface="Lucida Sans Unicode"/>
              </a:rPr>
              <a:t>I</a:t>
            </a:r>
            <a:r>
              <a:rPr sz="1000" spc="40" dirty="0">
                <a:latin typeface="Tahoma"/>
                <a:cs typeface="Tahoma"/>
              </a:rPr>
              <a:t>6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50" spc="60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d</a:t>
            </a:r>
            <a:r>
              <a:rPr sz="1000" spc="1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x</a:t>
            </a:r>
            <a:r>
              <a:rPr sz="1000" spc="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6</a:t>
            </a:r>
            <a:r>
              <a:rPr sz="1000" spc="-15" dirty="0">
                <a:latin typeface="Lucida Sans Unicode"/>
                <a:cs typeface="Lucida Sans Unicode"/>
              </a:rPr>
              <a:t>(</a:t>
            </a:r>
            <a:r>
              <a:rPr sz="1000" spc="-15" dirty="0">
                <a:latin typeface="Microsoft Sans Serif"/>
                <a:cs typeface="Microsoft Sans Serif"/>
              </a:rPr>
              <a:t>x</a:t>
            </a:r>
            <a:r>
              <a:rPr sz="1050" spc="-22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(</a:t>
            </a:r>
            <a:r>
              <a:rPr sz="1000" spc="10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Lucida Sans Unicode"/>
                <a:cs typeface="Lucida Sans Unicode"/>
              </a:rPr>
              <a:t>(</a:t>
            </a:r>
            <a:r>
              <a:rPr sz="1000" spc="20" dirty="0">
                <a:latin typeface="Microsoft Sans Serif"/>
                <a:cs typeface="Microsoft Sans Serif"/>
              </a:rPr>
              <a:t>x</a:t>
            </a:r>
            <a:r>
              <a:rPr sz="1000" spc="20" dirty="0">
                <a:latin typeface="Lucida Sans Unicode"/>
                <a:cs typeface="Lucida Sans Unicode"/>
              </a:rPr>
              <a:t>)</a:t>
            </a:r>
            <a:r>
              <a:rPr sz="1000" spc="2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Lucida Sans Unicode"/>
                <a:cs typeface="Lucida Sans Unicode"/>
              </a:rPr>
              <a:t>(</a:t>
            </a:r>
            <a:r>
              <a:rPr sz="1000" dirty="0">
                <a:latin typeface="Microsoft Sans Serif"/>
                <a:cs typeface="Microsoft Sans Serif"/>
              </a:rPr>
              <a:t>x</a:t>
            </a:r>
            <a:r>
              <a:rPr sz="1050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0" dirty="0">
                <a:latin typeface="Tahoma"/>
                <a:cs typeface="Tahoma"/>
              </a:rPr>
              <a:t> o</a:t>
            </a:r>
            <a:r>
              <a:rPr sz="1000" spc="-40" dirty="0">
                <a:latin typeface="Microsoft Sans Serif"/>
                <a:cs typeface="Microsoft Sans Serif"/>
              </a:rPr>
              <a:t>.</a:t>
            </a:r>
            <a:r>
              <a:rPr sz="1000" spc="18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This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allows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60" dirty="0">
                <a:latin typeface="Tahoma"/>
                <a:cs typeface="Tahoma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depend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82" baseline="-1190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Tahoma"/>
                <a:cs typeface="Tahoma"/>
              </a:rPr>
              <a:t>o</a:t>
            </a:r>
            <a:r>
              <a:rPr sz="1000" spc="-40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41630" marR="104775">
              <a:lnSpc>
                <a:spcPct val="100000"/>
              </a:lnSpc>
              <a:spcBef>
                <a:spcPts val="250"/>
              </a:spcBef>
            </a:pPr>
            <a:r>
              <a:rPr sz="1000" spc="-25" dirty="0">
                <a:latin typeface="Microsoft Sans Serif"/>
                <a:cs typeface="Microsoft Sans Serif"/>
              </a:rPr>
              <a:t>Uniform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requires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60" dirty="0">
                <a:latin typeface="Tahoma"/>
                <a:cs typeface="Tahoma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depend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Tahoma"/>
                <a:cs typeface="Tahoma"/>
              </a:rPr>
              <a:t>o</a:t>
            </a:r>
            <a:r>
              <a:rPr sz="1000" spc="-40" dirty="0">
                <a:latin typeface="Microsoft Sans Serif"/>
                <a:cs typeface="Microsoft Sans Serif"/>
              </a:rPr>
              <a:t>.</a:t>
            </a:r>
            <a:r>
              <a:rPr sz="1000" spc="180" dirty="0">
                <a:latin typeface="Microsoft Sans Serif"/>
                <a:cs typeface="Microsoft Sans Serif"/>
              </a:rPr>
              <a:t> </a:t>
            </a:r>
            <a:r>
              <a:rPr sz="1000" spc="35" dirty="0">
                <a:latin typeface="Microsoft Sans Serif"/>
                <a:cs typeface="Microsoft Sans Serif"/>
              </a:rPr>
              <a:t>It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more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restrictive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than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continunity.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857" y="7541"/>
            <a:ext cx="2468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5" dirty="0"/>
              <a:t>Unirorm</a:t>
            </a:r>
            <a:r>
              <a:rPr spc="135" dirty="0"/>
              <a:t> </a:t>
            </a:r>
            <a:r>
              <a:rPr spc="45" dirty="0"/>
              <a:t>Continuity:</a:t>
            </a:r>
            <a:r>
              <a:rPr spc="310" dirty="0"/>
              <a:t> </a:t>
            </a:r>
            <a:r>
              <a:rPr spc="5" dirty="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57200" y="536409"/>
            <a:ext cx="4493895" cy="198755"/>
          </a:xfrm>
          <a:custGeom>
            <a:avLst/>
            <a:gdLst/>
            <a:ahLst/>
            <a:cxnLst/>
            <a:rect l="l" t="t" r="r" b="b"/>
            <a:pathLst>
              <a:path w="4493895" h="198754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98335"/>
                </a:lnTo>
                <a:lnTo>
                  <a:pt x="4493656" y="198335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A5D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300" y="515388"/>
            <a:ext cx="3430904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007F00"/>
                </a:solidFill>
                <a:latin typeface="Microsoft Sans Serif"/>
                <a:cs typeface="Microsoft Sans Serif"/>
              </a:rPr>
              <a:t>A</a:t>
            </a:r>
            <a:r>
              <a:rPr sz="1200" spc="4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0" dirty="0">
                <a:solidFill>
                  <a:srgbClr val="007F00"/>
                </a:solidFill>
                <a:latin typeface="Microsoft Sans Serif"/>
                <a:cs typeface="Microsoft Sans Serif"/>
              </a:rPr>
              <a:t>continuous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35" dirty="0">
                <a:solidFill>
                  <a:srgbClr val="007F00"/>
                </a:solidFill>
                <a:latin typeface="Microsoft Sans Serif"/>
                <a:cs typeface="Microsoft Sans Serif"/>
              </a:rPr>
              <a:t>function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007F00"/>
                </a:solidFill>
                <a:latin typeface="Microsoft Sans Serif"/>
                <a:cs typeface="Microsoft Sans Serif"/>
              </a:rPr>
              <a:t>that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5" dirty="0">
                <a:solidFill>
                  <a:srgbClr val="007F00"/>
                </a:solidFill>
                <a:latin typeface="Microsoft Sans Serif"/>
                <a:cs typeface="Microsoft Sans Serif"/>
              </a:rPr>
              <a:t>is</a:t>
            </a:r>
            <a:r>
              <a:rPr sz="1200" spc="6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007F00"/>
                </a:solidFill>
                <a:latin typeface="Microsoft Sans Serif"/>
                <a:cs typeface="Microsoft Sans Serif"/>
              </a:rPr>
              <a:t>not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5" dirty="0">
                <a:solidFill>
                  <a:srgbClr val="007F00"/>
                </a:solidFill>
                <a:latin typeface="Microsoft Sans Serif"/>
                <a:cs typeface="Microsoft Sans Serif"/>
              </a:rPr>
              <a:t>uniformly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0" dirty="0">
                <a:solidFill>
                  <a:srgbClr val="007F00"/>
                </a:solidFill>
                <a:latin typeface="Microsoft Sans Serif"/>
                <a:cs typeface="Microsoft Sans Serif"/>
              </a:rPr>
              <a:t>continuous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200" y="580610"/>
            <a:ext cx="4544695" cy="2481580"/>
            <a:chOff x="57200" y="580610"/>
            <a:chExt cx="4544695" cy="24815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722083"/>
              <a:ext cx="4493656" cy="506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960547"/>
              <a:ext cx="101600" cy="1016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947847"/>
              <a:ext cx="4442802" cy="1143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580644"/>
              <a:ext cx="50746" cy="237990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7200" y="766339"/>
              <a:ext cx="4493895" cy="2245360"/>
            </a:xfrm>
            <a:custGeom>
              <a:avLst/>
              <a:gdLst/>
              <a:ahLst/>
              <a:cxnLst/>
              <a:rect l="l" t="t" r="r" b="b"/>
              <a:pathLst>
                <a:path w="4493895" h="2245360">
                  <a:moveTo>
                    <a:pt x="4493656" y="0"/>
                  </a:moveTo>
                  <a:lnTo>
                    <a:pt x="0" y="0"/>
                  </a:lnTo>
                  <a:lnTo>
                    <a:pt x="0" y="2194208"/>
                  </a:lnTo>
                  <a:lnTo>
                    <a:pt x="4008" y="2213932"/>
                  </a:lnTo>
                  <a:lnTo>
                    <a:pt x="14922" y="2230085"/>
                  </a:lnTo>
                  <a:lnTo>
                    <a:pt x="31075" y="2241000"/>
                  </a:lnTo>
                  <a:lnTo>
                    <a:pt x="50800" y="2245008"/>
                  </a:lnTo>
                  <a:lnTo>
                    <a:pt x="4442856" y="2245008"/>
                  </a:lnTo>
                  <a:lnTo>
                    <a:pt x="4462581" y="2241000"/>
                  </a:lnTo>
                  <a:lnTo>
                    <a:pt x="4478734" y="2230085"/>
                  </a:lnTo>
                  <a:lnTo>
                    <a:pt x="4489648" y="2213932"/>
                  </a:lnTo>
                  <a:lnTo>
                    <a:pt x="4493656" y="219420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618710"/>
              <a:ext cx="0" cy="2360930"/>
            </a:xfrm>
            <a:custGeom>
              <a:avLst/>
              <a:gdLst/>
              <a:ahLst/>
              <a:cxnLst/>
              <a:rect l="l" t="t" r="r" b="b"/>
              <a:pathLst>
                <a:path h="2360930">
                  <a:moveTo>
                    <a:pt x="0" y="236088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6060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5933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5806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348750" y="748362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u="sng" spc="-4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46540" y="841809"/>
            <a:ext cx="6667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0" dirty="0">
                <a:latin typeface="Microsoft Sans Serif"/>
                <a:cs typeface="Microsoft Sans Serif"/>
              </a:rPr>
              <a:t>x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5300" y="760227"/>
            <a:ext cx="23787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65" dirty="0">
                <a:latin typeface="Microsoft Sans Serif"/>
                <a:cs typeface="Microsoft Sans Serif"/>
              </a:rPr>
              <a:t>Conside</a:t>
            </a:r>
            <a:r>
              <a:rPr sz="1000" spc="-40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de</a:t>
            </a:r>
            <a:r>
              <a:rPr sz="1000" spc="10" dirty="0">
                <a:latin typeface="Microsoft Sans Serif"/>
                <a:cs typeface="Microsoft Sans Serif"/>
              </a:rPr>
              <a:t>fi</a:t>
            </a:r>
            <a:r>
              <a:rPr sz="1000" spc="-75" dirty="0">
                <a:latin typeface="Microsoft Sans Serif"/>
                <a:cs typeface="Microsoft Sans Serif"/>
              </a:rPr>
              <a:t>ne</a:t>
            </a:r>
            <a:r>
              <a:rPr sz="1000" spc="-70" dirty="0">
                <a:latin typeface="Microsoft Sans Serif"/>
                <a:cs typeface="Microsoft Sans Serif"/>
              </a:rPr>
              <a:t>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8150" y="1204252"/>
            <a:ext cx="59588" cy="59588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69900" y="823487"/>
            <a:ext cx="3157220" cy="43434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90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(check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this)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but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D80000"/>
                </a:solidFill>
                <a:latin typeface="Microsoft Sans Serif"/>
                <a:cs typeface="Microsoft Sans Serif"/>
              </a:rPr>
              <a:t>not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uniformly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 marL="2152650">
              <a:lnSpc>
                <a:spcPct val="100000"/>
              </a:lnSpc>
              <a:spcBef>
                <a:spcPts val="484"/>
              </a:spcBef>
            </a:pPr>
            <a:r>
              <a:rPr sz="1050" u="sng" spc="-7" baseline="793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1050" u="sng" spc="-60" baseline="793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50" u="sng" spc="-37" baseline="7936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x</a:t>
            </a:r>
            <a:r>
              <a:rPr sz="500" u="sng" spc="-2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5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84971" y="1221387"/>
            <a:ext cx="31940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50" spc="-22" baseline="7936" dirty="0">
                <a:latin typeface="Microsoft Sans Serif"/>
                <a:cs typeface="Microsoft Sans Serif"/>
              </a:rPr>
              <a:t>1</a:t>
            </a:r>
            <a:r>
              <a:rPr sz="1050" spc="-22" baseline="7936" dirty="0">
                <a:latin typeface="Verdana"/>
                <a:cs typeface="Verdana"/>
              </a:rPr>
              <a:t>+</a:t>
            </a:r>
            <a:r>
              <a:rPr sz="1050" spc="-22" baseline="7936" dirty="0">
                <a:latin typeface="Trebuchet MS"/>
                <a:cs typeface="Trebuchet MS"/>
              </a:rPr>
              <a:t>o</a:t>
            </a:r>
            <a:r>
              <a:rPr sz="1050" spc="-22" baseline="7936" dirty="0">
                <a:latin typeface="Microsoft Sans Serif"/>
                <a:cs typeface="Microsoft Sans Serif"/>
              </a:rPr>
              <a:t>x</a:t>
            </a:r>
            <a:r>
              <a:rPr sz="500" spc="-15" dirty="0">
                <a:latin typeface="Microsoft Sans Serif"/>
                <a:cs typeface="Microsoft Sans Serif"/>
              </a:rPr>
              <a:t>0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76134" y="1184087"/>
            <a:ext cx="2181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24710" algn="l"/>
              </a:tabLst>
            </a:pPr>
            <a:r>
              <a:rPr sz="700" spc="-45" dirty="0">
                <a:latin typeface="Microsoft Sans Serif"/>
                <a:cs typeface="Microsoft Sans Serif"/>
              </a:rPr>
              <a:t>0</a:t>
            </a:r>
            <a:r>
              <a:rPr sz="700" spc="-45" dirty="0">
                <a:latin typeface="Times New Roman"/>
                <a:cs typeface="Times New Roman"/>
              </a:rPr>
              <a:t>	</a:t>
            </a:r>
            <a:r>
              <a:rPr sz="700" spc="-45" dirty="0"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8284" y="1127142"/>
            <a:ext cx="338327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41220" algn="l"/>
              </a:tabLst>
            </a:pPr>
            <a:r>
              <a:rPr sz="1000" spc="-25" dirty="0">
                <a:latin typeface="Microsoft Sans Serif"/>
                <a:cs typeface="Microsoft Sans Serif"/>
              </a:rPr>
              <a:t>Fix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43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15" dirty="0">
                <a:latin typeface="Lucida Sans Unicode"/>
                <a:cs typeface="Lucida Sans Unicode"/>
              </a:rPr>
              <a:t>(</a:t>
            </a:r>
            <a:r>
              <a:rPr sz="1000" spc="-15" dirty="0">
                <a:latin typeface="Microsoft Sans Serif"/>
                <a:cs typeface="Microsoft Sans Serif"/>
              </a:rPr>
              <a:t>0</a:t>
            </a:r>
            <a:r>
              <a:rPr sz="1000" spc="-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40" dirty="0">
                <a:latin typeface="Microsoft Sans Serif"/>
                <a:cs typeface="Microsoft Sans Serif"/>
              </a:rPr>
              <a:t>.</a:t>
            </a:r>
            <a:r>
              <a:rPr sz="1000" spc="18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Let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0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spc="1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Clearly,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90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spc="1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76325" y="1510157"/>
            <a:ext cx="70485" cy="0"/>
          </a:xfrm>
          <a:custGeom>
            <a:avLst/>
            <a:gdLst/>
            <a:ahLst/>
            <a:cxnLst/>
            <a:rect l="l" t="t" r="r" b="b"/>
            <a:pathLst>
              <a:path w="70484">
                <a:moveTo>
                  <a:pt x="0" y="0"/>
                </a:moveTo>
                <a:lnTo>
                  <a:pt x="6992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66965" y="1316969"/>
            <a:ext cx="3644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8290" algn="l"/>
              </a:tabLst>
            </a:pPr>
            <a:r>
              <a:rPr sz="1000" spc="-60" dirty="0">
                <a:latin typeface="Microsoft Sans Serif"/>
                <a:cs typeface="Microsoft Sans Serif"/>
              </a:rPr>
              <a:t>1</a:t>
            </a:r>
            <a:r>
              <a:rPr sz="1000" spc="-60" dirty="0">
                <a:latin typeface="Times New Roman"/>
                <a:cs typeface="Times New Roman"/>
              </a:rPr>
              <a:t>	</a:t>
            </a:r>
            <a:r>
              <a:rPr sz="1000" spc="-60" dirty="0">
                <a:latin typeface="Microsoft Sans Serif"/>
                <a:cs typeface="Microsoft Sans Serif"/>
              </a:rPr>
              <a:t>1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31252" y="1510157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69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38225" y="1489346"/>
            <a:ext cx="3898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500" spc="-345" baseline="38888" dirty="0">
                <a:latin typeface="Lucida Sans Unicode"/>
                <a:cs typeface="Lucida Sans Unicode"/>
              </a:rPr>
              <a:t>—</a:t>
            </a:r>
            <a:r>
              <a:rPr sz="1500" spc="135" baseline="38888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6883" y="1546291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45" dirty="0"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71955" y="1402555"/>
            <a:ext cx="3136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5" dirty="0">
                <a:latin typeface="Tahoma"/>
                <a:cs typeface="Tahoma"/>
              </a:rPr>
              <a:t>&gt; </a:t>
            </a:r>
            <a:r>
              <a:rPr sz="1000" spc="2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07719" y="1799338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45" dirty="0"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57591" y="1656809"/>
            <a:ext cx="3644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4160" algn="l"/>
              </a:tabLst>
            </a:pP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1000" spc="-60" dirty="0">
                <a:latin typeface="Times New Roman"/>
                <a:cs typeface="Times New Roman"/>
              </a:rPr>
              <a:t>	</a:t>
            </a:r>
            <a:r>
              <a:rPr sz="10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67509" y="1886130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45" dirty="0"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96897" y="1710771"/>
            <a:ext cx="506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1484" algn="l"/>
              </a:tabLst>
            </a:pPr>
            <a:r>
              <a:rPr sz="1000" spc="5" dirty="0">
                <a:latin typeface="Sitka Small"/>
                <a:cs typeface="Sitka Small"/>
              </a:rPr>
              <a:t>.</a:t>
            </a:r>
            <a:r>
              <a:rPr sz="1000" spc="5" dirty="0">
                <a:latin typeface="Times New Roman"/>
                <a:cs typeface="Times New Roman"/>
              </a:rPr>
              <a:t>	</a:t>
            </a:r>
            <a:r>
              <a:rPr sz="1000" spc="5" dirty="0">
                <a:latin typeface="Sitka Small"/>
                <a:cs typeface="Sitka Small"/>
              </a:rPr>
              <a:t>.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96897" y="1786692"/>
            <a:ext cx="506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1484" algn="l"/>
              </a:tabLst>
            </a:pPr>
            <a:r>
              <a:rPr sz="1000" spc="5" dirty="0">
                <a:latin typeface="Sitka Small"/>
                <a:cs typeface="Sitka Small"/>
              </a:rPr>
              <a:t>.</a:t>
            </a:r>
            <a:r>
              <a:rPr sz="1000" spc="5" dirty="0">
                <a:latin typeface="Times New Roman"/>
                <a:cs typeface="Times New Roman"/>
              </a:rPr>
              <a:t>	</a:t>
            </a:r>
            <a:r>
              <a:rPr sz="1000" spc="5" dirty="0">
                <a:latin typeface="Sitka Small"/>
                <a:cs typeface="Sitka Small"/>
              </a:rPr>
              <a:t>.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9841" y="1742407"/>
            <a:ext cx="22936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0000" algn="l"/>
                <a:tab pos="1616075" algn="l"/>
                <a:tab pos="1877695" algn="l"/>
                <a:tab pos="2181860" algn="l"/>
              </a:tabLst>
            </a:pP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63036" y="1713740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u="sng" spc="-4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16151" y="1829198"/>
            <a:ext cx="15163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305435" algn="l"/>
                <a:tab pos="658495" algn="l"/>
                <a:tab pos="913130" algn="l"/>
                <a:tab pos="1362710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5" dirty="0">
                <a:latin typeface="Times New Roman"/>
                <a:cs typeface="Times New Roman"/>
              </a:rPr>
              <a:t>	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5" dirty="0">
                <a:latin typeface="Times New Roman"/>
                <a:cs typeface="Times New Roman"/>
              </a:rPr>
              <a:t>	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45" dirty="0">
                <a:latin typeface="Times New Roman"/>
                <a:cs typeface="Times New Roman"/>
              </a:rPr>
              <a:t>	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67" baseline="-11904" dirty="0">
                <a:latin typeface="Times New Roman"/>
                <a:cs typeface="Times New Roman"/>
              </a:rPr>
              <a:t>	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endParaRPr sz="1050" baseline="-11904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65463" y="1656809"/>
            <a:ext cx="12014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4160" algn="l"/>
                <a:tab pos="574675" algn="l"/>
                <a:tab pos="1148080" algn="l"/>
              </a:tabLst>
            </a:pP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1000" spc="-60" dirty="0">
                <a:latin typeface="Times New Roman"/>
                <a:cs typeface="Times New Roman"/>
              </a:rPr>
              <a:t>	</a:t>
            </a:r>
            <a:r>
              <a:rPr sz="10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10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+</a:t>
            </a:r>
            <a:r>
              <a:rPr sz="10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8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</a:t>
            </a:r>
            <a:r>
              <a:rPr sz="1000" u="sng" spc="-4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25634" y="1656809"/>
            <a:ext cx="42925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1000" spc="-60" dirty="0">
                <a:latin typeface="Times New Roman"/>
                <a:cs typeface="Times New Roman"/>
              </a:rPr>
              <a:t>	</a:t>
            </a:r>
            <a:r>
              <a:rPr sz="1000" u="sng" spc="-8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</a:t>
            </a:r>
            <a:r>
              <a:rPr sz="1000" u="sng" spc="-4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29494" y="1713740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u="sng" spc="-4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63302" y="1829198"/>
            <a:ext cx="5448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390525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67" baseline="-11904" dirty="0">
                <a:latin typeface="Times New Roman"/>
                <a:cs typeface="Times New Roman"/>
              </a:rPr>
              <a:t>	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endParaRPr sz="1050" baseline="-11904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59696" y="1742407"/>
            <a:ext cx="8915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6230" algn="l"/>
                <a:tab pos="685800" algn="l"/>
              </a:tabLst>
            </a:pP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229" dirty="0">
                <a:latin typeface="Times New Roman"/>
                <a:cs typeface="Times New Roman"/>
              </a:rPr>
              <a:t>	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	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42" name="object 4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2085213"/>
            <a:ext cx="59588" cy="59588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310184" y="2008103"/>
            <a:ext cx="41732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Thus,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definition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Tahoma"/>
                <a:cs typeface="Tahoma"/>
              </a:rPr>
              <a:t>6</a:t>
            </a:r>
            <a:r>
              <a:rPr sz="1000" spc="-25" dirty="0">
                <a:latin typeface="Lucida Sans Unicode"/>
                <a:cs typeface="Lucida Sans Unicode"/>
              </a:rPr>
              <a:t>(</a:t>
            </a:r>
            <a:r>
              <a:rPr sz="1000" spc="-25" dirty="0">
                <a:latin typeface="Microsoft Sans Serif"/>
                <a:cs typeface="Microsoft Sans Serif"/>
              </a:rPr>
              <a:t>x</a:t>
            </a:r>
            <a:r>
              <a:rPr sz="1050" spc="-37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must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chosen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small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enough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107488" y="2469654"/>
            <a:ext cx="388620" cy="0"/>
          </a:xfrm>
          <a:custGeom>
            <a:avLst/>
            <a:gdLst/>
            <a:ahLst/>
            <a:cxnLst/>
            <a:rect l="l" t="t" r="r" b="b"/>
            <a:pathLst>
              <a:path w="388619">
                <a:moveTo>
                  <a:pt x="0" y="0"/>
                </a:moveTo>
                <a:lnTo>
                  <a:pt x="3885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232814" y="2362052"/>
            <a:ext cx="12484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≤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89" baseline="-11904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500" spc="-89" baseline="-38888" dirty="0">
                <a:latin typeface="Microsoft Sans Serif"/>
                <a:cs typeface="Microsoft Sans Serif"/>
              </a:rPr>
              <a:t>1</a:t>
            </a:r>
            <a:r>
              <a:rPr sz="1500" spc="-44" baseline="-38888" dirty="0">
                <a:latin typeface="Times New Roman"/>
                <a:cs typeface="Times New Roman"/>
              </a:rPr>
              <a:t> </a:t>
            </a:r>
            <a:r>
              <a:rPr sz="1500" spc="-30" baseline="-38888" dirty="0">
                <a:latin typeface="Lucida Sans Unicode"/>
                <a:cs typeface="Lucida Sans Unicode"/>
              </a:rPr>
              <a:t>+</a:t>
            </a:r>
            <a:r>
              <a:rPr sz="1500" spc="-44" baseline="-38888" dirty="0">
                <a:latin typeface="Times New Roman"/>
                <a:cs typeface="Times New Roman"/>
              </a:rPr>
              <a:t> </a:t>
            </a:r>
            <a:r>
              <a:rPr sz="1500" spc="-120" baseline="-38888" dirty="0">
                <a:latin typeface="Tahoma"/>
                <a:cs typeface="Tahoma"/>
              </a:rPr>
              <a:t>o</a:t>
            </a:r>
            <a:r>
              <a:rPr sz="1500" spc="-67" baseline="-38888" dirty="0">
                <a:latin typeface="Microsoft Sans Serif"/>
                <a:cs typeface="Microsoft Sans Serif"/>
              </a:rPr>
              <a:t>x</a:t>
            </a:r>
            <a:endParaRPr sz="1500" baseline="-38888">
              <a:latin typeface="Microsoft Sans Serif"/>
              <a:cs typeface="Microsoft Sans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95131" y="2276454"/>
            <a:ext cx="8972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532765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67" baseline="-11904" dirty="0">
                <a:latin typeface="Times New Roman"/>
                <a:cs typeface="Times New Roman"/>
              </a:rPr>
              <a:t>	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50" spc="-67" baseline="27777" dirty="0">
                <a:latin typeface="Microsoft Sans Serif"/>
                <a:cs typeface="Microsoft Sans Serif"/>
              </a:rPr>
              <a:t>2</a:t>
            </a:r>
            <a:endParaRPr sz="1050" baseline="27777">
              <a:latin typeface="Microsoft Sans Serif"/>
              <a:cs typeface="Microsoft Sans Serif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695143" y="2469654"/>
            <a:ext cx="388620" cy="0"/>
          </a:xfrm>
          <a:custGeom>
            <a:avLst/>
            <a:gdLst/>
            <a:ahLst/>
            <a:cxnLst/>
            <a:rect l="l" t="t" r="r" b="b"/>
            <a:pathLst>
              <a:path w="388619">
                <a:moveTo>
                  <a:pt x="0" y="0"/>
                </a:moveTo>
                <a:lnTo>
                  <a:pt x="3885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430005" y="2505788"/>
            <a:ext cx="657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0075" algn="l"/>
              </a:tabLst>
            </a:pPr>
            <a:r>
              <a:rPr sz="700" spc="-45" dirty="0">
                <a:latin typeface="Microsoft Sans Serif"/>
                <a:cs typeface="Microsoft Sans Serif"/>
              </a:rPr>
              <a:t>0</a:t>
            </a:r>
            <a:r>
              <a:rPr sz="700" spc="-45" dirty="0">
                <a:latin typeface="Times New Roman"/>
                <a:cs typeface="Times New Roman"/>
              </a:rPr>
              <a:t>	</a:t>
            </a:r>
            <a:r>
              <a:rPr sz="700" spc="-45" dirty="0"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08300" y="2362052"/>
            <a:ext cx="1079500" cy="264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940"/>
              </a:lnSpc>
              <a:spcBef>
                <a:spcPts val="95"/>
              </a:spcBef>
              <a:tabLst>
                <a:tab pos="625475" algn="l"/>
              </a:tabLst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	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86690">
              <a:lnSpc>
                <a:spcPts val="940"/>
              </a:lnSpc>
            </a:pPr>
            <a:r>
              <a:rPr sz="1000" spc="-60" dirty="0">
                <a:latin typeface="Microsoft Sans Serif"/>
                <a:cs typeface="Microsoft Sans Serif"/>
              </a:rPr>
              <a:t>1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524008" y="2347775"/>
            <a:ext cx="698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45" dirty="0">
                <a:latin typeface="Microsoft Sans Serif"/>
                <a:cs typeface="Microsoft Sans Serif"/>
              </a:rPr>
              <a:t>2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51" name="object 5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2873171"/>
            <a:ext cx="59588" cy="59588"/>
          </a:xfrm>
          <a:prstGeom prst="rect">
            <a:avLst/>
          </a:prstGeom>
        </p:spPr>
      </p:pic>
      <p:sp>
        <p:nvSpPr>
          <p:cNvPr id="52" name="object 52"/>
          <p:cNvSpPr txBox="1"/>
          <p:nvPr/>
        </p:nvSpPr>
        <p:spPr>
          <a:xfrm>
            <a:off x="322884" y="2568314"/>
            <a:ext cx="3221355" cy="4051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which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converges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zero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22" baseline="-11904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0.</a:t>
            </a:r>
            <a:endParaRPr sz="10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295"/>
              </a:spcBef>
            </a:pPr>
            <a:r>
              <a:rPr sz="1000" spc="-70" dirty="0">
                <a:latin typeface="Microsoft Sans Serif"/>
                <a:cs typeface="Microsoft Sans Serif"/>
              </a:rPr>
              <a:t>Hence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no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Tahoma"/>
                <a:cs typeface="Tahoma"/>
              </a:rPr>
              <a:t>6</a:t>
            </a:r>
            <a:r>
              <a:rPr sz="1000" spc="-10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will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work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for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all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37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15" dirty="0">
                <a:latin typeface="Lucida Sans Unicode"/>
                <a:cs typeface="Lucida Sans Unicode"/>
              </a:rPr>
              <a:t>(</a:t>
            </a:r>
            <a:r>
              <a:rPr sz="1000" spc="-15" dirty="0">
                <a:latin typeface="Microsoft Sans Serif"/>
                <a:cs typeface="Microsoft Sans Serif"/>
              </a:rPr>
              <a:t>0</a:t>
            </a:r>
            <a:r>
              <a:rPr sz="1000" spc="-1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40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857" y="7541"/>
            <a:ext cx="2468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5" dirty="0"/>
              <a:t>Unirorm</a:t>
            </a:r>
            <a:r>
              <a:rPr spc="135" dirty="0"/>
              <a:t> </a:t>
            </a:r>
            <a:r>
              <a:rPr spc="45" dirty="0"/>
              <a:t>Continuity:</a:t>
            </a:r>
            <a:r>
              <a:rPr spc="310" dirty="0"/>
              <a:t> </a:t>
            </a:r>
            <a:r>
              <a:rPr spc="5" dirty="0"/>
              <a:t>Example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796937"/>
            <a:ext cx="4544695" cy="2557780"/>
            <a:chOff x="57200" y="796937"/>
            <a:chExt cx="4544695" cy="2557780"/>
          </a:xfrm>
        </p:grpSpPr>
        <p:sp>
          <p:nvSpPr>
            <p:cNvPr id="4" name="object 4"/>
            <p:cNvSpPr/>
            <p:nvPr/>
          </p:nvSpPr>
          <p:spPr>
            <a:xfrm>
              <a:off x="57200" y="796937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982611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3252990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240290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841171"/>
              <a:ext cx="50746" cy="241181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1026867"/>
              <a:ext cx="4493895" cy="2277110"/>
            </a:xfrm>
            <a:custGeom>
              <a:avLst/>
              <a:gdLst/>
              <a:ahLst/>
              <a:cxnLst/>
              <a:rect l="l" t="t" r="r" b="b"/>
              <a:pathLst>
                <a:path w="4493895" h="2277110">
                  <a:moveTo>
                    <a:pt x="4493656" y="0"/>
                  </a:moveTo>
                  <a:lnTo>
                    <a:pt x="0" y="0"/>
                  </a:lnTo>
                  <a:lnTo>
                    <a:pt x="0" y="2226123"/>
                  </a:lnTo>
                  <a:lnTo>
                    <a:pt x="4008" y="2245848"/>
                  </a:lnTo>
                  <a:lnTo>
                    <a:pt x="14922" y="2262001"/>
                  </a:lnTo>
                  <a:lnTo>
                    <a:pt x="31075" y="2272915"/>
                  </a:lnTo>
                  <a:lnTo>
                    <a:pt x="50800" y="2276923"/>
                  </a:lnTo>
                  <a:lnTo>
                    <a:pt x="4442856" y="2276923"/>
                  </a:lnTo>
                  <a:lnTo>
                    <a:pt x="4462581" y="2272915"/>
                  </a:lnTo>
                  <a:lnTo>
                    <a:pt x="4478734" y="2262001"/>
                  </a:lnTo>
                  <a:lnTo>
                    <a:pt x="4489648" y="2245848"/>
                  </a:lnTo>
                  <a:lnTo>
                    <a:pt x="4493656" y="222612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879237"/>
              <a:ext cx="0" cy="2393315"/>
            </a:xfrm>
            <a:custGeom>
              <a:avLst/>
              <a:gdLst/>
              <a:ahLst/>
              <a:cxnLst/>
              <a:rect l="l" t="t" r="r" b="b"/>
              <a:pathLst>
                <a:path h="2393315">
                  <a:moveTo>
                    <a:pt x="0" y="239280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86653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85383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84113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43873" y="1059789"/>
              <a:ext cx="70485" cy="0"/>
            </a:xfrm>
            <a:custGeom>
              <a:avLst/>
              <a:gdLst/>
              <a:ahLst/>
              <a:cxnLst/>
              <a:rect l="l" t="t" r="r" b="b"/>
              <a:pathLst>
                <a:path w="70485">
                  <a:moveTo>
                    <a:pt x="0" y="0"/>
                  </a:moveTo>
                  <a:lnTo>
                    <a:pt x="69926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1307299"/>
              <a:ext cx="59588" cy="5958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497088"/>
              <a:ext cx="59588" cy="5958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686877"/>
              <a:ext cx="59588" cy="5958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31800" y="252785"/>
            <a:ext cx="4518660" cy="1534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144780" indent="-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An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50" dirty="0">
                <a:latin typeface="Lucida Sans Unicode"/>
                <a:cs typeface="Lucida Sans Unicode"/>
              </a:rPr>
              <a:t>[</a:t>
            </a:r>
            <a:r>
              <a:rPr sz="1000" spc="-50" dirty="0">
                <a:latin typeface="Microsoft Sans Serif"/>
                <a:cs typeface="Microsoft Sans Serif"/>
              </a:rPr>
              <a:t>a</a:t>
            </a:r>
            <a:r>
              <a:rPr sz="1000" spc="-50" dirty="0">
                <a:latin typeface="Tahoma"/>
                <a:cs typeface="Tahoma"/>
              </a:rPr>
              <a:t>, </a:t>
            </a:r>
            <a:r>
              <a:rPr sz="1000" spc="-30" dirty="0">
                <a:latin typeface="Microsoft Sans Serif"/>
                <a:cs typeface="Microsoft Sans Serif"/>
              </a:rPr>
              <a:t>b</a:t>
            </a:r>
            <a:r>
              <a:rPr sz="1000" spc="-30" dirty="0">
                <a:latin typeface="Lucida Sans Unicode"/>
                <a:cs typeface="Lucida Sans Unicode"/>
              </a:rPr>
              <a:t>] </a:t>
            </a:r>
            <a:r>
              <a:rPr sz="1000" spc="55" dirty="0">
                <a:latin typeface="Lucida Sans Unicode"/>
                <a:cs typeface="Lucida Sans Unicode"/>
              </a:rPr>
              <a:t>→ </a:t>
            </a:r>
            <a:r>
              <a:rPr sz="1000" spc="-25" dirty="0">
                <a:latin typeface="Microsoft Sans Serif"/>
                <a:cs typeface="Microsoft Sans Serif"/>
              </a:rPr>
              <a:t>R </a:t>
            </a:r>
            <a:r>
              <a:rPr sz="1000" spc="10" dirty="0">
                <a:latin typeface="Microsoft Sans Serif"/>
                <a:cs typeface="Microsoft Sans Serif"/>
              </a:rPr>
              <a:t>that </a:t>
            </a:r>
            <a:r>
              <a:rPr sz="1000" spc="-85" dirty="0">
                <a:latin typeface="Microsoft Sans Serif"/>
                <a:cs typeface="Microsoft Sans Serif"/>
              </a:rPr>
              <a:t>has</a:t>
            </a:r>
            <a:r>
              <a:rPr sz="1000" spc="-80" dirty="0">
                <a:latin typeface="Microsoft Sans Serif"/>
                <a:cs typeface="Microsoft Sans Serif"/>
              </a:rPr>
              <a:t> 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bounded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derivative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uniformly </a:t>
            </a:r>
            <a:r>
              <a:rPr sz="1000" spc="-40" dirty="0">
                <a:latin typeface="Microsoft Sans Serif"/>
                <a:cs typeface="Microsoft Sans Serif"/>
              </a:rPr>
              <a:t>continuous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Lucida Sans Unicode"/>
                <a:cs typeface="Lucida Sans Unicode"/>
              </a:rPr>
              <a:t>[</a:t>
            </a:r>
            <a:r>
              <a:rPr sz="1000" spc="-50" dirty="0">
                <a:latin typeface="Microsoft Sans Serif"/>
                <a:cs typeface="Microsoft Sans Serif"/>
              </a:rPr>
              <a:t>a</a:t>
            </a:r>
            <a:r>
              <a:rPr sz="1000" spc="-50" dirty="0">
                <a:latin typeface="Tahoma"/>
                <a:cs typeface="Tahoma"/>
              </a:rPr>
              <a:t>,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20" dirty="0">
                <a:latin typeface="Lucida Sans Unicode"/>
                <a:cs typeface="Lucida Sans Unicode"/>
              </a:rPr>
              <a:t>]</a:t>
            </a:r>
            <a:r>
              <a:rPr sz="1000" spc="-20" dirty="0">
                <a:latin typeface="Microsoft Sans Serif"/>
                <a:cs typeface="Microsoft Sans Serif"/>
              </a:rPr>
              <a:t>.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However,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 </a:t>
            </a:r>
            <a:r>
              <a:rPr sz="1000" dirty="0">
                <a:latin typeface="Microsoft Sans Serif"/>
                <a:cs typeface="Microsoft Sans Serif"/>
              </a:rPr>
              <a:t>with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-55" dirty="0">
                <a:latin typeface="Microsoft Sans Serif"/>
                <a:cs typeface="Microsoft Sans Serif"/>
              </a:rPr>
              <a:t> unbounded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derivative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also</a:t>
            </a:r>
            <a:r>
              <a:rPr sz="1000" spc="13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uniformly 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520"/>
              </a:spcBef>
            </a:pPr>
            <a:r>
              <a:rPr sz="1200" spc="-5" dirty="0">
                <a:solidFill>
                  <a:srgbClr val="007F00"/>
                </a:solidFill>
                <a:latin typeface="Microsoft Sans Serif"/>
                <a:cs typeface="Microsoft Sans Serif"/>
              </a:rPr>
              <a:t>A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35" dirty="0">
                <a:solidFill>
                  <a:srgbClr val="007F00"/>
                </a:solidFill>
                <a:latin typeface="Microsoft Sans Serif"/>
                <a:cs typeface="Microsoft Sans Serif"/>
              </a:rPr>
              <a:t>function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07F00"/>
                </a:solidFill>
                <a:latin typeface="Microsoft Sans Serif"/>
                <a:cs typeface="Microsoft Sans Serif"/>
              </a:rPr>
              <a:t>with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007F00"/>
                </a:solidFill>
                <a:latin typeface="Microsoft Sans Serif"/>
                <a:cs typeface="Microsoft Sans Serif"/>
              </a:rPr>
              <a:t>an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5" dirty="0">
                <a:solidFill>
                  <a:srgbClr val="007F00"/>
                </a:solidFill>
                <a:latin typeface="Microsoft Sans Serif"/>
                <a:cs typeface="Microsoft Sans Serif"/>
              </a:rPr>
              <a:t>unbounded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55" dirty="0">
                <a:solidFill>
                  <a:srgbClr val="007F00"/>
                </a:solidFill>
                <a:latin typeface="Microsoft Sans Serif"/>
                <a:cs typeface="Microsoft Sans Serif"/>
              </a:rPr>
              <a:t>derivative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007F00"/>
                </a:solidFill>
                <a:latin typeface="Microsoft Sans Serif"/>
                <a:cs typeface="Microsoft Sans Serif"/>
              </a:rPr>
              <a:t>that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5" dirty="0">
                <a:solidFill>
                  <a:srgbClr val="007F00"/>
                </a:solidFill>
                <a:latin typeface="Microsoft Sans Serif"/>
                <a:cs typeface="Microsoft Sans Serif"/>
              </a:rPr>
              <a:t>is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5" dirty="0">
                <a:solidFill>
                  <a:srgbClr val="007F00"/>
                </a:solidFill>
                <a:latin typeface="Microsoft Sans Serif"/>
                <a:cs typeface="Microsoft Sans Serif"/>
              </a:rPr>
              <a:t>uniformly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0" dirty="0">
                <a:solidFill>
                  <a:srgbClr val="007F00"/>
                </a:solidFill>
                <a:latin typeface="Microsoft Sans Serif"/>
                <a:cs typeface="Microsoft Sans Serif"/>
              </a:rPr>
              <a:t>continuous</a:t>
            </a:r>
            <a:endParaRPr sz="12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440"/>
              </a:spcBef>
            </a:pPr>
            <a:r>
              <a:rPr sz="1000" spc="-65" dirty="0">
                <a:latin typeface="Microsoft Sans Serif"/>
                <a:cs typeface="Microsoft Sans Serif"/>
              </a:rPr>
              <a:t>Conside</a:t>
            </a:r>
            <a:r>
              <a:rPr sz="1000" spc="-40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de</a:t>
            </a:r>
            <a:r>
              <a:rPr sz="1000" spc="10" dirty="0">
                <a:latin typeface="Microsoft Sans Serif"/>
                <a:cs typeface="Microsoft Sans Serif"/>
              </a:rPr>
              <a:t>fi</a:t>
            </a:r>
            <a:r>
              <a:rPr sz="1000" spc="-75" dirty="0">
                <a:latin typeface="Microsoft Sans Serif"/>
                <a:cs typeface="Microsoft Sans Serif"/>
              </a:rPr>
              <a:t>ne</a:t>
            </a:r>
            <a:r>
              <a:rPr sz="1000" spc="-70" dirty="0">
                <a:latin typeface="Microsoft Sans Serif"/>
                <a:cs typeface="Microsoft Sans Serif"/>
              </a:rPr>
              <a:t>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500" spc="30" baseline="38888" dirty="0">
                <a:latin typeface="Lucida Sans Unicode"/>
                <a:cs typeface="Lucida Sans Unicode"/>
              </a:rPr>
              <a:t>√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28930" marR="1037590">
              <a:lnSpc>
                <a:spcPct val="124500"/>
              </a:lnSpc>
              <a:spcBef>
                <a:spcPts val="200"/>
              </a:spcBef>
            </a:pP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-3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(verify </a:t>
            </a:r>
            <a:r>
              <a:rPr sz="1000" spc="-5" dirty="0">
                <a:latin typeface="Microsoft Sans Serif"/>
                <a:cs typeface="Microsoft Sans Serif"/>
              </a:rPr>
              <a:t>this)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also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uniformly </a:t>
            </a:r>
            <a:r>
              <a:rPr sz="1000" spc="-35" dirty="0">
                <a:latin typeface="Microsoft Sans Serif"/>
                <a:cs typeface="Microsoft Sans Serif"/>
              </a:rPr>
              <a:t>continuous.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Given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20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let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50" spc="-67" baseline="27777" dirty="0">
                <a:latin typeface="Microsoft Sans Serif"/>
                <a:cs typeface="Microsoft Sans Serif"/>
              </a:rPr>
              <a:t>2</a:t>
            </a:r>
            <a:r>
              <a:rPr sz="1050" baseline="27777" dirty="0">
                <a:latin typeface="Times New Roman"/>
                <a:cs typeface="Times New Roman"/>
              </a:rPr>
              <a:t> </a:t>
            </a:r>
            <a:r>
              <a:rPr sz="1050" spc="75" baseline="27777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(notice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this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</a:t>
            </a:r>
            <a:r>
              <a:rPr sz="1000" spc="-25" dirty="0">
                <a:latin typeface="Microsoft Sans Serif"/>
                <a:cs typeface="Microsoft Sans Serif"/>
              </a:rPr>
              <a:t>o</a:t>
            </a:r>
            <a:r>
              <a:rPr sz="1000" spc="-120" dirty="0">
                <a:latin typeface="Microsoft Sans Serif"/>
                <a:cs typeface="Microsoft Sans Serif"/>
              </a:rPr>
              <a:t>es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no</a:t>
            </a:r>
            <a:r>
              <a:rPr sz="1000" spc="-5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de</a:t>
            </a:r>
            <a:r>
              <a:rPr sz="1000" spc="-45" dirty="0">
                <a:latin typeface="Microsoft Sans Serif"/>
                <a:cs typeface="Microsoft Sans Serif"/>
              </a:rPr>
              <a:t>p</a:t>
            </a:r>
            <a:r>
              <a:rPr sz="1000" spc="-70" dirty="0">
                <a:latin typeface="Microsoft Sans Serif"/>
                <a:cs typeface="Microsoft Sans Serif"/>
              </a:rPr>
              <a:t>end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50" dirty="0">
                <a:latin typeface="Microsoft Sans Serif"/>
                <a:cs typeface="Microsoft Sans Serif"/>
              </a:rPr>
              <a:t>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16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).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Then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given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44" baseline="-1190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40" dirty="0">
                <a:latin typeface="Microsoft Sans Serif"/>
                <a:cs typeface="Microsoft Sans Serif"/>
              </a:rPr>
              <a:t>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Lucida Sans Unicode"/>
                <a:cs typeface="Lucida Sans Unicode"/>
              </a:rPr>
              <a:t>|</a:t>
            </a:r>
            <a:r>
              <a:rPr sz="1000" spc="-75" dirty="0">
                <a:latin typeface="Microsoft Sans Serif"/>
                <a:cs typeface="Microsoft Sans Serif"/>
              </a:rPr>
              <a:t>x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114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72" baseline="-11904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55" dirty="0">
                <a:latin typeface="Tahoma"/>
                <a:cs typeface="Tahoma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implies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(by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Fundamental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Theorem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284" y="1761609"/>
            <a:ext cx="655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Calculus)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86497" y="2027306"/>
            <a:ext cx="1036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105" dirty="0">
                <a:latin typeface="Lucida Sans Unicode"/>
                <a:cs typeface="Lucida Sans Unicode"/>
              </a:rPr>
              <a:t>|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8941" y="1995670"/>
            <a:ext cx="679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" dirty="0">
                <a:latin typeface="Sitka Small"/>
                <a:cs typeface="Sitka Small"/>
              </a:rPr>
              <a:t>.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41118" y="1855094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25" dirty="0">
                <a:latin typeface="Sitka Small"/>
                <a:cs typeface="Sitka Small"/>
              </a:rPr>
              <a:t>∫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67635" y="1924332"/>
            <a:ext cx="6667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0" dirty="0">
                <a:latin typeface="Microsoft Sans Serif"/>
                <a:cs typeface="Microsoft Sans Serif"/>
              </a:rPr>
              <a:t>x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86012" y="2193191"/>
            <a:ext cx="15176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50" spc="-37" baseline="7936" dirty="0">
                <a:latin typeface="Microsoft Sans Serif"/>
                <a:cs typeface="Microsoft Sans Serif"/>
              </a:rPr>
              <a:t>x</a:t>
            </a:r>
            <a:r>
              <a:rPr sz="500" spc="-25" dirty="0">
                <a:latin typeface="Microsoft Sans Serif"/>
                <a:cs typeface="Microsoft Sans Serif"/>
              </a:rPr>
              <a:t>0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61691" y="1941708"/>
            <a:ext cx="1943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u="sng" spc="-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10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61691" y="2123915"/>
            <a:ext cx="24002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60" dirty="0">
                <a:latin typeface="Microsoft Sans Serif"/>
                <a:cs typeface="Microsoft Sans Serif"/>
              </a:rPr>
              <a:t>2</a:t>
            </a:r>
            <a:r>
              <a:rPr sz="1000" spc="475" dirty="0">
                <a:latin typeface="Microsoft Sans Serif"/>
                <a:cs typeface="Microsoft Sans Serif"/>
              </a:rPr>
              <a:t> </a:t>
            </a:r>
            <a:r>
              <a:rPr sz="1000" spc="80" dirty="0">
                <a:latin typeface="Microsoft Sans Serif"/>
                <a:cs typeface="Microsoft Sans Serif"/>
              </a:rPr>
              <a:t>t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24937" y="2027306"/>
            <a:ext cx="3333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30" baseline="2777" dirty="0">
                <a:latin typeface="Lucida Sans Unicode"/>
                <a:cs typeface="Lucida Sans Unicode"/>
              </a:rPr>
              <a:t>√</a:t>
            </a:r>
            <a:r>
              <a:rPr sz="1500" spc="472" baseline="2777" dirty="0">
                <a:latin typeface="Lucida Sans Unicode"/>
                <a:cs typeface="Lucida Sans Unicode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dt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30373" y="1995670"/>
            <a:ext cx="1147445" cy="17780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>
              <a:lnSpc>
                <a:spcPts val="500"/>
              </a:lnSpc>
              <a:spcBef>
                <a:spcPts val="595"/>
              </a:spcBef>
              <a:tabLst>
                <a:tab pos="699135" algn="l"/>
                <a:tab pos="1134110" algn="l"/>
              </a:tabLst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u="sng" spc="-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223520">
              <a:lnSpc>
                <a:spcPts val="200"/>
              </a:lnSpc>
            </a:pPr>
            <a:r>
              <a:rPr sz="1000" spc="5" dirty="0">
                <a:latin typeface="Sitka Small"/>
                <a:cs typeface="Sitka Small"/>
              </a:rPr>
              <a:t>.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98941" y="2071591"/>
            <a:ext cx="710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320" algn="l"/>
              </a:tabLst>
            </a:pPr>
            <a:r>
              <a:rPr sz="1000" spc="5" dirty="0">
                <a:latin typeface="Sitka Small"/>
                <a:cs typeface="Sitka Small"/>
              </a:rPr>
              <a:t>.</a:t>
            </a:r>
            <a:r>
              <a:rPr sz="1000" spc="5" dirty="0">
                <a:latin typeface="Times New Roman"/>
                <a:cs typeface="Times New Roman"/>
              </a:rPr>
              <a:t>	</a:t>
            </a:r>
            <a:r>
              <a:rPr sz="1000" spc="5" dirty="0">
                <a:latin typeface="Sitka Small"/>
                <a:cs typeface="Sitka Small"/>
              </a:rPr>
              <a:t>.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98941" y="2240996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25" dirty="0">
                <a:latin typeface="Sitka Small"/>
                <a:cs typeface="Sitka Small"/>
              </a:rPr>
              <a:t>∫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29395" y="2348188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latin typeface="Microsoft Sans Serif"/>
                <a:cs typeface="Microsoft Sans Serif"/>
              </a:rPr>
              <a:t>0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25471" y="2310234"/>
            <a:ext cx="2997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25" dirty="0">
                <a:latin typeface="Lucida Sans Unicode"/>
                <a:cs typeface="Lucida Sans Unicode"/>
              </a:rPr>
              <a:t>|</a:t>
            </a:r>
            <a:r>
              <a:rPr sz="700" spc="-25" dirty="0">
                <a:latin typeface="Microsoft Sans Serif"/>
                <a:cs typeface="Microsoft Sans Serif"/>
              </a:rPr>
              <a:t>x</a:t>
            </a:r>
            <a:r>
              <a:rPr sz="700" spc="-25" dirty="0">
                <a:latin typeface="Lucida Sans Unicode"/>
                <a:cs typeface="Lucida Sans Unicode"/>
              </a:rPr>
              <a:t>—</a:t>
            </a:r>
            <a:r>
              <a:rPr sz="700" spc="-25" dirty="0">
                <a:latin typeface="Microsoft Sans Serif"/>
                <a:cs typeface="Microsoft Sans Serif"/>
              </a:rPr>
              <a:t>x</a:t>
            </a:r>
            <a:r>
              <a:rPr sz="700" spc="85" dirty="0">
                <a:latin typeface="Microsoft Sans Serif"/>
                <a:cs typeface="Microsoft Sans Serif"/>
              </a:rPr>
              <a:t> </a:t>
            </a:r>
            <a:r>
              <a:rPr sz="700" spc="-30" dirty="0">
                <a:latin typeface="Lucida Sans Unicode"/>
                <a:cs typeface="Lucida Sans Unicode"/>
              </a:rPr>
              <a:t>|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22105" y="2327610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60" dirty="0">
                <a:latin typeface="Microsoft Sans Serif"/>
                <a:cs typeface="Microsoft Sans Serif"/>
              </a:rPr>
              <a:t>1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654668" y="2520810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>
                <a:moveTo>
                  <a:pt x="0" y="0"/>
                </a:moveTo>
                <a:lnTo>
                  <a:pt x="223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190620" y="2298857"/>
            <a:ext cx="152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25" dirty="0">
                <a:latin typeface="Sitka Small"/>
                <a:cs typeface="Sitka Small"/>
              </a:rPr>
              <a:t>√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48599" y="2413208"/>
            <a:ext cx="18389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705485" algn="l"/>
                <a:tab pos="1381125" algn="l"/>
              </a:tabLst>
            </a:pPr>
            <a:r>
              <a:rPr sz="1000" spc="-20" dirty="0">
                <a:latin typeface="Lucida Sans Unicode"/>
                <a:cs typeface="Lucida Sans Unicode"/>
              </a:rPr>
              <a:t>≤</a:t>
            </a:r>
            <a:r>
              <a:rPr sz="1000" spc="-20" dirty="0">
                <a:latin typeface="Times New Roman"/>
                <a:cs typeface="Times New Roman"/>
              </a:rPr>
              <a:t>	</a:t>
            </a:r>
            <a:r>
              <a:rPr sz="1500" spc="-97" baseline="-41666" dirty="0">
                <a:latin typeface="Microsoft Sans Serif"/>
                <a:cs typeface="Microsoft Sans Serif"/>
              </a:rPr>
              <a:t>2</a:t>
            </a:r>
            <a:r>
              <a:rPr sz="1500" spc="30" baseline="2777" dirty="0">
                <a:latin typeface="Lucida Sans Unicode"/>
                <a:cs typeface="Lucida Sans Unicode"/>
              </a:rPr>
              <a:t>√</a:t>
            </a:r>
            <a:r>
              <a:rPr sz="1500" spc="120" baseline="-41666" dirty="0">
                <a:latin typeface="Microsoft Sans Serif"/>
                <a:cs typeface="Microsoft Sans Serif"/>
              </a:rPr>
              <a:t>t</a:t>
            </a:r>
            <a:r>
              <a:rPr sz="1500" spc="157" baseline="-41666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d</a:t>
            </a:r>
            <a:r>
              <a:rPr sz="1000" spc="10" dirty="0">
                <a:latin typeface="Microsoft Sans Serif"/>
                <a:cs typeface="Microsoft Sans Serif"/>
              </a:rPr>
              <a:t>t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endParaRPr sz="1000">
              <a:latin typeface="Lucida Sans Unicode"/>
              <a:cs typeface="Lucida Sans Unicode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38150" y="2725775"/>
            <a:ext cx="2526665" cy="499745"/>
            <a:chOff x="238150" y="2725775"/>
            <a:chExt cx="2526665" cy="499745"/>
          </a:xfrm>
        </p:grpSpPr>
        <p:sp>
          <p:nvSpPr>
            <p:cNvPr id="38" name="object 38"/>
            <p:cNvSpPr/>
            <p:nvPr/>
          </p:nvSpPr>
          <p:spPr>
            <a:xfrm>
              <a:off x="2317076" y="2731630"/>
              <a:ext cx="61594" cy="0"/>
            </a:xfrm>
            <a:custGeom>
              <a:avLst/>
              <a:gdLst/>
              <a:ahLst/>
              <a:cxnLst/>
              <a:rect l="l" t="t" r="r" b="b"/>
              <a:pathLst>
                <a:path w="61594">
                  <a:moveTo>
                    <a:pt x="0" y="0"/>
                  </a:moveTo>
                  <a:lnTo>
                    <a:pt x="61023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652242" y="2728302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4">
                  <a:moveTo>
                    <a:pt x="0" y="0"/>
                  </a:moveTo>
                  <a:lnTo>
                    <a:pt x="112369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3165614"/>
              <a:ext cx="59588" cy="59588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310184" y="2541092"/>
            <a:ext cx="4162425" cy="72517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R="166370" algn="ctr">
              <a:lnSpc>
                <a:spcPct val="100000"/>
              </a:lnSpc>
              <a:spcBef>
                <a:spcPts val="295"/>
              </a:spcBef>
            </a:pPr>
            <a:r>
              <a:rPr sz="700" spc="-45" dirty="0">
                <a:latin typeface="Microsoft Sans Serif"/>
                <a:cs typeface="Microsoft Sans Serif"/>
              </a:rPr>
              <a:t>0</a:t>
            </a:r>
            <a:endParaRPr sz="700">
              <a:latin typeface="Microsoft Sans Serif"/>
              <a:cs typeface="Microsoft Sans Serif"/>
            </a:endParaRPr>
          </a:p>
          <a:p>
            <a:pPr marL="1676400">
              <a:lnSpc>
                <a:spcPct val="100000"/>
              </a:lnSpc>
              <a:spcBef>
                <a:spcPts val="280"/>
              </a:spcBef>
            </a:pPr>
            <a:r>
              <a:rPr sz="1000" spc="45" dirty="0">
                <a:latin typeface="Tahoma"/>
                <a:cs typeface="Tahoma"/>
              </a:rPr>
              <a:t>&lt; </a:t>
            </a:r>
            <a:r>
              <a:rPr sz="1000" spc="280" dirty="0">
                <a:latin typeface="Tahoma"/>
                <a:cs typeface="Tahoma"/>
              </a:rPr>
              <a:t> </a:t>
            </a:r>
            <a:r>
              <a:rPr sz="1500" spc="-67" baseline="50000" dirty="0">
                <a:latin typeface="Lucida Sans Unicode"/>
                <a:cs typeface="Lucida Sans Unicode"/>
              </a:rPr>
              <a:t>√</a:t>
            </a:r>
            <a:r>
              <a:rPr sz="1000" spc="-45" dirty="0">
                <a:latin typeface="Tahoma"/>
                <a:cs typeface="Tahoma"/>
              </a:rPr>
              <a:t>6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55" dirty="0">
                <a:latin typeface="Lucida Sans Unicode"/>
                <a:cs typeface="Lucida Sans Unicode"/>
              </a:rPr>
              <a:t> </a:t>
            </a:r>
            <a:r>
              <a:rPr sz="1500" spc="-52" baseline="50000" dirty="0">
                <a:latin typeface="Lucida Sans Unicode"/>
                <a:cs typeface="Lucida Sans Unicode"/>
              </a:rPr>
              <a:t>√</a:t>
            </a:r>
            <a:r>
              <a:rPr sz="1000" spc="-35" dirty="0">
                <a:latin typeface="Tahoma"/>
                <a:cs typeface="Tahoma"/>
              </a:rPr>
              <a:t>o</a:t>
            </a:r>
            <a:r>
              <a:rPr sz="1050" spc="-52" baseline="23809" dirty="0">
                <a:latin typeface="Microsoft Sans Serif"/>
                <a:cs typeface="Microsoft Sans Serif"/>
              </a:rPr>
              <a:t>2</a:t>
            </a:r>
            <a:endParaRPr sz="1050" baseline="23809">
              <a:latin typeface="Microsoft Sans Serif"/>
              <a:cs typeface="Microsoft Sans Serif"/>
            </a:endParaRPr>
          </a:p>
          <a:p>
            <a:pPr marL="1676400">
              <a:lnSpc>
                <a:spcPct val="100000"/>
              </a:lnSpc>
              <a:spcBef>
                <a:spcPts val="295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600" dirty="0">
                <a:latin typeface="Lucida Sans Unicode"/>
                <a:cs typeface="Lucida Sans Unicode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2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Thus,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40" dirty="0">
                <a:latin typeface="Microsoft Sans Serif"/>
                <a:cs typeface="Microsoft Sans Serif"/>
              </a:rPr>
              <a:t>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even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though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50" spc="104" baseline="27777" dirty="0">
                <a:latin typeface="Lucida Sans Unicode"/>
                <a:cs typeface="Lucida Sans Unicode"/>
              </a:rPr>
              <a:t>'</a:t>
            </a:r>
            <a:r>
              <a:rPr sz="1000" spc="70" dirty="0">
                <a:latin typeface="Lucida Sans Unicode"/>
                <a:cs typeface="Lucida Sans Unicode"/>
              </a:rPr>
              <a:t>(</a:t>
            </a:r>
            <a:r>
              <a:rPr sz="1000" spc="70" dirty="0">
                <a:latin typeface="Microsoft Sans Serif"/>
                <a:cs typeface="Microsoft Sans Serif"/>
              </a:rPr>
              <a:t>x</a:t>
            </a:r>
            <a:r>
              <a:rPr sz="1000" spc="7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∞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05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0.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2811" y="7541"/>
            <a:ext cx="168211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0" dirty="0"/>
              <a:t>Lipschitz</a:t>
            </a:r>
            <a:r>
              <a:rPr spc="110" dirty="0"/>
              <a:t> </a:t>
            </a:r>
            <a:r>
              <a:rPr spc="45" dirty="0"/>
              <a:t>Continuity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358673"/>
            <a:ext cx="4544695" cy="1029335"/>
            <a:chOff x="57200" y="358673"/>
            <a:chExt cx="4544695" cy="1029335"/>
          </a:xfrm>
        </p:grpSpPr>
        <p:sp>
          <p:nvSpPr>
            <p:cNvPr id="4" name="object 4"/>
            <p:cNvSpPr/>
            <p:nvPr/>
          </p:nvSpPr>
          <p:spPr>
            <a:xfrm>
              <a:off x="57200" y="358673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533819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285862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273162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402907"/>
              <a:ext cx="50746" cy="88295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578082"/>
              <a:ext cx="4493895" cy="758825"/>
            </a:xfrm>
            <a:custGeom>
              <a:avLst/>
              <a:gdLst/>
              <a:ahLst/>
              <a:cxnLst/>
              <a:rect l="l" t="t" r="r" b="b"/>
              <a:pathLst>
                <a:path w="4493895" h="758825">
                  <a:moveTo>
                    <a:pt x="4493656" y="0"/>
                  </a:moveTo>
                  <a:lnTo>
                    <a:pt x="0" y="0"/>
                  </a:lnTo>
                  <a:lnTo>
                    <a:pt x="0" y="707780"/>
                  </a:lnTo>
                  <a:lnTo>
                    <a:pt x="4008" y="727505"/>
                  </a:lnTo>
                  <a:lnTo>
                    <a:pt x="14922" y="743657"/>
                  </a:lnTo>
                  <a:lnTo>
                    <a:pt x="31075" y="754572"/>
                  </a:lnTo>
                  <a:lnTo>
                    <a:pt x="50800" y="758580"/>
                  </a:lnTo>
                  <a:lnTo>
                    <a:pt x="4442856" y="758580"/>
                  </a:lnTo>
                  <a:lnTo>
                    <a:pt x="4462581" y="754572"/>
                  </a:lnTo>
                  <a:lnTo>
                    <a:pt x="4478734" y="743657"/>
                  </a:lnTo>
                  <a:lnTo>
                    <a:pt x="4489648" y="727505"/>
                  </a:lnTo>
                  <a:lnTo>
                    <a:pt x="4493656" y="707780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440989"/>
              <a:ext cx="0" cy="864235"/>
            </a:xfrm>
            <a:custGeom>
              <a:avLst/>
              <a:gdLst/>
              <a:ahLst/>
              <a:cxnLst/>
              <a:rect l="l" t="t" r="r" b="b"/>
              <a:pathLst>
                <a:path h="864235">
                  <a:moveTo>
                    <a:pt x="0" y="8639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42828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41558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40288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8150" y="1540294"/>
            <a:ext cx="59588" cy="59588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57200" y="1943379"/>
            <a:ext cx="4544695" cy="832485"/>
            <a:chOff x="57200" y="1943379"/>
            <a:chExt cx="4544695" cy="832485"/>
          </a:xfrm>
        </p:grpSpPr>
        <p:sp>
          <p:nvSpPr>
            <p:cNvPr id="16" name="object 16"/>
            <p:cNvSpPr/>
            <p:nvPr/>
          </p:nvSpPr>
          <p:spPr>
            <a:xfrm>
              <a:off x="57200" y="1943379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00" y="2118525"/>
              <a:ext cx="4493656" cy="5060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000" y="2673756"/>
              <a:ext cx="101600" cy="1016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661056"/>
              <a:ext cx="4442802" cy="1143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50857" y="1987613"/>
              <a:ext cx="50746" cy="68614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7200" y="2162802"/>
              <a:ext cx="4493895" cy="561975"/>
            </a:xfrm>
            <a:custGeom>
              <a:avLst/>
              <a:gdLst/>
              <a:ahLst/>
              <a:cxnLst/>
              <a:rect l="l" t="t" r="r" b="b"/>
              <a:pathLst>
                <a:path w="4493895" h="561975">
                  <a:moveTo>
                    <a:pt x="4493656" y="0"/>
                  </a:moveTo>
                  <a:lnTo>
                    <a:pt x="0" y="0"/>
                  </a:lnTo>
                  <a:lnTo>
                    <a:pt x="0" y="510954"/>
                  </a:lnTo>
                  <a:lnTo>
                    <a:pt x="4008" y="530679"/>
                  </a:lnTo>
                  <a:lnTo>
                    <a:pt x="14922" y="546831"/>
                  </a:lnTo>
                  <a:lnTo>
                    <a:pt x="31075" y="557746"/>
                  </a:lnTo>
                  <a:lnTo>
                    <a:pt x="50800" y="561754"/>
                  </a:lnTo>
                  <a:lnTo>
                    <a:pt x="4442856" y="561754"/>
                  </a:lnTo>
                  <a:lnTo>
                    <a:pt x="4462581" y="557746"/>
                  </a:lnTo>
                  <a:lnTo>
                    <a:pt x="4478734" y="546831"/>
                  </a:lnTo>
                  <a:lnTo>
                    <a:pt x="4489648" y="530679"/>
                  </a:lnTo>
                  <a:lnTo>
                    <a:pt x="4493656" y="510954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2025709"/>
              <a:ext cx="0" cy="667385"/>
            </a:xfrm>
            <a:custGeom>
              <a:avLst/>
              <a:gdLst/>
              <a:ahLst/>
              <a:cxnLst/>
              <a:rect l="l" t="t" r="r" b="b"/>
              <a:pathLst>
                <a:path h="667385">
                  <a:moveTo>
                    <a:pt x="0" y="66709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201300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200030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198760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57200" y="2876473"/>
            <a:ext cx="4544695" cy="452755"/>
            <a:chOff x="57200" y="2876473"/>
            <a:chExt cx="4544695" cy="452755"/>
          </a:xfrm>
        </p:grpSpPr>
        <p:sp>
          <p:nvSpPr>
            <p:cNvPr id="27" name="object 27"/>
            <p:cNvSpPr/>
            <p:nvPr/>
          </p:nvSpPr>
          <p:spPr>
            <a:xfrm>
              <a:off x="57200" y="2876473"/>
              <a:ext cx="4493895" cy="82550"/>
            </a:xfrm>
            <a:custGeom>
              <a:avLst/>
              <a:gdLst/>
              <a:ahLst/>
              <a:cxnLst/>
              <a:rect l="l" t="t" r="r" b="b"/>
              <a:pathLst>
                <a:path w="4493895" h="8255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93656" y="82384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000" y="3227158"/>
              <a:ext cx="101600" cy="10160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214458"/>
              <a:ext cx="4442802" cy="1143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50857" y="2927045"/>
              <a:ext cx="50746" cy="30011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7200" y="2920899"/>
              <a:ext cx="4493895" cy="357505"/>
            </a:xfrm>
            <a:custGeom>
              <a:avLst/>
              <a:gdLst/>
              <a:ahLst/>
              <a:cxnLst/>
              <a:rect l="l" t="t" r="r" b="b"/>
              <a:pathLst>
                <a:path w="4493895" h="357504">
                  <a:moveTo>
                    <a:pt x="4493656" y="0"/>
                  </a:moveTo>
                  <a:lnTo>
                    <a:pt x="0" y="0"/>
                  </a:lnTo>
                  <a:lnTo>
                    <a:pt x="0" y="306259"/>
                  </a:lnTo>
                  <a:lnTo>
                    <a:pt x="4008" y="325984"/>
                  </a:lnTo>
                  <a:lnTo>
                    <a:pt x="14922" y="342137"/>
                  </a:lnTo>
                  <a:lnTo>
                    <a:pt x="31075" y="353051"/>
                  </a:lnTo>
                  <a:lnTo>
                    <a:pt x="50800" y="357059"/>
                  </a:lnTo>
                  <a:lnTo>
                    <a:pt x="4442856" y="357059"/>
                  </a:lnTo>
                  <a:lnTo>
                    <a:pt x="4462581" y="353051"/>
                  </a:lnTo>
                  <a:lnTo>
                    <a:pt x="4478734" y="342137"/>
                  </a:lnTo>
                  <a:lnTo>
                    <a:pt x="4489648" y="325984"/>
                  </a:lnTo>
                  <a:lnTo>
                    <a:pt x="4493656" y="306259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50856" y="2965136"/>
              <a:ext cx="0" cy="281305"/>
            </a:xfrm>
            <a:custGeom>
              <a:avLst/>
              <a:gdLst/>
              <a:ahLst/>
              <a:cxnLst/>
              <a:rect l="l" t="t" r="r" b="b"/>
              <a:pathLst>
                <a:path h="281305">
                  <a:moveTo>
                    <a:pt x="0" y="28107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50856" y="295243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50856" y="293973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50856" y="292703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-18999" y="299043"/>
            <a:ext cx="4646295" cy="29413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400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245"/>
              </a:spcBef>
            </a:pPr>
            <a:r>
              <a:rPr sz="1000" spc="-20" dirty="0">
                <a:latin typeface="Microsoft Sans Serif"/>
                <a:cs typeface="Microsoft Sans Serif"/>
              </a:rPr>
              <a:t>Let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normed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vector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spaces.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29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24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solidFill>
                  <a:srgbClr val="D80000"/>
                </a:solidFill>
                <a:latin typeface="Microsoft Sans Serif"/>
                <a:cs typeface="Microsoft Sans Serif"/>
              </a:rPr>
              <a:t>Lipschitz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55" dirty="0">
                <a:solidFill>
                  <a:srgbClr val="D80000"/>
                </a:solidFill>
                <a:latin typeface="Microsoft Sans Serif"/>
                <a:cs typeface="Microsoft Sans Serif"/>
              </a:rPr>
              <a:t>on</a:t>
            </a:r>
            <a:r>
              <a:rPr sz="1000" spc="6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135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20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127000" marR="756920" indent="622300">
              <a:lnSpc>
                <a:spcPct val="124500"/>
              </a:lnSpc>
            </a:pP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20" dirty="0">
                <a:latin typeface="Microsoft Sans Serif"/>
                <a:cs typeface="Microsoft Sans Serif"/>
              </a:rPr>
              <a:t>K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ǁ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30" dirty="0">
                <a:latin typeface="Microsoft Sans Serif"/>
                <a:cs typeface="Microsoft Sans Serif"/>
              </a:rPr>
              <a:t>z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-105" dirty="0">
                <a:latin typeface="Lucida Sans Unicode"/>
                <a:cs typeface="Lucida Sans Unicode"/>
              </a:rPr>
              <a:t>|</a:t>
            </a:r>
            <a:r>
              <a:rPr sz="1050" spc="-7" baseline="-11904" dirty="0">
                <a:latin typeface="Microsoft Sans Serif"/>
                <a:cs typeface="Microsoft Sans Serif"/>
              </a:rPr>
              <a:t>Y</a:t>
            </a:r>
            <a:r>
              <a:rPr sz="1050" baseline="-11904" dirty="0">
                <a:latin typeface="Times New Roman"/>
                <a:cs typeface="Times New Roman"/>
              </a:rPr>
              <a:t>  </a:t>
            </a:r>
            <a:r>
              <a:rPr sz="1050" spc="-75" baseline="-11904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≤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135" dirty="0">
                <a:latin typeface="Microsoft Sans Serif"/>
                <a:cs typeface="Microsoft Sans Serif"/>
              </a:rPr>
              <a:t>K</a:t>
            </a:r>
            <a:r>
              <a:rPr sz="1000" spc="50" dirty="0">
                <a:latin typeface="Lucida Sans Unicode"/>
                <a:cs typeface="Lucida Sans Unicode"/>
              </a:rPr>
              <a:t>ǁ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z</a:t>
            </a:r>
            <a:r>
              <a:rPr sz="1000" spc="50" dirty="0">
                <a:latin typeface="Lucida Sans Unicode"/>
                <a:cs typeface="Lucida Sans Unicode"/>
              </a:rPr>
              <a:t>ǁ</a:t>
            </a:r>
            <a:r>
              <a:rPr sz="1050" spc="-7" baseline="-11904" dirty="0">
                <a:latin typeface="Microsoft Sans Serif"/>
                <a:cs typeface="Microsoft Sans Serif"/>
              </a:rPr>
              <a:t>X</a:t>
            </a:r>
            <a:r>
              <a:rPr sz="1050" baseline="-11904" dirty="0">
                <a:latin typeface="Times New Roman"/>
                <a:cs typeface="Times New Roman"/>
              </a:rPr>
              <a:t>    </a:t>
            </a:r>
            <a:r>
              <a:rPr sz="1050" spc="-60" baseline="-11904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z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 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solidFill>
                  <a:srgbClr val="D80000"/>
                </a:solidFill>
                <a:latin typeface="Microsoft Sans Serif"/>
                <a:cs typeface="Microsoft Sans Serif"/>
              </a:rPr>
              <a:t>locally</a:t>
            </a:r>
            <a:r>
              <a:rPr sz="1000" spc="6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35" dirty="0">
                <a:solidFill>
                  <a:srgbClr val="D80000"/>
                </a:solidFill>
                <a:latin typeface="Microsoft Sans Serif"/>
                <a:cs typeface="Microsoft Sans Serif"/>
              </a:rPr>
              <a:t>Lipschitz</a:t>
            </a:r>
            <a:r>
              <a:rPr sz="1000" spc="6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9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869315">
              <a:lnSpc>
                <a:spcPct val="100000"/>
              </a:lnSpc>
              <a:spcBef>
                <a:spcPts val="295"/>
              </a:spcBef>
            </a:pPr>
            <a:r>
              <a:rPr sz="1000" spc="-85" dirty="0">
                <a:latin typeface="Lucida Sans Unicode"/>
                <a:cs typeface="Lucida Sans Unicode"/>
              </a:rPr>
              <a:t>6</a:t>
            </a:r>
            <a:r>
              <a:rPr sz="1000" spc="-10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Lipsc</a:t>
            </a:r>
            <a:r>
              <a:rPr sz="1000" spc="-10" dirty="0">
                <a:latin typeface="Microsoft Sans Serif"/>
                <a:cs typeface="Microsoft Sans Serif"/>
              </a:rPr>
              <a:t>hitz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50" dirty="0">
                <a:latin typeface="Microsoft Sans Serif"/>
                <a:cs typeface="Microsoft Sans Serif"/>
              </a:rPr>
              <a:t>n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E</a:t>
            </a:r>
            <a:endParaRPr sz="1000">
              <a:latin typeface="Microsoft Sans Serif"/>
              <a:cs typeface="Microsoft Sans Serif"/>
            </a:endParaRPr>
          </a:p>
          <a:p>
            <a:pPr marL="379730" marR="782320">
              <a:lnSpc>
                <a:spcPct val="100000"/>
              </a:lnSpc>
              <a:spcBef>
                <a:spcPts val="14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locally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Lipschitz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every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its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domain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has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neighborhood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which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Lipschitz.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</a:pPr>
            <a:r>
              <a:rPr sz="1200" spc="-85" dirty="0">
                <a:solidFill>
                  <a:srgbClr val="D80000"/>
                </a:solidFill>
                <a:latin typeface="Microsoft Sans Serif"/>
                <a:cs typeface="Microsoft Sans Serif"/>
              </a:rPr>
              <a:t>Remark</a:t>
            </a:r>
            <a:endParaRPr sz="1200">
              <a:latin typeface="Microsoft Sans Serif"/>
              <a:cs typeface="Microsoft Sans Serif"/>
            </a:endParaRPr>
          </a:p>
          <a:p>
            <a:pPr marL="1162050" marR="516255" indent="-1035685">
              <a:lnSpc>
                <a:spcPts val="1490"/>
              </a:lnSpc>
              <a:spcBef>
                <a:spcPts val="55"/>
              </a:spcBef>
            </a:pPr>
            <a:r>
              <a:rPr sz="1000" spc="-35" dirty="0">
                <a:latin typeface="Microsoft Sans Serif"/>
                <a:cs typeface="Microsoft Sans Serif"/>
              </a:rPr>
              <a:t>Lipschitz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stronger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than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either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or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continuity: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locally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Lipschitz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310" dirty="0">
                <a:latin typeface="Lucida Sans Unicode"/>
                <a:cs typeface="Lucida Sans Unicode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endParaRPr sz="1000">
              <a:latin typeface="Microsoft Sans Serif"/>
              <a:cs typeface="Microsoft Sans Serif"/>
            </a:endParaRPr>
          </a:p>
          <a:p>
            <a:pPr marL="374650" algn="ctr">
              <a:lnSpc>
                <a:spcPct val="100000"/>
              </a:lnSpc>
              <a:spcBef>
                <a:spcPts val="200"/>
              </a:spcBef>
            </a:pPr>
            <a:r>
              <a:rPr sz="1000" spc="-35" dirty="0">
                <a:latin typeface="Microsoft Sans Serif"/>
                <a:cs typeface="Microsoft Sans Serif"/>
              </a:rPr>
              <a:t>Lipschitz</a:t>
            </a:r>
            <a:r>
              <a:rPr sz="1000" spc="505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305" dirty="0">
                <a:latin typeface="Lucida Sans Unicode"/>
                <a:cs typeface="Lucida Sans Unicode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uniformly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continuous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Microsoft Sans Serif"/>
              <a:cs typeface="Microsoft Sans Serif"/>
            </a:endParaRPr>
          </a:p>
          <a:p>
            <a:pPr marL="127000" marR="212090">
              <a:lnSpc>
                <a:spcPct val="100000"/>
              </a:lnSpc>
            </a:pPr>
            <a:r>
              <a:rPr sz="1000" spc="-60" dirty="0">
                <a:latin typeface="Microsoft Sans Serif"/>
                <a:cs typeface="Microsoft Sans Serif"/>
              </a:rPr>
              <a:t>Every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C</a:t>
            </a:r>
            <a:r>
              <a:rPr sz="1000" spc="-150" dirty="0">
                <a:latin typeface="Microsoft Sans Serif"/>
                <a:cs typeface="Microsoft Sans Serif"/>
              </a:rPr>
              <a:t> </a:t>
            </a:r>
            <a:r>
              <a:rPr sz="1050" spc="-67" baseline="27777" dirty="0">
                <a:latin typeface="Microsoft Sans Serif"/>
                <a:cs typeface="Microsoft Sans Serif"/>
              </a:rPr>
              <a:t>1</a:t>
            </a:r>
            <a:r>
              <a:rPr sz="1050" spc="127" baseline="27777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locally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Lipschitz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(a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29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R</a:t>
            </a:r>
            <a:r>
              <a:rPr sz="1050" spc="-44" baseline="27777" dirty="0">
                <a:latin typeface="Microsoft Sans Serif"/>
                <a:cs typeface="Microsoft Sans Serif"/>
              </a:rPr>
              <a:t>m</a:t>
            </a:r>
            <a:r>
              <a:rPr sz="1050" spc="52" baseline="27777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R</a:t>
            </a:r>
            <a:r>
              <a:rPr sz="1050" spc="-44" baseline="27777" dirty="0">
                <a:latin typeface="Microsoft Sans Serif"/>
                <a:cs typeface="Microsoft Sans Serif"/>
              </a:rPr>
              <a:t>n</a:t>
            </a:r>
            <a:r>
              <a:rPr sz="1050" spc="127" baseline="27777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said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to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C</a:t>
            </a:r>
            <a:r>
              <a:rPr sz="1000" spc="-145" dirty="0">
                <a:latin typeface="Microsoft Sans Serif"/>
                <a:cs typeface="Microsoft Sans Serif"/>
              </a:rPr>
              <a:t> </a:t>
            </a:r>
            <a:r>
              <a:rPr sz="1050" spc="-67" baseline="27777" dirty="0">
                <a:latin typeface="Microsoft Sans Serif"/>
                <a:cs typeface="Microsoft Sans Serif"/>
              </a:rPr>
              <a:t>1</a:t>
            </a:r>
            <a:r>
              <a:rPr sz="1050" spc="127" baseline="27777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all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its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first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partial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derivatives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exist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are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continuous).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1914" y="7541"/>
            <a:ext cx="15043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5" dirty="0"/>
              <a:t>Nomeomorphisms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298271"/>
            <a:ext cx="4544695" cy="739140"/>
            <a:chOff x="57200" y="298271"/>
            <a:chExt cx="4544695" cy="739140"/>
          </a:xfrm>
        </p:grpSpPr>
        <p:sp>
          <p:nvSpPr>
            <p:cNvPr id="4" name="object 4"/>
            <p:cNvSpPr/>
            <p:nvPr/>
          </p:nvSpPr>
          <p:spPr>
            <a:xfrm>
              <a:off x="57200" y="298271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473417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935189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922489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342506"/>
              <a:ext cx="50746" cy="59268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517697"/>
              <a:ext cx="4493895" cy="468630"/>
            </a:xfrm>
            <a:custGeom>
              <a:avLst/>
              <a:gdLst/>
              <a:ahLst/>
              <a:cxnLst/>
              <a:rect l="l" t="t" r="r" b="b"/>
              <a:pathLst>
                <a:path w="4493895" h="468630">
                  <a:moveTo>
                    <a:pt x="4493656" y="0"/>
                  </a:moveTo>
                  <a:lnTo>
                    <a:pt x="0" y="0"/>
                  </a:lnTo>
                  <a:lnTo>
                    <a:pt x="0" y="417492"/>
                  </a:lnTo>
                  <a:lnTo>
                    <a:pt x="4008" y="437217"/>
                  </a:lnTo>
                  <a:lnTo>
                    <a:pt x="14922" y="453369"/>
                  </a:lnTo>
                  <a:lnTo>
                    <a:pt x="31075" y="464284"/>
                  </a:lnTo>
                  <a:lnTo>
                    <a:pt x="50800" y="468292"/>
                  </a:lnTo>
                  <a:lnTo>
                    <a:pt x="4442856" y="468292"/>
                  </a:lnTo>
                  <a:lnTo>
                    <a:pt x="4462581" y="464284"/>
                  </a:lnTo>
                  <a:lnTo>
                    <a:pt x="4478734" y="453369"/>
                  </a:lnTo>
                  <a:lnTo>
                    <a:pt x="4489648" y="437217"/>
                  </a:lnTo>
                  <a:lnTo>
                    <a:pt x="4493656" y="41749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380605"/>
              <a:ext cx="0" cy="574040"/>
            </a:xfrm>
            <a:custGeom>
              <a:avLst/>
              <a:gdLst/>
              <a:ahLst/>
              <a:cxnLst/>
              <a:rect l="l" t="t" r="r" b="b"/>
              <a:pathLst>
                <a:path h="574040">
                  <a:moveTo>
                    <a:pt x="0" y="57363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36790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35520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34250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7200" y="1124102"/>
            <a:ext cx="4544695" cy="1746885"/>
            <a:chOff x="57200" y="1124102"/>
            <a:chExt cx="4544695" cy="1746885"/>
          </a:xfrm>
        </p:grpSpPr>
        <p:sp>
          <p:nvSpPr>
            <p:cNvPr id="15" name="object 15"/>
            <p:cNvSpPr/>
            <p:nvPr/>
          </p:nvSpPr>
          <p:spPr>
            <a:xfrm>
              <a:off x="57200" y="1124102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200" y="1299248"/>
              <a:ext cx="4493656" cy="5060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768828"/>
              <a:ext cx="101600" cy="101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756128"/>
              <a:ext cx="4442802" cy="1143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0857" y="1168336"/>
              <a:ext cx="50746" cy="160049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7200" y="1343505"/>
              <a:ext cx="4493895" cy="1476375"/>
            </a:xfrm>
            <a:custGeom>
              <a:avLst/>
              <a:gdLst/>
              <a:ahLst/>
              <a:cxnLst/>
              <a:rect l="l" t="t" r="r" b="b"/>
              <a:pathLst>
                <a:path w="4493895" h="1476375">
                  <a:moveTo>
                    <a:pt x="4493656" y="0"/>
                  </a:moveTo>
                  <a:lnTo>
                    <a:pt x="0" y="0"/>
                  </a:lnTo>
                  <a:lnTo>
                    <a:pt x="0" y="1425323"/>
                  </a:lnTo>
                  <a:lnTo>
                    <a:pt x="4008" y="1445048"/>
                  </a:lnTo>
                  <a:lnTo>
                    <a:pt x="14922" y="1461201"/>
                  </a:lnTo>
                  <a:lnTo>
                    <a:pt x="31075" y="1472115"/>
                  </a:lnTo>
                  <a:lnTo>
                    <a:pt x="50800" y="1476124"/>
                  </a:lnTo>
                  <a:lnTo>
                    <a:pt x="4442856" y="1476124"/>
                  </a:lnTo>
                  <a:lnTo>
                    <a:pt x="4462581" y="1472115"/>
                  </a:lnTo>
                  <a:lnTo>
                    <a:pt x="4478734" y="1461201"/>
                  </a:lnTo>
                  <a:lnTo>
                    <a:pt x="4489648" y="1445048"/>
                  </a:lnTo>
                  <a:lnTo>
                    <a:pt x="4493656" y="142532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1206412"/>
              <a:ext cx="0" cy="1581785"/>
            </a:xfrm>
            <a:custGeom>
              <a:avLst/>
              <a:gdLst/>
              <a:ahLst/>
              <a:cxnLst/>
              <a:rect l="l" t="t" r="r" b="b"/>
              <a:pathLst>
                <a:path h="1581785">
                  <a:moveTo>
                    <a:pt x="0" y="158146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119371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118101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116831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625676"/>
              <a:ext cx="59588" cy="595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1967293"/>
              <a:ext cx="59588" cy="59588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57200" y="230169"/>
            <a:ext cx="4283075" cy="1837689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6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50165" marR="17780">
              <a:lnSpc>
                <a:spcPct val="100000"/>
              </a:lnSpc>
              <a:spcBef>
                <a:spcPts val="305"/>
              </a:spcBef>
            </a:pPr>
            <a:r>
              <a:rPr sz="1000" spc="-20" dirty="0">
                <a:latin typeface="Microsoft Sans Serif"/>
                <a:cs typeface="Microsoft Sans Serif"/>
              </a:rPr>
              <a:t>Let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 </a:t>
            </a:r>
            <a:r>
              <a:rPr sz="1000" spc="-30" dirty="0">
                <a:latin typeface="Tahoma"/>
                <a:cs typeface="Tahoma"/>
              </a:rPr>
              <a:t>,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Y </a:t>
            </a:r>
            <a:r>
              <a:rPr sz="1000" spc="-30" dirty="0">
                <a:latin typeface="Tahoma"/>
                <a:cs typeface="Tahoma"/>
              </a:rPr>
              <a:t>,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)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 </a:t>
            </a:r>
            <a:r>
              <a:rPr sz="1000" spc="-80" dirty="0">
                <a:latin typeface="Microsoft Sans Serif"/>
                <a:cs typeface="Microsoft Sans Serif"/>
              </a:rPr>
              <a:t>spaces.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 </a:t>
            </a:r>
            <a:r>
              <a:rPr sz="1000" spc="-20" dirty="0">
                <a:latin typeface="Microsoft Sans Serif"/>
                <a:cs typeface="Microsoft Sans Serif"/>
              </a:rPr>
              <a:t>function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-50" dirty="0">
                <a:latin typeface="Microsoft Sans Serif"/>
                <a:cs typeface="Microsoft Sans Serif"/>
              </a:rPr>
              <a:t> called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 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solidFill>
                  <a:srgbClr val="D80000"/>
                </a:solidFill>
                <a:latin typeface="Microsoft Sans Serif"/>
                <a:cs typeface="Microsoft Sans Serif"/>
              </a:rPr>
              <a:t>homeomorphism</a:t>
            </a:r>
            <a:r>
              <a:rPr sz="10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one-to-one,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onto,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its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inverse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function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continuous.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50800">
              <a:lnSpc>
                <a:spcPct val="100000"/>
              </a:lnSpc>
            </a:pPr>
            <a:r>
              <a:rPr sz="1200" spc="-50" dirty="0">
                <a:solidFill>
                  <a:srgbClr val="007F00"/>
                </a:solidFill>
                <a:latin typeface="Microsoft Sans Serif"/>
                <a:cs typeface="Microsoft Sans Serif"/>
              </a:rPr>
              <a:t>Note</a:t>
            </a:r>
            <a:endParaRPr sz="1200">
              <a:latin typeface="Microsoft Sans Serif"/>
              <a:cs typeface="Microsoft Sans Serif"/>
            </a:endParaRPr>
          </a:p>
          <a:p>
            <a:pPr marL="50800">
              <a:lnSpc>
                <a:spcPct val="100000"/>
              </a:lnSpc>
              <a:spcBef>
                <a:spcPts val="375"/>
              </a:spcBef>
            </a:pPr>
            <a:r>
              <a:rPr sz="1000" spc="-75" dirty="0">
                <a:latin typeface="Microsoft Sans Serif"/>
                <a:cs typeface="Microsoft Sans Serif"/>
              </a:rPr>
              <a:t>Suppose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28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homeomorphism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U</a:t>
            </a:r>
            <a:r>
              <a:rPr sz="1000" spc="90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let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g</a:t>
            </a:r>
            <a:r>
              <a:rPr sz="1000" spc="114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50" spc="-97" baseline="27777" dirty="0">
                <a:latin typeface="Lucida Sans Unicode"/>
                <a:cs typeface="Lucida Sans Unicode"/>
              </a:rPr>
              <a:t>—</a:t>
            </a:r>
            <a:r>
              <a:rPr sz="1050" spc="-97" baseline="27777" dirty="0">
                <a:latin typeface="Microsoft Sans Serif"/>
                <a:cs typeface="Microsoft Sans Serif"/>
              </a:rPr>
              <a:t>1</a:t>
            </a:r>
            <a:r>
              <a:rPr sz="1050" spc="60" baseline="27777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185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03530">
              <a:lnSpc>
                <a:spcPts val="1200"/>
              </a:lnSpc>
              <a:spcBef>
                <a:spcPts val="4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463550" algn="ctr">
              <a:lnSpc>
                <a:spcPts val="1200"/>
              </a:lnSpc>
            </a:pP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g</a:t>
            </a:r>
            <a:r>
              <a:rPr sz="1050" spc="-127" baseline="31746" dirty="0">
                <a:latin typeface="Lucida Sans Unicode"/>
                <a:cs typeface="Lucida Sans Unicode"/>
              </a:rPr>
              <a:t>—</a:t>
            </a:r>
            <a:r>
              <a:rPr sz="1050" spc="-67" baseline="31746" dirty="0">
                <a:latin typeface="Microsoft Sans Serif"/>
                <a:cs typeface="Microsoft Sans Serif"/>
              </a:rPr>
              <a:t>1</a:t>
            </a:r>
            <a:r>
              <a:rPr sz="1050" spc="-157" baseline="31746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U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34" dirty="0">
                <a:latin typeface="Lucida Sans Unicode"/>
                <a:cs typeface="Lucida Sans Unicode"/>
              </a:rPr>
              <a:t>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g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1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U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434" dirty="0">
                <a:latin typeface="Lucida Sans Unicode"/>
                <a:cs typeface="Lucida Sans Unicode"/>
              </a:rPr>
              <a:t>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y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U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303530">
              <a:lnSpc>
                <a:spcPct val="100000"/>
              </a:lnSpc>
              <a:spcBef>
                <a:spcPts val="295"/>
              </a:spcBef>
            </a:pPr>
            <a:r>
              <a:rPr sz="1000" spc="-55" dirty="0">
                <a:latin typeface="Microsoft Sans Serif"/>
                <a:cs typeface="Microsoft Sans Serif"/>
              </a:rPr>
              <a:t>and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2658" y="2079973"/>
            <a:ext cx="3975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Microsoft Sans Serif"/>
                <a:cs typeface="Microsoft Sans Serif"/>
              </a:rPr>
              <a:t>U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0" dirty="0">
                <a:latin typeface="Microsoft Sans Serif"/>
                <a:cs typeface="Microsoft Sans Serif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g</a:t>
            </a:r>
            <a:r>
              <a:rPr sz="1050" spc="-44" baseline="31746" dirty="0">
                <a:latin typeface="Lucida Sans Unicode"/>
                <a:cs typeface="Lucida Sans Unicode"/>
              </a:rPr>
              <a:t>—</a:t>
            </a:r>
            <a:r>
              <a:rPr sz="1050" spc="-44" baseline="31746" dirty="0">
                <a:latin typeface="Microsoft Sans Serif"/>
                <a:cs typeface="Microsoft Sans Serif"/>
              </a:rPr>
              <a:t>1</a:t>
            </a:r>
            <a:r>
              <a:rPr sz="1050" spc="-179" baseline="31746" dirty="0">
                <a:latin typeface="Microsoft Sans Serif"/>
                <a:cs typeface="Microsoft Sans Serif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(</a:t>
            </a:r>
            <a:r>
              <a:rPr sz="1000" spc="50" dirty="0">
                <a:latin typeface="Microsoft Sans Serif"/>
                <a:cs typeface="Microsoft Sans Serif"/>
              </a:rPr>
              <a:t>U</a:t>
            </a:r>
            <a:r>
              <a:rPr sz="1000" spc="5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(</a:t>
            </a:r>
            <a:r>
              <a:rPr sz="1000" spc="50" dirty="0">
                <a:latin typeface="Microsoft Sans Serif"/>
                <a:cs typeface="Microsoft Sans Serif"/>
              </a:rPr>
              <a:t>U</a:t>
            </a:r>
            <a:r>
              <a:rPr sz="1000" spc="50" dirty="0">
                <a:latin typeface="Lucida Sans Unicode"/>
                <a:cs typeface="Lucida Sans Unicode"/>
              </a:rPr>
              <a:t>)</a:t>
            </a:r>
            <a:r>
              <a:rPr sz="1000" spc="10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f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4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10" dirty="0">
                <a:latin typeface="Tahoma"/>
                <a:cs typeface="Tahoma"/>
              </a:rPr>
              <a:t>g</a:t>
            </a:r>
            <a:r>
              <a:rPr sz="1000" spc="1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38150" y="2346871"/>
            <a:ext cx="59690" cy="401320"/>
            <a:chOff x="238150" y="2346871"/>
            <a:chExt cx="59690" cy="401320"/>
          </a:xfrm>
        </p:grpSpPr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8150" y="2346871"/>
              <a:ext cx="59588" cy="5958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8150" y="2688488"/>
              <a:ext cx="59588" cy="59588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1984984" y="2330567"/>
            <a:ext cx="2216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5" dirty="0">
                <a:latin typeface="Microsoft Sans Serif"/>
                <a:cs typeface="Microsoft Sans Serif"/>
              </a:rPr>
              <a:t>f</a:t>
            </a:r>
            <a:r>
              <a:rPr sz="700" spc="-10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Verdana"/>
                <a:cs typeface="Verdana"/>
              </a:rPr>
              <a:t>(</a:t>
            </a:r>
            <a:r>
              <a:rPr sz="700" spc="-5" dirty="0">
                <a:latin typeface="Microsoft Sans Serif"/>
                <a:cs typeface="Microsoft Sans Serif"/>
              </a:rPr>
              <a:t>X</a:t>
            </a:r>
            <a:r>
              <a:rPr sz="700" spc="-5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Verdana"/>
                <a:cs typeface="Verdana"/>
              </a:rPr>
              <a:t>)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04441" y="2167272"/>
            <a:ext cx="766445" cy="1778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695325" algn="l"/>
              </a:tabLst>
            </a:pPr>
            <a:r>
              <a:rPr sz="1000" spc="145" dirty="0">
                <a:latin typeface="Sitka Small"/>
                <a:cs typeface="Sitka Small"/>
              </a:rPr>
              <a:t> </a:t>
            </a:r>
            <a:r>
              <a:rPr sz="1000" spc="145" dirty="0">
                <a:latin typeface="Times New Roman"/>
                <a:cs typeface="Times New Roman"/>
              </a:rPr>
              <a:t>	</a:t>
            </a:r>
            <a:r>
              <a:rPr sz="1000" spc="145" dirty="0">
                <a:latin typeface="Sitka Small"/>
                <a:cs typeface="Sitka Small"/>
              </a:rPr>
              <a:t> 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8284" y="2269761"/>
            <a:ext cx="40411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51355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Therefore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20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53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Microsoft Sans Serif"/>
                <a:cs typeface="Microsoft Sans Serif"/>
              </a:rPr>
              <a:t>f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(</a:t>
            </a:r>
            <a:r>
              <a:rPr sz="1000" spc="25" dirty="0">
                <a:latin typeface="Microsoft Sans Serif"/>
                <a:cs typeface="Microsoft Sans Serif"/>
              </a:rPr>
              <a:t>X</a:t>
            </a:r>
            <a:r>
              <a:rPr sz="1000" spc="-130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g</a:t>
            </a:r>
            <a:r>
              <a:rPr sz="1000" spc="-70" dirty="0">
                <a:latin typeface="Lucida Sans Unicode"/>
                <a:cs typeface="Lucida Sans Unicode"/>
              </a:rPr>
              <a:t>|</a:t>
            </a:r>
            <a:r>
              <a:rPr sz="1000" spc="-70" dirty="0">
                <a:latin typeface="Times New Roman"/>
                <a:cs typeface="Times New Roman"/>
              </a:rPr>
              <a:t>	</a:t>
            </a:r>
            <a:r>
              <a:rPr sz="1000" spc="-75" dirty="0">
                <a:latin typeface="Microsoft Sans Serif"/>
                <a:cs typeface="Microsoft Sans Serif"/>
              </a:rPr>
              <a:t>are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identical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terms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properties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8284" y="2383631"/>
            <a:ext cx="2720975" cy="40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-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characterized</a:t>
            </a:r>
            <a:r>
              <a:rPr sz="1000" spc="-4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solely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 </a:t>
            </a:r>
            <a:r>
              <a:rPr sz="1000" spc="-40" dirty="0">
                <a:latin typeface="Microsoft Sans Serif"/>
                <a:cs typeface="Microsoft Sans Serif"/>
              </a:rPr>
              <a:t>terms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-55" dirty="0">
                <a:latin typeface="Microsoft Sans Serif"/>
                <a:cs typeface="Microsoft Sans Serif"/>
              </a:rPr>
              <a:t> sets. 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properties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are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called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“topological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properties.”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57200" y="2957740"/>
            <a:ext cx="4544695" cy="452755"/>
            <a:chOff x="57200" y="2957740"/>
            <a:chExt cx="4544695" cy="452755"/>
          </a:xfrm>
        </p:grpSpPr>
        <p:sp>
          <p:nvSpPr>
            <p:cNvPr id="37" name="object 37"/>
            <p:cNvSpPr/>
            <p:nvPr/>
          </p:nvSpPr>
          <p:spPr>
            <a:xfrm>
              <a:off x="57200" y="2957740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7200" y="3132886"/>
              <a:ext cx="4493656" cy="5060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3308540"/>
              <a:ext cx="101600" cy="10160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295840"/>
              <a:ext cx="4442802" cy="1143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550857" y="3001975"/>
              <a:ext cx="50746" cy="306565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57200" y="3177167"/>
              <a:ext cx="4493895" cy="182245"/>
            </a:xfrm>
            <a:custGeom>
              <a:avLst/>
              <a:gdLst/>
              <a:ahLst/>
              <a:cxnLst/>
              <a:rect l="l" t="t" r="r" b="b"/>
              <a:pathLst>
                <a:path w="4493895" h="182245">
                  <a:moveTo>
                    <a:pt x="4493656" y="0"/>
                  </a:moveTo>
                  <a:lnTo>
                    <a:pt x="0" y="0"/>
                  </a:lnTo>
                  <a:lnTo>
                    <a:pt x="0" y="131372"/>
                  </a:lnTo>
                  <a:lnTo>
                    <a:pt x="4008" y="151097"/>
                  </a:lnTo>
                  <a:lnTo>
                    <a:pt x="14922" y="167250"/>
                  </a:lnTo>
                  <a:lnTo>
                    <a:pt x="31075" y="178164"/>
                  </a:lnTo>
                  <a:lnTo>
                    <a:pt x="50800" y="182173"/>
                  </a:lnTo>
                  <a:lnTo>
                    <a:pt x="4442856" y="182173"/>
                  </a:lnTo>
                  <a:lnTo>
                    <a:pt x="4462581" y="178164"/>
                  </a:lnTo>
                  <a:lnTo>
                    <a:pt x="4478734" y="167250"/>
                  </a:lnTo>
                  <a:lnTo>
                    <a:pt x="4489648" y="151097"/>
                  </a:lnTo>
                  <a:lnTo>
                    <a:pt x="4493656" y="13137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50856" y="3040075"/>
              <a:ext cx="0" cy="287655"/>
            </a:xfrm>
            <a:custGeom>
              <a:avLst/>
              <a:gdLst/>
              <a:ahLst/>
              <a:cxnLst/>
              <a:rect l="l" t="t" r="r" b="b"/>
              <a:pathLst>
                <a:path h="287654">
                  <a:moveTo>
                    <a:pt x="0" y="28751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0856" y="30273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0856" y="30146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0856" y="30019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95300" y="2898111"/>
            <a:ext cx="3212465" cy="43053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200" spc="-85" dirty="0">
                <a:solidFill>
                  <a:srgbClr val="D80000"/>
                </a:solidFill>
                <a:latin typeface="Microsoft Sans Serif"/>
                <a:cs typeface="Microsoft Sans Serif"/>
              </a:rPr>
              <a:t>Remark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000" spc="-40" dirty="0">
                <a:latin typeface="Microsoft Sans Serif"/>
                <a:cs typeface="Microsoft Sans Serif"/>
              </a:rPr>
              <a:t>Topological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properties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are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invariant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under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homeomorphisms.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B5EB1-6246-70D4-2EE3-D7180F91D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284" y="1168800"/>
            <a:ext cx="2461895" cy="369332"/>
          </a:xfrm>
        </p:spPr>
        <p:txBody>
          <a:bodyPr/>
          <a:lstStyle/>
          <a:p>
            <a:pPr algn="ctr"/>
            <a:r>
              <a:rPr lang="en-IN" sz="2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THANK YOU</a:t>
            </a:r>
          </a:p>
        </p:txBody>
      </p:sp>
    </p:spTree>
    <p:extLst>
      <p:ext uri="{BB962C8B-B14F-4D97-AF65-F5344CB8AC3E}">
        <p14:creationId xmlns:p14="http://schemas.microsoft.com/office/powerpoint/2010/main" val="415794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6342" y="7541"/>
            <a:ext cx="18751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Open</a:t>
            </a:r>
            <a:r>
              <a:rPr spc="130" dirty="0"/>
              <a:t> </a:t>
            </a:r>
            <a:r>
              <a:rPr spc="5" dirty="0"/>
              <a:t>and</a:t>
            </a:r>
            <a:r>
              <a:rPr spc="135" dirty="0"/>
              <a:t> </a:t>
            </a:r>
            <a:r>
              <a:rPr spc="-15" dirty="0"/>
              <a:t>Closed</a:t>
            </a:r>
            <a:r>
              <a:rPr spc="130" dirty="0"/>
              <a:t> </a:t>
            </a:r>
            <a:r>
              <a:rPr spc="-5" dirty="0"/>
              <a:t>Sets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150" y="752055"/>
            <a:ext cx="59588" cy="5958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7200" y="1130540"/>
            <a:ext cx="4544695" cy="656590"/>
            <a:chOff x="57200" y="1130540"/>
            <a:chExt cx="4544695" cy="656590"/>
          </a:xfrm>
        </p:grpSpPr>
        <p:sp>
          <p:nvSpPr>
            <p:cNvPr id="5" name="object 5"/>
            <p:cNvSpPr/>
            <p:nvPr/>
          </p:nvSpPr>
          <p:spPr>
            <a:xfrm>
              <a:off x="57200" y="1130540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00" y="1305686"/>
              <a:ext cx="4493656" cy="506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000" y="1685213"/>
              <a:ext cx="101600" cy="1016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1672513"/>
              <a:ext cx="4442802" cy="1143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1174775"/>
              <a:ext cx="50746" cy="51043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7200" y="1349964"/>
              <a:ext cx="4493895" cy="386080"/>
            </a:xfrm>
            <a:custGeom>
              <a:avLst/>
              <a:gdLst/>
              <a:ahLst/>
              <a:cxnLst/>
              <a:rect l="l" t="t" r="r" b="b"/>
              <a:pathLst>
                <a:path w="4493895" h="386080">
                  <a:moveTo>
                    <a:pt x="4493656" y="0"/>
                  </a:moveTo>
                  <a:lnTo>
                    <a:pt x="0" y="0"/>
                  </a:lnTo>
                  <a:lnTo>
                    <a:pt x="0" y="335249"/>
                  </a:lnTo>
                  <a:lnTo>
                    <a:pt x="4008" y="354974"/>
                  </a:lnTo>
                  <a:lnTo>
                    <a:pt x="14922" y="371127"/>
                  </a:lnTo>
                  <a:lnTo>
                    <a:pt x="31075" y="382041"/>
                  </a:lnTo>
                  <a:lnTo>
                    <a:pt x="50800" y="386050"/>
                  </a:lnTo>
                  <a:lnTo>
                    <a:pt x="4442856" y="386050"/>
                  </a:lnTo>
                  <a:lnTo>
                    <a:pt x="4462581" y="382041"/>
                  </a:lnTo>
                  <a:lnTo>
                    <a:pt x="4478734" y="371127"/>
                  </a:lnTo>
                  <a:lnTo>
                    <a:pt x="4489648" y="354974"/>
                  </a:lnTo>
                  <a:lnTo>
                    <a:pt x="4493656" y="335249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1212871"/>
              <a:ext cx="0" cy="491490"/>
            </a:xfrm>
            <a:custGeom>
              <a:avLst/>
              <a:gdLst/>
              <a:ahLst/>
              <a:cxnLst/>
              <a:rect l="l" t="t" r="r" b="b"/>
              <a:pathLst>
                <a:path h="491489">
                  <a:moveTo>
                    <a:pt x="0" y="49139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120017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118747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50856" y="117477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1939645"/>
            <a:ext cx="59588" cy="59588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57200" y="2197925"/>
            <a:ext cx="4544695" cy="466725"/>
            <a:chOff x="57200" y="2197925"/>
            <a:chExt cx="4544695" cy="466725"/>
          </a:xfrm>
        </p:grpSpPr>
        <p:sp>
          <p:nvSpPr>
            <p:cNvPr id="17" name="object 17"/>
            <p:cNvSpPr/>
            <p:nvPr/>
          </p:nvSpPr>
          <p:spPr>
            <a:xfrm>
              <a:off x="57200" y="2197925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200" y="2373071"/>
              <a:ext cx="4493656" cy="5060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000" y="2562809"/>
              <a:ext cx="101600" cy="1016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2550109"/>
              <a:ext cx="4442802" cy="11430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50857" y="2242159"/>
              <a:ext cx="50746" cy="32064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7200" y="2417350"/>
              <a:ext cx="4493895" cy="196850"/>
            </a:xfrm>
            <a:custGeom>
              <a:avLst/>
              <a:gdLst/>
              <a:ahLst/>
              <a:cxnLst/>
              <a:rect l="l" t="t" r="r" b="b"/>
              <a:pathLst>
                <a:path w="4493895" h="196850">
                  <a:moveTo>
                    <a:pt x="4493656" y="0"/>
                  </a:moveTo>
                  <a:lnTo>
                    <a:pt x="0" y="0"/>
                  </a:lnTo>
                  <a:lnTo>
                    <a:pt x="0" y="145458"/>
                  </a:lnTo>
                  <a:lnTo>
                    <a:pt x="4008" y="165183"/>
                  </a:lnTo>
                  <a:lnTo>
                    <a:pt x="14922" y="181336"/>
                  </a:lnTo>
                  <a:lnTo>
                    <a:pt x="31075" y="192250"/>
                  </a:lnTo>
                  <a:lnTo>
                    <a:pt x="50800" y="196259"/>
                  </a:lnTo>
                  <a:lnTo>
                    <a:pt x="4442856" y="196259"/>
                  </a:lnTo>
                  <a:lnTo>
                    <a:pt x="4462581" y="192250"/>
                  </a:lnTo>
                  <a:lnTo>
                    <a:pt x="4478734" y="181336"/>
                  </a:lnTo>
                  <a:lnTo>
                    <a:pt x="4489648" y="165183"/>
                  </a:lnTo>
                  <a:lnTo>
                    <a:pt x="4493656" y="14545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2280257"/>
              <a:ext cx="0" cy="301625"/>
            </a:xfrm>
            <a:custGeom>
              <a:avLst/>
              <a:gdLst/>
              <a:ahLst/>
              <a:cxnLst/>
              <a:rect l="l" t="t" r="r" b="b"/>
              <a:pathLst>
                <a:path h="301625">
                  <a:moveTo>
                    <a:pt x="0" y="30160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22675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22548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50856" y="22421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9100" y="674946"/>
            <a:ext cx="4525645" cy="2179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630" marR="45275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Microsoft Sans Serif"/>
                <a:cs typeface="Microsoft Sans Serif"/>
              </a:rPr>
              <a:t>A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 </a:t>
            </a:r>
            <a:r>
              <a:rPr sz="1000" dirty="0">
                <a:latin typeface="Microsoft Sans Serif"/>
                <a:cs typeface="Microsoft Sans Serif"/>
              </a:rPr>
              <a:t>at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point </a:t>
            </a:r>
            <a:r>
              <a:rPr sz="1000" spc="-95" dirty="0">
                <a:latin typeface="Microsoft Sans Serif"/>
                <a:cs typeface="Microsoft Sans Serif"/>
              </a:rPr>
              <a:t>we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can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find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neighborhood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 </a:t>
            </a:r>
            <a:r>
              <a:rPr sz="1000" spc="10" dirty="0">
                <a:latin typeface="Microsoft Sans Serif"/>
                <a:cs typeface="Microsoft Sans Serif"/>
              </a:rPr>
              <a:t>that </a:t>
            </a:r>
            <a:r>
              <a:rPr sz="1000" spc="-10" dirty="0">
                <a:latin typeface="Microsoft Sans Serif"/>
                <a:cs typeface="Microsoft Sans Serif"/>
              </a:rPr>
              <a:t>point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contained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set.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9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30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space.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solidFill>
                  <a:srgbClr val="D80000"/>
                </a:solidFill>
                <a:latin typeface="Microsoft Sans Serif"/>
                <a:cs typeface="Microsoft Sans Serif"/>
              </a:rPr>
              <a:t>o</a:t>
            </a:r>
            <a:r>
              <a:rPr sz="1000" spc="-25" dirty="0">
                <a:solidFill>
                  <a:srgbClr val="D80000"/>
                </a:solidFill>
                <a:latin typeface="Microsoft Sans Serif"/>
                <a:cs typeface="Microsoft Sans Serif"/>
              </a:rPr>
              <a:t>p</a:t>
            </a:r>
            <a:r>
              <a:rPr sz="10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en</a:t>
            </a:r>
            <a:r>
              <a:rPr sz="1000" spc="80" dirty="0">
                <a:solidFill>
                  <a:srgbClr val="D8000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endParaRPr sz="1000">
              <a:latin typeface="Microsoft Sans Serif"/>
              <a:cs typeface="Microsoft Sans Serif"/>
            </a:endParaRPr>
          </a:p>
          <a:p>
            <a:pPr marL="1112520">
              <a:lnSpc>
                <a:spcPct val="100000"/>
              </a:lnSpc>
              <a:spcBef>
                <a:spcPts val="295"/>
              </a:spcBef>
              <a:tabLst>
                <a:tab pos="2148205" algn="l"/>
                <a:tab pos="2896235" algn="l"/>
              </a:tabLst>
            </a:pPr>
            <a:r>
              <a:rPr sz="1000" spc="-65" dirty="0">
                <a:latin typeface="Lucida Sans Unicode"/>
                <a:cs typeface="Lucida Sans Unicode"/>
              </a:rPr>
              <a:t>6</a:t>
            </a:r>
            <a:r>
              <a:rPr sz="1000" spc="-6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90" dirty="0">
                <a:latin typeface="Lucida Sans Unicode"/>
                <a:cs typeface="Lucida Sans Unicode"/>
              </a:rPr>
              <a:t>I</a:t>
            </a:r>
            <a:r>
              <a:rPr sz="1000" spc="90" dirty="0">
                <a:latin typeface="Tahoma"/>
                <a:cs typeface="Tahoma"/>
              </a:rPr>
              <a:t>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-60" dirty="0">
                <a:latin typeface="Times New Roman"/>
                <a:cs typeface="Times New Roman"/>
              </a:rPr>
              <a:t>	</a:t>
            </a:r>
            <a:r>
              <a:rPr sz="1000" spc="-70" dirty="0">
                <a:latin typeface="Microsoft Sans Serif"/>
                <a:cs typeface="Microsoft Sans Serif"/>
              </a:rPr>
              <a:t>such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10" dirty="0">
                <a:latin typeface="Times New Roman"/>
                <a:cs typeface="Times New Roman"/>
              </a:rPr>
              <a:t>	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65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7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  <a:p>
            <a:pPr marL="341630">
              <a:lnSpc>
                <a:spcPct val="100000"/>
              </a:lnSpc>
              <a:spcBef>
                <a:spcPts val="1490"/>
              </a:spcBef>
            </a:pPr>
            <a:r>
              <a:rPr sz="1000" spc="-70" dirty="0">
                <a:latin typeface="Microsoft Sans Serif"/>
                <a:cs typeface="Microsoft Sans Serif"/>
              </a:rPr>
              <a:t>Remember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35" dirty="0">
                <a:latin typeface="Lucida Sans Unicode"/>
                <a:cs typeface="Lucida Sans Unicode"/>
              </a:rPr>
              <a:t> </a:t>
            </a:r>
            <a:r>
              <a:rPr sz="1000" spc="65" dirty="0">
                <a:latin typeface="Lucida Sans Unicode"/>
                <a:cs typeface="Lucida Sans Unicode"/>
              </a:rPr>
              <a:t>(</a:t>
            </a:r>
            <a:r>
              <a:rPr sz="1000" spc="65" dirty="0">
                <a:latin typeface="Microsoft Sans Serif"/>
                <a:cs typeface="Microsoft Sans Serif"/>
              </a:rPr>
              <a:t>y</a:t>
            </a:r>
            <a:r>
              <a:rPr sz="1000" spc="11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35" dirty="0">
                <a:latin typeface="Microsoft Sans Serif"/>
                <a:cs typeface="Microsoft Sans Serif"/>
              </a:rPr>
              <a:t>d</a:t>
            </a:r>
            <a:r>
              <a:rPr sz="1000" spc="35" dirty="0">
                <a:latin typeface="Lucida Sans Unicode"/>
                <a:cs typeface="Lucida Sans Unicode"/>
              </a:rPr>
              <a:t>(</a:t>
            </a:r>
            <a:r>
              <a:rPr sz="1000" spc="35" dirty="0">
                <a:latin typeface="Microsoft Sans Serif"/>
                <a:cs typeface="Microsoft Sans Serif"/>
              </a:rPr>
              <a:t>y</a:t>
            </a:r>
            <a:r>
              <a:rPr sz="1000" spc="3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15" dirty="0">
                <a:latin typeface="Tahoma"/>
                <a:cs typeface="Tahoma"/>
              </a:rPr>
              <a:t>o</a:t>
            </a:r>
            <a:r>
              <a:rPr sz="1000" spc="15" dirty="0">
                <a:latin typeface="Lucida Sans Unicode"/>
                <a:cs typeface="Lucida Sans Unicode"/>
              </a:rPr>
              <a:t>}</a:t>
            </a:r>
            <a:r>
              <a:rPr sz="1000" spc="15" dirty="0">
                <a:latin typeface="Microsoft Sans Serif"/>
                <a:cs typeface="Microsoft Sans Serif"/>
              </a:rPr>
              <a:t>...</a:t>
            </a:r>
            <a:r>
              <a:rPr sz="1000" spc="175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openness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5" dirty="0">
                <a:latin typeface="Microsoft Sans Serif"/>
                <a:cs typeface="Microsoft Sans Serif"/>
              </a:rPr>
              <a:t>depends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1275"/>
              </a:spcBef>
            </a:pPr>
            <a:r>
              <a:rPr sz="1200" spc="-30" dirty="0">
                <a:solidFill>
                  <a:srgbClr val="FFF200"/>
                </a:solidFill>
                <a:latin typeface="Microsoft Sans Serif"/>
                <a:cs typeface="Microsoft Sans Serif"/>
              </a:rPr>
              <a:t>Definition</a:t>
            </a:r>
            <a:endParaRPr sz="12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  <a:spcBef>
                <a:spcPts val="305"/>
              </a:spcBef>
            </a:pP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C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solidFill>
                  <a:srgbClr val="D80000"/>
                </a:solidFill>
                <a:latin typeface="Microsoft Sans Serif"/>
                <a:cs typeface="Microsoft Sans Serif"/>
              </a:rPr>
              <a:t>closed</a:t>
            </a:r>
            <a:r>
              <a:rPr sz="1000" spc="80" dirty="0">
                <a:solidFill>
                  <a:srgbClr val="D8000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latin typeface="Microsoft Sans Serif"/>
                <a:cs typeface="Microsoft Sans Serif"/>
              </a:rPr>
              <a:t>if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C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en.</a:t>
            </a:r>
            <a:endParaRPr sz="10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  <a:spcBef>
                <a:spcPts val="994"/>
              </a:spcBef>
            </a:pPr>
            <a:r>
              <a:rPr sz="1000" spc="-40" dirty="0">
                <a:latin typeface="Microsoft Sans Serif"/>
                <a:cs typeface="Microsoft Sans Serif"/>
              </a:rPr>
              <a:t>Draw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Pictures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935" y="7541"/>
            <a:ext cx="27990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Open</a:t>
            </a:r>
            <a:r>
              <a:rPr spc="14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-15" dirty="0"/>
              <a:t>Closed</a:t>
            </a:r>
            <a:r>
              <a:rPr spc="140" dirty="0"/>
              <a:t> </a:t>
            </a:r>
            <a:r>
              <a:rPr spc="5" dirty="0"/>
              <a:t>Sets:</a:t>
            </a:r>
            <a:r>
              <a:rPr spc="320" dirty="0"/>
              <a:t> </a:t>
            </a:r>
            <a:r>
              <a:rPr spc="-10" dirty="0"/>
              <a:t>Examples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420306"/>
            <a:ext cx="4544695" cy="1451610"/>
            <a:chOff x="57200" y="420306"/>
            <a:chExt cx="4544695" cy="1451610"/>
          </a:xfrm>
        </p:grpSpPr>
        <p:sp>
          <p:nvSpPr>
            <p:cNvPr id="4" name="object 4"/>
            <p:cNvSpPr/>
            <p:nvPr/>
          </p:nvSpPr>
          <p:spPr>
            <a:xfrm>
              <a:off x="57200" y="420306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4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605993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769973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757273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464553"/>
              <a:ext cx="50746" cy="130542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650255"/>
              <a:ext cx="4493895" cy="1170940"/>
            </a:xfrm>
            <a:custGeom>
              <a:avLst/>
              <a:gdLst/>
              <a:ahLst/>
              <a:cxnLst/>
              <a:rect l="l" t="t" r="r" b="b"/>
              <a:pathLst>
                <a:path w="4493895" h="1170939">
                  <a:moveTo>
                    <a:pt x="4493656" y="0"/>
                  </a:moveTo>
                  <a:lnTo>
                    <a:pt x="0" y="0"/>
                  </a:lnTo>
                  <a:lnTo>
                    <a:pt x="0" y="1119718"/>
                  </a:lnTo>
                  <a:lnTo>
                    <a:pt x="4008" y="1139442"/>
                  </a:lnTo>
                  <a:lnTo>
                    <a:pt x="14922" y="1155595"/>
                  </a:lnTo>
                  <a:lnTo>
                    <a:pt x="31075" y="1166509"/>
                  </a:lnTo>
                  <a:lnTo>
                    <a:pt x="50800" y="1170518"/>
                  </a:lnTo>
                  <a:lnTo>
                    <a:pt x="4442856" y="1170518"/>
                  </a:lnTo>
                  <a:lnTo>
                    <a:pt x="4462581" y="1166509"/>
                  </a:lnTo>
                  <a:lnTo>
                    <a:pt x="4478734" y="1155595"/>
                  </a:lnTo>
                  <a:lnTo>
                    <a:pt x="4489648" y="1139442"/>
                  </a:lnTo>
                  <a:lnTo>
                    <a:pt x="4493656" y="111971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502626"/>
              <a:ext cx="0" cy="1286510"/>
            </a:xfrm>
            <a:custGeom>
              <a:avLst/>
              <a:gdLst/>
              <a:ahLst/>
              <a:cxnLst/>
              <a:rect l="l" t="t" r="r" b="b"/>
              <a:pathLst>
                <a:path h="1286510">
                  <a:moveTo>
                    <a:pt x="0" y="128639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48992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47722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46452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923455"/>
              <a:ext cx="59588" cy="595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303020"/>
              <a:ext cx="59588" cy="5958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682597"/>
              <a:ext cx="59588" cy="59588"/>
            </a:xfrm>
            <a:prstGeom prst="rect">
              <a:avLst/>
            </a:prstGeom>
          </p:spPr>
        </p:pic>
      </p:grpSp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2024405"/>
            <a:ext cx="59588" cy="59588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57200" y="2402890"/>
            <a:ext cx="4544695" cy="833755"/>
            <a:chOff x="57200" y="2402890"/>
            <a:chExt cx="4544695" cy="833755"/>
          </a:xfrm>
        </p:grpSpPr>
        <p:sp>
          <p:nvSpPr>
            <p:cNvPr id="19" name="object 19"/>
            <p:cNvSpPr/>
            <p:nvPr/>
          </p:nvSpPr>
          <p:spPr>
            <a:xfrm>
              <a:off x="57200" y="2402890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60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2578036"/>
              <a:ext cx="4493656" cy="5060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3134690"/>
              <a:ext cx="101600" cy="1016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121990"/>
              <a:ext cx="4442802" cy="11430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50857" y="2447125"/>
              <a:ext cx="50746" cy="68756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7200" y="2622310"/>
              <a:ext cx="4493895" cy="563245"/>
            </a:xfrm>
            <a:custGeom>
              <a:avLst/>
              <a:gdLst/>
              <a:ahLst/>
              <a:cxnLst/>
              <a:rect l="l" t="t" r="r" b="b"/>
              <a:pathLst>
                <a:path w="4493895" h="563244">
                  <a:moveTo>
                    <a:pt x="4493656" y="0"/>
                  </a:moveTo>
                  <a:lnTo>
                    <a:pt x="0" y="0"/>
                  </a:lnTo>
                  <a:lnTo>
                    <a:pt x="0" y="512379"/>
                  </a:lnTo>
                  <a:lnTo>
                    <a:pt x="4008" y="532104"/>
                  </a:lnTo>
                  <a:lnTo>
                    <a:pt x="14922" y="548257"/>
                  </a:lnTo>
                  <a:lnTo>
                    <a:pt x="31075" y="559171"/>
                  </a:lnTo>
                  <a:lnTo>
                    <a:pt x="50800" y="563180"/>
                  </a:lnTo>
                  <a:lnTo>
                    <a:pt x="4442856" y="563180"/>
                  </a:lnTo>
                  <a:lnTo>
                    <a:pt x="4462581" y="559171"/>
                  </a:lnTo>
                  <a:lnTo>
                    <a:pt x="4478734" y="548257"/>
                  </a:lnTo>
                  <a:lnTo>
                    <a:pt x="4489648" y="532104"/>
                  </a:lnTo>
                  <a:lnTo>
                    <a:pt x="4493656" y="512379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2485217"/>
              <a:ext cx="0" cy="668655"/>
            </a:xfrm>
            <a:custGeom>
              <a:avLst/>
              <a:gdLst/>
              <a:ahLst/>
              <a:cxnLst/>
              <a:rect l="l" t="t" r="r" b="b"/>
              <a:pathLst>
                <a:path h="668655">
                  <a:moveTo>
                    <a:pt x="0" y="6685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50856" y="24725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50856" y="24598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50856" y="24471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8150" y="2895498"/>
              <a:ext cx="59588" cy="59588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-6299" y="339597"/>
            <a:ext cx="4555490" cy="28079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565"/>
              </a:spcBef>
            </a:pPr>
            <a:r>
              <a:rPr sz="1200" spc="-80" dirty="0">
                <a:solidFill>
                  <a:srgbClr val="007F00"/>
                </a:solidFill>
                <a:latin typeface="Microsoft Sans Serif"/>
                <a:cs typeface="Microsoft Sans Serif"/>
              </a:rPr>
              <a:t>Open</a:t>
            </a:r>
            <a:r>
              <a:rPr sz="1200" spc="3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5" dirty="0">
                <a:solidFill>
                  <a:srgbClr val="007F00"/>
                </a:solidFill>
                <a:latin typeface="Microsoft Sans Serif"/>
                <a:cs typeface="Microsoft Sans Serif"/>
              </a:rPr>
              <a:t>Interval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25" dirty="0">
                <a:solidFill>
                  <a:srgbClr val="007F00"/>
                </a:solidFill>
                <a:latin typeface="Microsoft Sans Serif"/>
                <a:cs typeface="Microsoft Sans Serif"/>
              </a:rPr>
              <a:t>in</a:t>
            </a:r>
            <a:r>
              <a:rPr sz="1200" spc="4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007F00"/>
                </a:solidFill>
                <a:latin typeface="Microsoft Sans Serif"/>
                <a:cs typeface="Microsoft Sans Serif"/>
              </a:rPr>
              <a:t>R</a:t>
            </a:r>
            <a:endParaRPr sz="12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  <a:spcBef>
                <a:spcPts val="385"/>
              </a:spcBef>
            </a:pPr>
            <a:r>
              <a:rPr sz="1000" spc="-15" dirty="0">
                <a:latin typeface="Lucida Sans Unicode"/>
                <a:cs typeface="Lucida Sans Unicode"/>
              </a:rPr>
              <a:t>(</a:t>
            </a:r>
            <a:r>
              <a:rPr sz="1000" spc="-15" dirty="0">
                <a:latin typeface="Microsoft Sans Serif"/>
                <a:cs typeface="Microsoft Sans Serif"/>
              </a:rPr>
              <a:t>a</a:t>
            </a:r>
            <a:r>
              <a:rPr sz="1000" spc="-1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b</a:t>
            </a:r>
            <a:r>
              <a:rPr sz="1000" spc="20" dirty="0">
                <a:latin typeface="Lucida Sans Unicode"/>
                <a:cs typeface="Lucida Sans Unicode"/>
              </a:rPr>
              <a:t>)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(with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usual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Euclidean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metric).</a:t>
            </a:r>
            <a:endParaRPr sz="1000">
              <a:latin typeface="Microsoft Sans Serif"/>
              <a:cs typeface="Microsoft Sans Serif"/>
            </a:endParaRPr>
          </a:p>
          <a:p>
            <a:pPr marL="367030">
              <a:lnSpc>
                <a:spcPct val="100000"/>
              </a:lnSpc>
              <a:spcBef>
                <a:spcPts val="495"/>
              </a:spcBef>
            </a:pPr>
            <a:r>
              <a:rPr sz="1000" spc="-65" dirty="0">
                <a:latin typeface="Microsoft Sans Serif"/>
                <a:cs typeface="Microsoft Sans Serif"/>
              </a:rPr>
              <a:t>Given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70" dirty="0">
                <a:latin typeface="Microsoft Sans Serif"/>
                <a:cs typeface="Microsoft Sans Serif"/>
              </a:rPr>
              <a:t>a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Let</a:t>
            </a:r>
            <a:endParaRPr sz="1000">
              <a:latin typeface="Microsoft Sans Serif"/>
              <a:cs typeface="Microsoft Sans Serif"/>
            </a:endParaRPr>
          </a:p>
          <a:p>
            <a:pPr marL="318135" algn="ctr">
              <a:lnSpc>
                <a:spcPct val="100000"/>
              </a:lnSpc>
              <a:spcBef>
                <a:spcPts val="295"/>
              </a:spcBef>
            </a:pP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mi</a:t>
            </a:r>
            <a:r>
              <a:rPr sz="1000" spc="-35" dirty="0">
                <a:latin typeface="Microsoft Sans Serif"/>
                <a:cs typeface="Microsoft Sans Serif"/>
              </a:rPr>
              <a:t>n</a:t>
            </a: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a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b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endParaRPr sz="1000">
              <a:latin typeface="Microsoft Sans Serif"/>
              <a:cs typeface="Microsoft Sans Serif"/>
            </a:endParaRPr>
          </a:p>
          <a:p>
            <a:pPr marL="367030">
              <a:lnSpc>
                <a:spcPct val="100000"/>
              </a:lnSpc>
              <a:spcBef>
                <a:spcPts val="2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318135" algn="ctr">
              <a:lnSpc>
                <a:spcPct val="100000"/>
              </a:lnSpc>
              <a:spcBef>
                <a:spcPts val="2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14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spc="12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(</a:t>
            </a:r>
            <a:r>
              <a:rPr sz="1000" spc="5" dirty="0">
                <a:latin typeface="Microsoft Sans Serif"/>
                <a:cs typeface="Microsoft Sans Serif"/>
              </a:rPr>
              <a:t>x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17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Tahoma"/>
                <a:cs typeface="Tahoma"/>
              </a:rPr>
              <a:t>o,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(</a:t>
            </a:r>
            <a:r>
              <a:rPr sz="1000" spc="5" dirty="0">
                <a:latin typeface="Microsoft Sans Serif"/>
                <a:cs typeface="Microsoft Sans Serif"/>
              </a:rPr>
              <a:t>x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180" dirty="0">
                <a:latin typeface="Lucida Sans Unicode"/>
                <a:cs typeface="Lucida Sans Unicode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(</a:t>
            </a:r>
            <a:r>
              <a:rPr sz="1000" spc="5" dirty="0">
                <a:latin typeface="Microsoft Sans Serif"/>
                <a:cs typeface="Microsoft Sans Serif"/>
              </a:rPr>
              <a:t>x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a</a:t>
            </a:r>
            <a:r>
              <a:rPr sz="1000" spc="-15" dirty="0">
                <a:latin typeface="Lucida Sans Unicode"/>
                <a:cs typeface="Lucida Sans Unicode"/>
              </a:rPr>
              <a:t>)</a:t>
            </a:r>
            <a:r>
              <a:rPr sz="1000" spc="-1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(</a:t>
            </a:r>
            <a:r>
              <a:rPr sz="1000" spc="5" dirty="0">
                <a:latin typeface="Microsoft Sans Serif"/>
                <a:cs typeface="Microsoft Sans Serif"/>
              </a:rPr>
              <a:t>b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95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-175" dirty="0">
                <a:latin typeface="Microsoft Sans Serif"/>
                <a:cs typeface="Microsoft Sans Serif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))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15" dirty="0">
                <a:latin typeface="Lucida Sans Unicode"/>
                <a:cs typeface="Lucida Sans Unicode"/>
              </a:rPr>
              <a:t>(</a:t>
            </a:r>
            <a:r>
              <a:rPr sz="1000" spc="-15" dirty="0">
                <a:latin typeface="Microsoft Sans Serif"/>
                <a:cs typeface="Microsoft Sans Serif"/>
              </a:rPr>
              <a:t>a</a:t>
            </a:r>
            <a:r>
              <a:rPr sz="1000" spc="-1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b</a:t>
            </a:r>
            <a:r>
              <a:rPr sz="1000" spc="2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367030">
              <a:lnSpc>
                <a:spcPct val="100000"/>
              </a:lnSpc>
              <a:spcBef>
                <a:spcPts val="295"/>
              </a:spcBef>
            </a:pPr>
            <a:r>
              <a:rPr sz="1000" spc="-70" dirty="0">
                <a:latin typeface="Microsoft Sans Serif"/>
                <a:cs typeface="Microsoft Sans Serif"/>
              </a:rPr>
              <a:t>Hence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70" dirty="0">
                <a:latin typeface="Microsoft Sans Serif"/>
                <a:cs typeface="Microsoft Sans Serif"/>
              </a:rPr>
              <a:t>a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70" dirty="0">
                <a:latin typeface="Microsoft Sans Serif"/>
                <a:cs typeface="Microsoft Sans Serif"/>
              </a:rPr>
              <a:t>a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en.</a:t>
            </a:r>
            <a:endParaRPr sz="1000">
              <a:latin typeface="Microsoft Sans Serif"/>
              <a:cs typeface="Microsoft Sans Serif"/>
            </a:endParaRPr>
          </a:p>
          <a:p>
            <a:pPr marL="367030" marR="68580">
              <a:lnSpc>
                <a:spcPct val="100000"/>
              </a:lnSpc>
              <a:spcBef>
                <a:spcPts val="1490"/>
              </a:spcBef>
            </a:pP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must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depend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x;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particular,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gets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smaller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nears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boundaries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of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interval.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9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</a:pPr>
            <a:r>
              <a:rPr sz="1200" spc="-95" dirty="0">
                <a:solidFill>
                  <a:srgbClr val="007F00"/>
                </a:solidFill>
                <a:latin typeface="Microsoft Sans Serif"/>
                <a:cs typeface="Microsoft Sans Serif"/>
              </a:rPr>
              <a:t>Closed</a:t>
            </a:r>
            <a:r>
              <a:rPr sz="1200" spc="4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5" dirty="0">
                <a:solidFill>
                  <a:srgbClr val="007F00"/>
                </a:solidFill>
                <a:latin typeface="Microsoft Sans Serif"/>
                <a:cs typeface="Microsoft Sans Serif"/>
              </a:rPr>
              <a:t>Interval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007F00"/>
                </a:solidFill>
                <a:latin typeface="Microsoft Sans Serif"/>
                <a:cs typeface="Microsoft Sans Serif"/>
              </a:rPr>
              <a:t>in</a:t>
            </a:r>
            <a:r>
              <a:rPr sz="1200" spc="4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007F00"/>
                </a:solidFill>
                <a:latin typeface="Microsoft Sans Serif"/>
                <a:cs typeface="Microsoft Sans Serif"/>
              </a:rPr>
              <a:t>R</a:t>
            </a:r>
            <a:endParaRPr sz="1200">
              <a:latin typeface="Microsoft Sans Serif"/>
              <a:cs typeface="Microsoft Sans Serif"/>
            </a:endParaRPr>
          </a:p>
          <a:p>
            <a:pPr marL="114300">
              <a:lnSpc>
                <a:spcPct val="100000"/>
              </a:lnSpc>
              <a:spcBef>
                <a:spcPts val="305"/>
              </a:spcBef>
            </a:pPr>
            <a:r>
              <a:rPr sz="1000" spc="-50" dirty="0">
                <a:latin typeface="Lucida Sans Unicode"/>
                <a:cs typeface="Lucida Sans Unicode"/>
              </a:rPr>
              <a:t>[</a:t>
            </a:r>
            <a:r>
              <a:rPr sz="1000" spc="-50" dirty="0">
                <a:latin typeface="Microsoft Sans Serif"/>
                <a:cs typeface="Microsoft Sans Serif"/>
              </a:rPr>
              <a:t>a</a:t>
            </a:r>
            <a:r>
              <a:rPr sz="1000" spc="-5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b</a:t>
            </a:r>
            <a:r>
              <a:rPr sz="1000" spc="-30" dirty="0">
                <a:latin typeface="Lucida Sans Unicode"/>
                <a:cs typeface="Lucida Sans Unicode"/>
              </a:rPr>
              <a:t>]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(with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usual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Euclidean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metric).</a:t>
            </a:r>
            <a:endParaRPr sz="1000">
              <a:latin typeface="Microsoft Sans Serif"/>
              <a:cs typeface="Microsoft Sans Serif"/>
            </a:endParaRPr>
          </a:p>
          <a:p>
            <a:pPr marL="367030" marR="185420">
              <a:lnSpc>
                <a:spcPct val="100000"/>
              </a:lnSpc>
              <a:spcBef>
                <a:spcPts val="4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Lucida Sans Unicode"/>
                <a:cs typeface="Lucida Sans Unicode"/>
              </a:rPr>
              <a:t>\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70" dirty="0">
                <a:latin typeface="Microsoft Sans Serif"/>
                <a:cs typeface="Microsoft Sans Serif"/>
              </a:rPr>
              <a:t>a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90" dirty="0">
                <a:latin typeface="Lucida Sans Unicode"/>
                <a:cs typeface="Lucida Sans Unicode"/>
              </a:rPr>
              <a:t>—∞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∞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union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o</a:t>
            </a:r>
            <a:r>
              <a:rPr sz="1000" spc="-15" dirty="0">
                <a:latin typeface="Microsoft Sans Serif"/>
                <a:cs typeface="Microsoft Sans Serif"/>
              </a:rPr>
              <a:t>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Microsoft Sans Serif"/>
                <a:cs typeface="Microsoft Sans Serif"/>
              </a:rPr>
              <a:t>t</a:t>
            </a:r>
            <a:r>
              <a:rPr sz="1000" spc="-75" dirty="0">
                <a:latin typeface="Microsoft Sans Serif"/>
                <a:cs typeface="Microsoft Sans Serif"/>
              </a:rPr>
              <a:t>w</a:t>
            </a:r>
            <a:r>
              <a:rPr sz="1000" spc="-60" dirty="0">
                <a:latin typeface="Microsoft Sans Serif"/>
                <a:cs typeface="Microsoft Sans Serif"/>
              </a:rPr>
              <a:t>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sets,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whi</a:t>
            </a:r>
            <a:r>
              <a:rPr sz="1000" spc="-50" dirty="0">
                <a:latin typeface="Microsoft Sans Serif"/>
                <a:cs typeface="Microsoft Sans Serif"/>
              </a:rPr>
              <a:t>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must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85" dirty="0">
                <a:latin typeface="Microsoft Sans Serif"/>
                <a:cs typeface="Microsoft Sans Serif"/>
              </a:rPr>
              <a:t>e 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(prove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this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later).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935" y="7541"/>
            <a:ext cx="27990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Open</a:t>
            </a:r>
            <a:r>
              <a:rPr spc="14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-15" dirty="0"/>
              <a:t>Closed</a:t>
            </a:r>
            <a:r>
              <a:rPr spc="140" dirty="0"/>
              <a:t> </a:t>
            </a:r>
            <a:r>
              <a:rPr spc="5" dirty="0"/>
              <a:t>Sets:</a:t>
            </a:r>
            <a:r>
              <a:rPr spc="320" dirty="0"/>
              <a:t> </a:t>
            </a:r>
            <a:r>
              <a:rPr spc="-10" dirty="0"/>
              <a:t>Examples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632447"/>
            <a:ext cx="4544695" cy="1983105"/>
            <a:chOff x="57200" y="632447"/>
            <a:chExt cx="4544695" cy="1983105"/>
          </a:xfrm>
        </p:grpSpPr>
        <p:sp>
          <p:nvSpPr>
            <p:cNvPr id="4" name="object 4"/>
            <p:cNvSpPr/>
            <p:nvPr/>
          </p:nvSpPr>
          <p:spPr>
            <a:xfrm>
              <a:off x="57200" y="632447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818134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513520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500820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676681"/>
              <a:ext cx="50746" cy="183683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862388"/>
              <a:ext cx="4493895" cy="1702435"/>
            </a:xfrm>
            <a:custGeom>
              <a:avLst/>
              <a:gdLst/>
              <a:ahLst/>
              <a:cxnLst/>
              <a:rect l="l" t="t" r="r" b="b"/>
              <a:pathLst>
                <a:path w="4493895" h="1702435">
                  <a:moveTo>
                    <a:pt x="4493656" y="0"/>
                  </a:moveTo>
                  <a:lnTo>
                    <a:pt x="0" y="0"/>
                  </a:lnTo>
                  <a:lnTo>
                    <a:pt x="0" y="1651132"/>
                  </a:lnTo>
                  <a:lnTo>
                    <a:pt x="4008" y="1670856"/>
                  </a:lnTo>
                  <a:lnTo>
                    <a:pt x="14922" y="1687009"/>
                  </a:lnTo>
                  <a:lnTo>
                    <a:pt x="31075" y="1697923"/>
                  </a:lnTo>
                  <a:lnTo>
                    <a:pt x="50800" y="1701932"/>
                  </a:lnTo>
                  <a:lnTo>
                    <a:pt x="4442856" y="1701932"/>
                  </a:lnTo>
                  <a:lnTo>
                    <a:pt x="4462581" y="1697923"/>
                  </a:lnTo>
                  <a:lnTo>
                    <a:pt x="4478734" y="1687009"/>
                  </a:lnTo>
                  <a:lnTo>
                    <a:pt x="4489648" y="1670856"/>
                  </a:lnTo>
                  <a:lnTo>
                    <a:pt x="4493656" y="165113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714759"/>
              <a:ext cx="0" cy="1818005"/>
            </a:xfrm>
            <a:custGeom>
              <a:avLst/>
              <a:gdLst/>
              <a:ahLst/>
              <a:cxnLst/>
              <a:rect l="l" t="t" r="r" b="b"/>
              <a:pathLst>
                <a:path h="1818005">
                  <a:moveTo>
                    <a:pt x="0" y="181781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70205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68935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67665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1135583"/>
              <a:ext cx="59588" cy="595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1477213"/>
              <a:ext cx="59588" cy="5958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2426144"/>
              <a:ext cx="59588" cy="59588"/>
            </a:xfrm>
            <a:prstGeom prst="rect">
              <a:avLst/>
            </a:prstGeom>
          </p:spPr>
        </p:pic>
      </p:grpSp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150" y="2767952"/>
            <a:ext cx="59588" cy="59588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44500" y="551710"/>
            <a:ext cx="3367404" cy="231648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565"/>
              </a:spcBef>
            </a:pPr>
            <a:r>
              <a:rPr sz="12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An</a:t>
            </a:r>
            <a:r>
              <a:rPr sz="1200" spc="4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85" dirty="0">
                <a:solidFill>
                  <a:srgbClr val="D80000"/>
                </a:solidFill>
                <a:latin typeface="Microsoft Sans Serif"/>
                <a:cs typeface="Microsoft Sans Serif"/>
              </a:rPr>
              <a:t>open</a:t>
            </a:r>
            <a:r>
              <a:rPr sz="1200" spc="5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45" dirty="0">
                <a:solidFill>
                  <a:srgbClr val="D80000"/>
                </a:solidFill>
                <a:latin typeface="Microsoft Sans Serif"/>
                <a:cs typeface="Microsoft Sans Serif"/>
              </a:rPr>
              <a:t>ball</a:t>
            </a:r>
            <a:r>
              <a:rPr sz="12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75" dirty="0">
                <a:solidFill>
                  <a:srgbClr val="D80000"/>
                </a:solidFill>
                <a:latin typeface="Microsoft Sans Serif"/>
                <a:cs typeface="Microsoft Sans Serif"/>
              </a:rPr>
              <a:t>is</a:t>
            </a:r>
            <a:r>
              <a:rPr sz="12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100" dirty="0">
                <a:solidFill>
                  <a:srgbClr val="D80000"/>
                </a:solidFill>
                <a:latin typeface="Microsoft Sans Serif"/>
                <a:cs typeface="Microsoft Sans Serif"/>
              </a:rPr>
              <a:t>always</a:t>
            </a:r>
            <a:r>
              <a:rPr sz="12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an</a:t>
            </a:r>
            <a:r>
              <a:rPr sz="1200" spc="5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85" dirty="0">
                <a:solidFill>
                  <a:srgbClr val="D80000"/>
                </a:solidFill>
                <a:latin typeface="Microsoft Sans Serif"/>
                <a:cs typeface="Microsoft Sans Serif"/>
              </a:rPr>
              <a:t>open</a:t>
            </a:r>
            <a:r>
              <a:rPr sz="1200" spc="5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70" dirty="0">
                <a:solidFill>
                  <a:srgbClr val="D80000"/>
                </a:solidFill>
                <a:latin typeface="Microsoft Sans Serif"/>
                <a:cs typeface="Microsoft Sans Serif"/>
              </a:rPr>
              <a:t>set</a:t>
            </a:r>
            <a:endParaRPr sz="12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385"/>
              </a:spcBef>
            </a:pPr>
            <a:r>
              <a:rPr sz="1000" spc="-65" dirty="0">
                <a:latin typeface="Microsoft Sans Serif"/>
                <a:cs typeface="Microsoft Sans Serif"/>
              </a:rPr>
              <a:t>Sup</a:t>
            </a:r>
            <a:r>
              <a:rPr sz="1000" spc="-35" dirty="0">
                <a:latin typeface="Microsoft Sans Serif"/>
                <a:cs typeface="Microsoft Sans Serif"/>
              </a:rPr>
              <a:t>p</a:t>
            </a:r>
            <a:r>
              <a:rPr sz="1000" spc="-105" dirty="0">
                <a:latin typeface="Microsoft Sans Serif"/>
                <a:cs typeface="Microsoft Sans Serif"/>
              </a:rPr>
              <a:t>ose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y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ts val="1200"/>
              </a:lnSpc>
              <a:spcBef>
                <a:spcPts val="4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Let</a:t>
            </a:r>
            <a:endParaRPr sz="1000">
              <a:latin typeface="Microsoft Sans Serif"/>
              <a:cs typeface="Microsoft Sans Serif"/>
            </a:endParaRPr>
          </a:p>
          <a:p>
            <a:pPr marL="1861185">
              <a:lnSpc>
                <a:spcPts val="1200"/>
              </a:lnSpc>
            </a:pP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ct val="100000"/>
              </a:lnSpc>
              <a:spcBef>
                <a:spcPts val="295"/>
              </a:spcBef>
            </a:pPr>
            <a:r>
              <a:rPr sz="1000" spc="5" dirty="0">
                <a:latin typeface="Microsoft Sans Serif"/>
                <a:cs typeface="Microsoft Sans Serif"/>
              </a:rPr>
              <a:t>I</a:t>
            </a:r>
            <a:r>
              <a:rPr sz="1000" spc="10" dirty="0">
                <a:latin typeface="Microsoft Sans Serif"/>
                <a:cs typeface="Microsoft Sans Serif"/>
              </a:rPr>
              <a:t>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z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ahoma"/>
                <a:cs typeface="Tahoma"/>
              </a:rPr>
              <a:t>6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1468120">
              <a:lnSpc>
                <a:spcPct val="100000"/>
              </a:lnSpc>
              <a:spcBef>
                <a:spcPts val="295"/>
              </a:spcBef>
            </a:pP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z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≤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z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962150">
              <a:lnSpc>
                <a:spcPct val="100000"/>
              </a:lnSpc>
              <a:spcBef>
                <a:spcPts val="295"/>
              </a:spcBef>
            </a:pP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45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ahoma"/>
                <a:cs typeface="Tahoma"/>
              </a:rPr>
              <a:t>6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962150">
              <a:lnSpc>
                <a:spcPct val="100000"/>
              </a:lnSpc>
              <a:spcBef>
                <a:spcPts val="295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+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Microsoft Sans Serif"/>
                <a:cs typeface="Microsoft Sans Serif"/>
              </a:rPr>
              <a:t>y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 marL="1962150">
              <a:lnSpc>
                <a:spcPct val="100000"/>
              </a:lnSpc>
              <a:spcBef>
                <a:spcPts val="290"/>
              </a:spcBef>
            </a:pP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600" dirty="0">
                <a:latin typeface="Lucida Sans Unicode"/>
                <a:cs typeface="Lucida Sans Unicode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295"/>
              </a:spcBef>
            </a:pPr>
            <a:r>
              <a:rPr sz="1000" spc="-70" dirty="0">
                <a:latin typeface="Microsoft Sans Serif"/>
                <a:cs typeface="Microsoft Sans Serif"/>
              </a:rPr>
              <a:t>Hence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B</a:t>
            </a:r>
            <a:r>
              <a:rPr sz="1050" spc="67" baseline="-11904" dirty="0">
                <a:latin typeface="Trebuchet MS"/>
                <a:cs typeface="Trebuchet MS"/>
              </a:rPr>
              <a:t>б</a:t>
            </a:r>
            <a:r>
              <a:rPr sz="1000" spc="4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y</a:t>
            </a:r>
            <a:r>
              <a:rPr sz="1000" spc="45" dirty="0">
                <a:latin typeface="Lucida Sans Unicode"/>
                <a:cs typeface="Lucida Sans Unicode"/>
              </a:rPr>
              <a:t>)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500" spc="150" baseline="-8333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40" dirty="0">
                <a:latin typeface="Microsoft Sans Serif"/>
                <a:cs typeface="Microsoft Sans Serif"/>
              </a:rPr>
              <a:t>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  <a:p>
            <a:pPr marL="316230">
              <a:lnSpc>
                <a:spcPct val="100000"/>
              </a:lnSpc>
              <a:spcBef>
                <a:spcPts val="14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This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very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useful</a:t>
            </a:r>
            <a:r>
              <a:rPr sz="1000" spc="-55" dirty="0">
                <a:latin typeface="Microsoft Sans Serif"/>
                <a:cs typeface="Microsoft Sans Serif"/>
              </a:rPr>
              <a:t>y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sin</a:t>
            </a:r>
            <a:r>
              <a:rPr sz="1000" spc="-90" dirty="0">
                <a:latin typeface="Microsoft Sans Serif"/>
                <a:cs typeface="Microsoft Sans Serif"/>
              </a:rPr>
              <a:t>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it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holds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f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935" y="7541"/>
            <a:ext cx="27990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Open</a:t>
            </a:r>
            <a:r>
              <a:rPr spc="14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-15" dirty="0"/>
              <a:t>Closed</a:t>
            </a:r>
            <a:r>
              <a:rPr spc="140" dirty="0"/>
              <a:t> </a:t>
            </a:r>
            <a:r>
              <a:rPr spc="5" dirty="0"/>
              <a:t>Sets:</a:t>
            </a:r>
            <a:r>
              <a:rPr spc="320" dirty="0"/>
              <a:t> </a:t>
            </a:r>
            <a:r>
              <a:rPr spc="-10" dirty="0"/>
              <a:t>Examples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430301"/>
            <a:ext cx="4544695" cy="1040130"/>
            <a:chOff x="57200" y="430301"/>
            <a:chExt cx="4544695" cy="1040130"/>
          </a:xfrm>
        </p:grpSpPr>
        <p:sp>
          <p:nvSpPr>
            <p:cNvPr id="4" name="object 4"/>
            <p:cNvSpPr/>
            <p:nvPr/>
          </p:nvSpPr>
          <p:spPr>
            <a:xfrm>
              <a:off x="57200" y="430301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4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615975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368755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356055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474535"/>
              <a:ext cx="50746" cy="89421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660250"/>
              <a:ext cx="4493895" cy="759460"/>
            </a:xfrm>
            <a:custGeom>
              <a:avLst/>
              <a:gdLst/>
              <a:ahLst/>
              <a:cxnLst/>
              <a:rect l="l" t="t" r="r" b="b"/>
              <a:pathLst>
                <a:path w="4493895" h="759460">
                  <a:moveTo>
                    <a:pt x="4493656" y="0"/>
                  </a:moveTo>
                  <a:lnTo>
                    <a:pt x="0" y="0"/>
                  </a:lnTo>
                  <a:lnTo>
                    <a:pt x="0" y="708504"/>
                  </a:lnTo>
                  <a:lnTo>
                    <a:pt x="4008" y="728229"/>
                  </a:lnTo>
                  <a:lnTo>
                    <a:pt x="14922" y="744382"/>
                  </a:lnTo>
                  <a:lnTo>
                    <a:pt x="31075" y="755296"/>
                  </a:lnTo>
                  <a:lnTo>
                    <a:pt x="50800" y="759305"/>
                  </a:lnTo>
                  <a:lnTo>
                    <a:pt x="4442856" y="759305"/>
                  </a:lnTo>
                  <a:lnTo>
                    <a:pt x="4462581" y="755296"/>
                  </a:lnTo>
                  <a:lnTo>
                    <a:pt x="4478734" y="744382"/>
                  </a:lnTo>
                  <a:lnTo>
                    <a:pt x="4489648" y="728229"/>
                  </a:lnTo>
                  <a:lnTo>
                    <a:pt x="4493656" y="708504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512621"/>
              <a:ext cx="0" cy="875665"/>
            </a:xfrm>
            <a:custGeom>
              <a:avLst/>
              <a:gdLst/>
              <a:ahLst/>
              <a:cxnLst/>
              <a:rect l="l" t="t" r="r" b="b"/>
              <a:pathLst>
                <a:path h="875665">
                  <a:moveTo>
                    <a:pt x="0" y="87518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49992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48722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47452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933437"/>
              <a:ext cx="59588" cy="59588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57200" y="1571484"/>
            <a:ext cx="4544695" cy="477520"/>
            <a:chOff x="57200" y="1571484"/>
            <a:chExt cx="4544695" cy="477520"/>
          </a:xfrm>
        </p:grpSpPr>
        <p:sp>
          <p:nvSpPr>
            <p:cNvPr id="16" name="object 16"/>
            <p:cNvSpPr/>
            <p:nvPr/>
          </p:nvSpPr>
          <p:spPr>
            <a:xfrm>
              <a:off x="57200" y="1571484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00" y="1757159"/>
              <a:ext cx="4493656" cy="5060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946897"/>
              <a:ext cx="101600" cy="1016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934197"/>
              <a:ext cx="4442802" cy="1143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50857" y="1615719"/>
              <a:ext cx="50746" cy="331177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7200" y="1801438"/>
              <a:ext cx="4493895" cy="196850"/>
            </a:xfrm>
            <a:custGeom>
              <a:avLst/>
              <a:gdLst/>
              <a:ahLst/>
              <a:cxnLst/>
              <a:rect l="l" t="t" r="r" b="b"/>
              <a:pathLst>
                <a:path w="4493895" h="196850">
                  <a:moveTo>
                    <a:pt x="4493656" y="0"/>
                  </a:moveTo>
                  <a:lnTo>
                    <a:pt x="0" y="0"/>
                  </a:lnTo>
                  <a:lnTo>
                    <a:pt x="0" y="145458"/>
                  </a:lnTo>
                  <a:lnTo>
                    <a:pt x="4008" y="165183"/>
                  </a:lnTo>
                  <a:lnTo>
                    <a:pt x="14922" y="181336"/>
                  </a:lnTo>
                  <a:lnTo>
                    <a:pt x="31075" y="192250"/>
                  </a:lnTo>
                  <a:lnTo>
                    <a:pt x="50800" y="196259"/>
                  </a:lnTo>
                  <a:lnTo>
                    <a:pt x="4442856" y="196259"/>
                  </a:lnTo>
                  <a:lnTo>
                    <a:pt x="4462581" y="192250"/>
                  </a:lnTo>
                  <a:lnTo>
                    <a:pt x="4478734" y="181336"/>
                  </a:lnTo>
                  <a:lnTo>
                    <a:pt x="4489648" y="165183"/>
                  </a:lnTo>
                  <a:lnTo>
                    <a:pt x="4493656" y="145458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1653809"/>
              <a:ext cx="0" cy="312420"/>
            </a:xfrm>
            <a:custGeom>
              <a:avLst/>
              <a:gdLst/>
              <a:ahLst/>
              <a:cxnLst/>
              <a:rect l="l" t="t" r="r" b="b"/>
              <a:pathLst>
                <a:path h="312419">
                  <a:moveTo>
                    <a:pt x="0" y="31213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164110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56" y="162840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0856" y="161570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57200" y="2149627"/>
            <a:ext cx="4544695" cy="1071880"/>
            <a:chOff x="57200" y="2149627"/>
            <a:chExt cx="4544695" cy="1071880"/>
          </a:xfrm>
        </p:grpSpPr>
        <p:sp>
          <p:nvSpPr>
            <p:cNvPr id="27" name="object 27"/>
            <p:cNvSpPr/>
            <p:nvPr/>
          </p:nvSpPr>
          <p:spPr>
            <a:xfrm>
              <a:off x="57200" y="2149627"/>
              <a:ext cx="4493895" cy="198755"/>
            </a:xfrm>
            <a:custGeom>
              <a:avLst/>
              <a:gdLst/>
              <a:ahLst/>
              <a:cxnLst/>
              <a:rect l="l" t="t" r="r" b="b"/>
              <a:pathLst>
                <a:path w="4493895" h="19875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335"/>
                  </a:lnTo>
                  <a:lnTo>
                    <a:pt x="4493656" y="198335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A5D2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2335301"/>
              <a:ext cx="4493656" cy="5060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000" y="3119717"/>
              <a:ext cx="101600" cy="1016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107016"/>
              <a:ext cx="4442802" cy="1143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50857" y="2193861"/>
              <a:ext cx="50746" cy="92585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57200" y="2379580"/>
              <a:ext cx="4493895" cy="791210"/>
            </a:xfrm>
            <a:custGeom>
              <a:avLst/>
              <a:gdLst/>
              <a:ahLst/>
              <a:cxnLst/>
              <a:rect l="l" t="t" r="r" b="b"/>
              <a:pathLst>
                <a:path w="4493895" h="791210">
                  <a:moveTo>
                    <a:pt x="4493656" y="0"/>
                  </a:moveTo>
                  <a:lnTo>
                    <a:pt x="0" y="0"/>
                  </a:lnTo>
                  <a:lnTo>
                    <a:pt x="0" y="740136"/>
                  </a:lnTo>
                  <a:lnTo>
                    <a:pt x="4008" y="759861"/>
                  </a:lnTo>
                  <a:lnTo>
                    <a:pt x="14922" y="776014"/>
                  </a:lnTo>
                  <a:lnTo>
                    <a:pt x="31075" y="786928"/>
                  </a:lnTo>
                  <a:lnTo>
                    <a:pt x="50800" y="790936"/>
                  </a:lnTo>
                  <a:lnTo>
                    <a:pt x="4442856" y="790936"/>
                  </a:lnTo>
                  <a:lnTo>
                    <a:pt x="4462581" y="786928"/>
                  </a:lnTo>
                  <a:lnTo>
                    <a:pt x="4478734" y="776014"/>
                  </a:lnTo>
                  <a:lnTo>
                    <a:pt x="4489648" y="759861"/>
                  </a:lnTo>
                  <a:lnTo>
                    <a:pt x="4493656" y="740136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50856" y="2231951"/>
              <a:ext cx="0" cy="907415"/>
            </a:xfrm>
            <a:custGeom>
              <a:avLst/>
              <a:gdLst/>
              <a:ahLst/>
              <a:cxnLst/>
              <a:rect l="l" t="t" r="r" b="b"/>
              <a:pathLst>
                <a:path h="907414">
                  <a:moveTo>
                    <a:pt x="0" y="90681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50856" y="221925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50856" y="220655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50856" y="219385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8150" y="2880512"/>
              <a:ext cx="59588" cy="59588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-18999" y="349579"/>
            <a:ext cx="4476115" cy="278320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565"/>
              </a:spcBef>
            </a:pPr>
            <a:r>
              <a:rPr sz="1200" spc="-110" dirty="0">
                <a:solidFill>
                  <a:srgbClr val="007F00"/>
                </a:solidFill>
                <a:latin typeface="Microsoft Sans Serif"/>
                <a:cs typeface="Microsoft Sans Serif"/>
              </a:rPr>
              <a:t>Openness</a:t>
            </a:r>
            <a:r>
              <a:rPr sz="1200" spc="7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007F00"/>
                </a:solidFill>
                <a:latin typeface="Microsoft Sans Serif"/>
                <a:cs typeface="Microsoft Sans Serif"/>
              </a:rPr>
              <a:t>and</a:t>
            </a:r>
            <a:r>
              <a:rPr sz="1200" spc="6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110" dirty="0">
                <a:solidFill>
                  <a:srgbClr val="007F00"/>
                </a:solidFill>
                <a:latin typeface="Microsoft Sans Serif"/>
                <a:cs typeface="Microsoft Sans Serif"/>
              </a:rPr>
              <a:t>closedness</a:t>
            </a:r>
            <a:r>
              <a:rPr sz="1200" spc="7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90" dirty="0">
                <a:solidFill>
                  <a:srgbClr val="007F00"/>
                </a:solidFill>
                <a:latin typeface="Microsoft Sans Serif"/>
                <a:cs typeface="Microsoft Sans Serif"/>
              </a:rPr>
              <a:t>depend</a:t>
            </a:r>
            <a:r>
              <a:rPr sz="1200" spc="6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0" dirty="0">
                <a:solidFill>
                  <a:srgbClr val="007F00"/>
                </a:solidFill>
                <a:latin typeface="Microsoft Sans Serif"/>
                <a:cs typeface="Microsoft Sans Serif"/>
              </a:rPr>
              <a:t>on</a:t>
            </a:r>
            <a:r>
              <a:rPr sz="1200" spc="6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0" dirty="0">
                <a:solidFill>
                  <a:srgbClr val="007F00"/>
                </a:solidFill>
                <a:latin typeface="Microsoft Sans Serif"/>
                <a:cs typeface="Microsoft Sans Serif"/>
              </a:rPr>
              <a:t>the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0" dirty="0">
                <a:solidFill>
                  <a:srgbClr val="007F00"/>
                </a:solidFill>
                <a:latin typeface="Microsoft Sans Serif"/>
                <a:cs typeface="Microsoft Sans Serif"/>
              </a:rPr>
              <a:t>underlying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40" dirty="0">
                <a:solidFill>
                  <a:srgbClr val="007F00"/>
                </a:solidFill>
                <a:latin typeface="Microsoft Sans Serif"/>
                <a:cs typeface="Microsoft Sans Serif"/>
              </a:rPr>
              <a:t>metric</a:t>
            </a:r>
            <a:r>
              <a:rPr sz="1200" spc="6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114" dirty="0">
                <a:solidFill>
                  <a:srgbClr val="007F00"/>
                </a:solidFill>
                <a:latin typeface="Microsoft Sans Serif"/>
                <a:cs typeface="Microsoft Sans Serif"/>
              </a:rPr>
              <a:t>space</a:t>
            </a:r>
            <a:endParaRPr sz="12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385"/>
              </a:spcBef>
            </a:pPr>
            <a:r>
              <a:rPr sz="1000" spc="-25" dirty="0">
                <a:latin typeface="Microsoft Sans Serif"/>
                <a:cs typeface="Microsoft Sans Serif"/>
              </a:rPr>
              <a:t>In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space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1</a:t>
            </a:r>
            <a:r>
              <a:rPr sz="1000" spc="-55" dirty="0">
                <a:latin typeface="Lucida Sans Unicode"/>
                <a:cs typeface="Lucida Sans Unicode"/>
              </a:rPr>
              <a:t>]</a:t>
            </a:r>
            <a:r>
              <a:rPr sz="1000" spc="20" dirty="0">
                <a:latin typeface="Lucida Sans Unicode"/>
                <a:cs typeface="Lucida Sans Unicode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(with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standard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metric),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1</a:t>
            </a:r>
            <a:r>
              <a:rPr sz="1000" spc="-55" dirty="0">
                <a:latin typeface="Lucida Sans Unicode"/>
                <a:cs typeface="Lucida Sans Unicode"/>
              </a:rPr>
              <a:t>]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  <a:p>
            <a:pPr marL="379730">
              <a:lnSpc>
                <a:spcPct val="100000"/>
              </a:lnSpc>
              <a:spcBef>
                <a:spcPts val="495"/>
              </a:spcBef>
            </a:pP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underlyin</a:t>
            </a:r>
            <a:r>
              <a:rPr sz="1000" spc="-45" dirty="0">
                <a:latin typeface="Microsoft Sans Serif"/>
                <a:cs typeface="Microsoft Sans Serif"/>
              </a:rPr>
              <a:t>g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Microsoft Sans Serif"/>
                <a:cs typeface="Microsoft Sans Serif"/>
              </a:rPr>
              <a:t>s</a:t>
            </a:r>
            <a:r>
              <a:rPr sz="1000" spc="-65" dirty="0">
                <a:latin typeface="Microsoft Sans Serif"/>
                <a:cs typeface="Microsoft Sans Serif"/>
              </a:rPr>
              <a:t>pace,</a:t>
            </a:r>
            <a:endParaRPr sz="1000">
              <a:latin typeface="Microsoft Sans Serif"/>
              <a:cs typeface="Microsoft Sans Serif"/>
            </a:endParaRPr>
          </a:p>
          <a:p>
            <a:pPr marL="422909" algn="ctr">
              <a:lnSpc>
                <a:spcPct val="100000"/>
              </a:lnSpc>
              <a:spcBef>
                <a:spcPts val="295"/>
              </a:spcBef>
            </a:pPr>
            <a:r>
              <a:rPr sz="1000" spc="15" dirty="0">
                <a:latin typeface="Microsoft Sans Serif"/>
                <a:cs typeface="Microsoft Sans Serif"/>
              </a:rPr>
              <a:t>B</a:t>
            </a:r>
            <a:r>
              <a:rPr sz="1050" spc="22" baseline="-11904" dirty="0">
                <a:latin typeface="Trebuchet MS"/>
                <a:cs typeface="Trebuchet MS"/>
              </a:rPr>
              <a:t>o</a:t>
            </a:r>
            <a:r>
              <a:rPr sz="1000" spc="1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0</a:t>
            </a:r>
            <a:r>
              <a:rPr sz="1000" spc="15" dirty="0">
                <a:latin typeface="Lucida Sans Unicode"/>
                <a:cs typeface="Lucida Sans Unicode"/>
              </a:rPr>
              <a:t>)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65" dirty="0">
                <a:latin typeface="Lucida Sans Unicode"/>
                <a:cs typeface="Lucida Sans Unicode"/>
              </a:rPr>
              <a:t>(</a:t>
            </a:r>
            <a:r>
              <a:rPr sz="1000" spc="6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30" dirty="0">
                <a:latin typeface="Microsoft Sans Serif"/>
                <a:cs typeface="Microsoft Sans Serif"/>
              </a:rPr>
              <a:t>d</a:t>
            </a:r>
            <a:r>
              <a:rPr sz="1000" spc="30" dirty="0">
                <a:latin typeface="Lucida Sans Unicode"/>
                <a:cs typeface="Lucida Sans Unicode"/>
              </a:rPr>
              <a:t>(</a:t>
            </a:r>
            <a:r>
              <a:rPr sz="1000" spc="30" dirty="0">
                <a:latin typeface="Microsoft Sans Serif"/>
                <a:cs typeface="Microsoft Sans Serif"/>
              </a:rPr>
              <a:t>x</a:t>
            </a:r>
            <a:r>
              <a:rPr sz="1000" spc="30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0</a:t>
            </a:r>
            <a:r>
              <a:rPr sz="1000" spc="-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o</a:t>
            </a:r>
            <a:r>
              <a:rPr sz="1000" spc="45" dirty="0">
                <a:latin typeface="Lucida Sans Unicode"/>
                <a:cs typeface="Lucida Sans Unicode"/>
              </a:rPr>
              <a:t>}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65" dirty="0">
                <a:latin typeface="Lucida Sans Unicode"/>
                <a:cs typeface="Lucida Sans Unicode"/>
              </a:rPr>
              <a:t>(</a:t>
            </a:r>
            <a:r>
              <a:rPr sz="1000" spc="6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1</a:t>
            </a:r>
            <a:r>
              <a:rPr sz="1000" spc="-55" dirty="0">
                <a:latin typeface="Lucida Sans Unicode"/>
                <a:cs typeface="Lucida Sans Unicode"/>
              </a:rPr>
              <a:t>]</a:t>
            </a:r>
            <a:r>
              <a:rPr sz="1000" spc="-40" dirty="0">
                <a:latin typeface="Lucida Sans Unicode"/>
                <a:cs typeface="Lucida Sans Unicode"/>
              </a:rPr>
              <a:t> : </a:t>
            </a:r>
            <a:r>
              <a:rPr sz="1000" spc="-75" dirty="0">
                <a:latin typeface="Lucida Sans Unicode"/>
                <a:cs typeface="Lucida Sans Unicode"/>
              </a:rPr>
              <a:t>|</a:t>
            </a:r>
            <a:r>
              <a:rPr sz="1000" spc="-75" dirty="0">
                <a:latin typeface="Microsoft Sans Serif"/>
                <a:cs typeface="Microsoft Sans Serif"/>
              </a:rPr>
              <a:t>x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175" dirty="0">
                <a:latin typeface="Lucida Sans Unicode"/>
                <a:cs typeface="Lucida Sans Unicode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0</a:t>
            </a:r>
            <a:r>
              <a:rPr sz="1000" spc="-80" dirty="0">
                <a:latin typeface="Lucida Sans Unicode"/>
                <a:cs typeface="Lucida Sans Unicode"/>
              </a:rPr>
              <a:t>|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o</a:t>
            </a:r>
            <a:r>
              <a:rPr sz="1000" spc="45" dirty="0">
                <a:latin typeface="Lucida Sans Unicode"/>
                <a:cs typeface="Lucida Sans Unicode"/>
              </a:rPr>
              <a:t>}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45" dirty="0">
                <a:latin typeface="Microsoft Sans Serif"/>
                <a:cs typeface="Microsoft Sans Serif"/>
              </a:rPr>
              <a:t>0</a:t>
            </a:r>
            <a:r>
              <a:rPr sz="1000" spc="-45" dirty="0">
                <a:latin typeface="Tahoma"/>
                <a:cs typeface="Tahoma"/>
              </a:rPr>
              <a:t>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</a:t>
            </a:r>
            <a:r>
              <a:rPr sz="1000" spc="-10" dirty="0">
                <a:latin typeface="Lucida Sans Unicode"/>
                <a:cs typeface="Lucida Sans Unicode"/>
              </a:rPr>
              <a:t>)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Lucida Sans Unicode"/>
              <a:cs typeface="Lucida Sans Unicode"/>
            </a:endParaRPr>
          </a:p>
          <a:p>
            <a:pPr marL="127000">
              <a:lnSpc>
                <a:spcPct val="100000"/>
              </a:lnSpc>
            </a:pPr>
            <a:r>
              <a:rPr sz="1200" spc="-35" dirty="0">
                <a:solidFill>
                  <a:srgbClr val="007F00"/>
                </a:solidFill>
                <a:latin typeface="Microsoft Sans Serif"/>
                <a:cs typeface="Microsoft Sans Serif"/>
              </a:rPr>
              <a:t>Most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90" dirty="0">
                <a:solidFill>
                  <a:srgbClr val="007F00"/>
                </a:solidFill>
                <a:latin typeface="Microsoft Sans Serif"/>
                <a:cs typeface="Microsoft Sans Serif"/>
              </a:rPr>
              <a:t>sets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100" dirty="0">
                <a:solidFill>
                  <a:srgbClr val="007F00"/>
                </a:solidFill>
                <a:latin typeface="Microsoft Sans Serif"/>
                <a:cs typeface="Microsoft Sans Serif"/>
              </a:rPr>
              <a:t>are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50" dirty="0">
                <a:solidFill>
                  <a:srgbClr val="007F00"/>
                </a:solidFill>
                <a:latin typeface="Microsoft Sans Serif"/>
                <a:cs typeface="Microsoft Sans Serif"/>
              </a:rPr>
              <a:t>neither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85" dirty="0">
                <a:solidFill>
                  <a:srgbClr val="007F00"/>
                </a:solidFill>
                <a:latin typeface="Microsoft Sans Serif"/>
                <a:cs typeface="Microsoft Sans Serif"/>
              </a:rPr>
              <a:t>open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0" dirty="0">
                <a:solidFill>
                  <a:srgbClr val="007F00"/>
                </a:solidFill>
                <a:latin typeface="Microsoft Sans Serif"/>
                <a:cs typeface="Microsoft Sans Serif"/>
              </a:rPr>
              <a:t>nor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90" dirty="0">
                <a:solidFill>
                  <a:srgbClr val="007F00"/>
                </a:solidFill>
                <a:latin typeface="Microsoft Sans Serif"/>
                <a:cs typeface="Microsoft Sans Serif"/>
              </a:rPr>
              <a:t>closed</a:t>
            </a:r>
            <a:endParaRPr sz="12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385"/>
              </a:spcBef>
            </a:pPr>
            <a:r>
              <a:rPr sz="1000" spc="-45" dirty="0">
                <a:latin typeface="Lucida Sans Unicode"/>
                <a:cs typeface="Lucida Sans Unicode"/>
              </a:rPr>
              <a:t>[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40" dirty="0">
                <a:latin typeface="Lucida Sans Unicode"/>
                <a:cs typeface="Lucida Sans Unicode"/>
              </a:rPr>
              <a:t>]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3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neithe</a:t>
            </a: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n</a:t>
            </a:r>
            <a:r>
              <a:rPr sz="1000" spc="-80" dirty="0">
                <a:latin typeface="Microsoft Sans Serif"/>
                <a:cs typeface="Microsoft Sans Serif"/>
              </a:rPr>
              <a:t>o</a:t>
            </a:r>
            <a:r>
              <a:rPr sz="1000" spc="5" dirty="0">
                <a:latin typeface="Microsoft Sans Serif"/>
                <a:cs typeface="Microsoft Sans Serif"/>
              </a:rPr>
              <a:t>r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closed.</a:t>
            </a:r>
            <a:endParaRPr sz="10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1525"/>
              </a:spcBef>
            </a:pPr>
            <a:r>
              <a:rPr sz="1200" spc="-40" dirty="0">
                <a:solidFill>
                  <a:srgbClr val="007F00"/>
                </a:solidFill>
                <a:latin typeface="Microsoft Sans Serif"/>
                <a:cs typeface="Microsoft Sans Serif"/>
              </a:rPr>
              <a:t>An</a:t>
            </a:r>
            <a:r>
              <a:rPr sz="1200" spc="4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85" dirty="0">
                <a:solidFill>
                  <a:srgbClr val="007F00"/>
                </a:solidFill>
                <a:latin typeface="Microsoft Sans Serif"/>
                <a:cs typeface="Microsoft Sans Serif"/>
              </a:rPr>
              <a:t>open</a:t>
            </a:r>
            <a:r>
              <a:rPr sz="1200" spc="4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0" dirty="0">
                <a:solidFill>
                  <a:srgbClr val="007F00"/>
                </a:solidFill>
                <a:latin typeface="Microsoft Sans Serif"/>
                <a:cs typeface="Microsoft Sans Serif"/>
              </a:rPr>
              <a:t>set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90" dirty="0">
                <a:solidFill>
                  <a:srgbClr val="007F00"/>
                </a:solidFill>
                <a:latin typeface="Microsoft Sans Serif"/>
                <a:cs typeface="Microsoft Sans Serif"/>
              </a:rPr>
              <a:t>may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65" dirty="0">
                <a:solidFill>
                  <a:srgbClr val="007F00"/>
                </a:solidFill>
                <a:latin typeface="Microsoft Sans Serif"/>
                <a:cs typeface="Microsoft Sans Serif"/>
              </a:rPr>
              <a:t>consist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007F00"/>
                </a:solidFill>
                <a:latin typeface="Microsoft Sans Serif"/>
                <a:cs typeface="Microsoft Sans Serif"/>
              </a:rPr>
              <a:t>of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95" dirty="0">
                <a:solidFill>
                  <a:srgbClr val="007F00"/>
                </a:solidFill>
                <a:latin typeface="Microsoft Sans Serif"/>
                <a:cs typeface="Microsoft Sans Serif"/>
              </a:rPr>
              <a:t>a</a:t>
            </a:r>
            <a:r>
              <a:rPr sz="1200" spc="55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75" dirty="0">
                <a:solidFill>
                  <a:srgbClr val="007F00"/>
                </a:solidFill>
                <a:latin typeface="Microsoft Sans Serif"/>
                <a:cs typeface="Microsoft Sans Serif"/>
              </a:rPr>
              <a:t>single</a:t>
            </a:r>
            <a:r>
              <a:rPr sz="1200" spc="50" dirty="0">
                <a:solidFill>
                  <a:srgbClr val="007F00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007F00"/>
                </a:solidFill>
                <a:latin typeface="Microsoft Sans Serif"/>
                <a:cs typeface="Microsoft Sans Serif"/>
              </a:rPr>
              <a:t>point</a:t>
            </a:r>
            <a:endParaRPr sz="1200">
              <a:latin typeface="Microsoft Sans Serif"/>
              <a:cs typeface="Microsoft Sans Serif"/>
            </a:endParaRPr>
          </a:p>
          <a:p>
            <a:pPr marL="127000">
              <a:lnSpc>
                <a:spcPct val="100000"/>
              </a:lnSpc>
              <a:spcBef>
                <a:spcPts val="390"/>
              </a:spcBef>
            </a:pPr>
            <a:r>
              <a:rPr sz="1000" spc="5" dirty="0">
                <a:latin typeface="Microsoft Sans Serif"/>
                <a:cs typeface="Microsoft Sans Serif"/>
              </a:rPr>
              <a:t>I</a:t>
            </a:r>
            <a:r>
              <a:rPr sz="1000" spc="10" dirty="0">
                <a:latin typeface="Microsoft Sans Serif"/>
                <a:cs typeface="Microsoft Sans Serif"/>
              </a:rPr>
              <a:t>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65" dirty="0">
                <a:latin typeface="Microsoft Sans Serif"/>
                <a:cs typeface="Microsoft Sans Serif"/>
              </a:rPr>
              <a:t>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30" dirty="0">
                <a:latin typeface="Microsoft Sans Serif"/>
                <a:cs typeface="Microsoft Sans Serif"/>
              </a:rPr>
              <a:t>m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n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Lucida Sans Unicode"/>
                <a:cs typeface="Lucida Sans Unicode"/>
              </a:rPr>
              <a:t>|</a:t>
            </a:r>
            <a:r>
              <a:rPr sz="1000" spc="-45" dirty="0">
                <a:latin typeface="Microsoft Sans Serif"/>
                <a:cs typeface="Microsoft Sans Serif"/>
              </a:rPr>
              <a:t>m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n</a:t>
            </a:r>
            <a:r>
              <a:rPr sz="1000" spc="-105" dirty="0">
                <a:latin typeface="Lucida Sans Unicode"/>
                <a:cs typeface="Lucida Sans Unicode"/>
              </a:rPr>
              <a:t>|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  <a:p>
            <a:pPr marL="1190625">
              <a:lnSpc>
                <a:spcPct val="100000"/>
              </a:lnSpc>
              <a:spcBef>
                <a:spcPts val="295"/>
              </a:spcBef>
            </a:pP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-37" baseline="-15873" dirty="0">
                <a:latin typeface="Microsoft Sans Serif"/>
                <a:cs typeface="Microsoft Sans Serif"/>
              </a:rPr>
              <a:t>1</a:t>
            </a:r>
            <a:r>
              <a:rPr sz="1050" spc="60" baseline="-15873" dirty="0">
                <a:latin typeface="Trebuchet MS"/>
                <a:cs typeface="Trebuchet MS"/>
              </a:rPr>
              <a:t>/</a:t>
            </a:r>
            <a:r>
              <a:rPr sz="1050" spc="-67" baseline="-15873" dirty="0">
                <a:latin typeface="Microsoft Sans Serif"/>
                <a:cs typeface="Microsoft Sans Serif"/>
              </a:rPr>
              <a:t>2</a:t>
            </a:r>
            <a:r>
              <a:rPr sz="1050" spc="-157" baseline="-15873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60" dirty="0">
                <a:latin typeface="Microsoft Sans Serif"/>
                <a:cs typeface="Microsoft Sans Serif"/>
              </a:rPr>
              <a:t>1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45" dirty="0">
                <a:latin typeface="Microsoft Sans Serif"/>
                <a:cs typeface="Microsoft Sans Serif"/>
              </a:rPr>
              <a:t>m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65" dirty="0">
                <a:latin typeface="Microsoft Sans Serif"/>
                <a:cs typeface="Microsoft Sans Serif"/>
              </a:rPr>
              <a:t>N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Lucida Sans Unicode"/>
                <a:cs typeface="Lucida Sans Unicode"/>
              </a:rPr>
              <a:t>|</a:t>
            </a:r>
            <a:r>
              <a:rPr sz="1000" spc="-45" dirty="0">
                <a:latin typeface="Microsoft Sans Serif"/>
                <a:cs typeface="Microsoft Sans Serif"/>
              </a:rPr>
              <a:t>m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Lucida Sans Unicode"/>
                <a:cs typeface="Lucida Sans Unicode"/>
              </a:rPr>
              <a:t>—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-100" dirty="0">
                <a:latin typeface="Lucida Sans Unicode"/>
                <a:cs typeface="Lucida Sans Unicode"/>
              </a:rPr>
              <a:t>|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114" dirty="0">
                <a:latin typeface="Tahoma"/>
                <a:cs typeface="Tahoma"/>
              </a:rPr>
              <a:t>/</a:t>
            </a:r>
            <a:r>
              <a:rPr sz="1000" spc="-65" dirty="0">
                <a:latin typeface="Microsoft Sans Serif"/>
                <a:cs typeface="Microsoft Sans Serif"/>
              </a:rPr>
              <a:t>2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65" dirty="0">
                <a:latin typeface="Microsoft Sans Serif"/>
                <a:cs typeface="Microsoft Sans Serif"/>
              </a:rPr>
              <a:t>1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endParaRPr sz="1000">
              <a:latin typeface="Lucida Sans Unicode"/>
              <a:cs typeface="Lucida Sans Unicode"/>
            </a:endParaRPr>
          </a:p>
          <a:p>
            <a:pPr marL="379730">
              <a:lnSpc>
                <a:spcPts val="1200"/>
              </a:lnSpc>
              <a:spcBef>
                <a:spcPts val="790"/>
              </a:spcBef>
            </a:pP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1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only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element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90" dirty="0">
                <a:latin typeface="Lucida Sans Unicode"/>
                <a:cs typeface="Lucida Sans Unicode"/>
              </a:rPr>
              <a:t>(</a:t>
            </a:r>
            <a:r>
              <a:rPr sz="1000" spc="90" dirty="0">
                <a:latin typeface="Microsoft Sans Serif"/>
                <a:cs typeface="Microsoft Sans Serif"/>
              </a:rPr>
              <a:t>1</a:t>
            </a:r>
            <a:r>
              <a:rPr sz="1000" spc="90" dirty="0">
                <a:latin typeface="Lucida Sans Unicode"/>
                <a:cs typeface="Lucida Sans Unicode"/>
              </a:rPr>
              <a:t>}</a:t>
            </a:r>
            <a:r>
              <a:rPr sz="1000" spc="20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-15" baseline="-15873" dirty="0">
                <a:latin typeface="Microsoft Sans Serif"/>
                <a:cs typeface="Microsoft Sans Serif"/>
              </a:rPr>
              <a:t>1</a:t>
            </a:r>
            <a:r>
              <a:rPr sz="1050" spc="-15" baseline="-15873" dirty="0">
                <a:latin typeface="Trebuchet MS"/>
                <a:cs typeface="Trebuchet MS"/>
              </a:rPr>
              <a:t>/</a:t>
            </a:r>
            <a:r>
              <a:rPr sz="1050" spc="-15" baseline="-15873" dirty="0">
                <a:latin typeface="Microsoft Sans Serif"/>
                <a:cs typeface="Microsoft Sans Serif"/>
              </a:rPr>
              <a:t>2</a:t>
            </a:r>
            <a:r>
              <a:rPr sz="1050" spc="-172" baseline="-15873" dirty="0">
                <a:latin typeface="Microsoft Sans Serif"/>
                <a:cs typeface="Microsoft Sans Serif"/>
              </a:rPr>
              <a:t> </a:t>
            </a:r>
            <a:r>
              <a:rPr sz="1000" spc="15" dirty="0">
                <a:latin typeface="Lucida Sans Unicode"/>
                <a:cs typeface="Lucida Sans Unicode"/>
              </a:rPr>
              <a:t>(</a:t>
            </a:r>
            <a:r>
              <a:rPr sz="1000" spc="15" dirty="0">
                <a:latin typeface="Microsoft Sans Serif"/>
                <a:cs typeface="Microsoft Sans Serif"/>
              </a:rPr>
              <a:t>1</a:t>
            </a:r>
            <a:r>
              <a:rPr sz="1000" spc="1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90" dirty="0">
                <a:latin typeface="Lucida Sans Unicode"/>
                <a:cs typeface="Lucida Sans Unicode"/>
              </a:rPr>
              <a:t>(</a:t>
            </a:r>
            <a:r>
              <a:rPr sz="1000" spc="90" dirty="0">
                <a:latin typeface="Microsoft Sans Serif"/>
                <a:cs typeface="Microsoft Sans Serif"/>
              </a:rPr>
              <a:t>1</a:t>
            </a:r>
            <a:r>
              <a:rPr sz="1000" spc="90" dirty="0">
                <a:latin typeface="Lucida Sans Unicode"/>
                <a:cs typeface="Lucida Sans Unicode"/>
              </a:rPr>
              <a:t>}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70" dirty="0">
                <a:latin typeface="Lucida Sans Unicode"/>
                <a:cs typeface="Lucida Sans Unicode"/>
              </a:rPr>
              <a:t>(</a:t>
            </a:r>
            <a:r>
              <a:rPr sz="1000" spc="70" dirty="0">
                <a:latin typeface="Microsoft Sans Serif"/>
                <a:cs typeface="Microsoft Sans Serif"/>
              </a:rPr>
              <a:t>1</a:t>
            </a:r>
            <a:r>
              <a:rPr sz="1000" spc="70" dirty="0">
                <a:latin typeface="Lucida Sans Unicode"/>
                <a:cs typeface="Lucida Sans Unicode"/>
              </a:rPr>
              <a:t>}</a:t>
            </a:r>
            <a:r>
              <a:rPr sz="1000" spc="70" dirty="0">
                <a:latin typeface="Microsoft Sans Serif"/>
                <a:cs typeface="Microsoft Sans Serif"/>
              </a:rPr>
              <a:t>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endParaRPr sz="1000">
              <a:latin typeface="Microsoft Sans Serif"/>
              <a:cs typeface="Microsoft Sans Serif"/>
            </a:endParaRPr>
          </a:p>
          <a:p>
            <a:pPr marL="379730">
              <a:lnSpc>
                <a:spcPts val="1200"/>
              </a:lnSpc>
            </a:pPr>
            <a:r>
              <a:rPr sz="1000" spc="90" dirty="0">
                <a:latin typeface="Lucida Sans Unicode"/>
                <a:cs typeface="Lucida Sans Unicode"/>
              </a:rPr>
              <a:t>(</a:t>
            </a:r>
            <a:r>
              <a:rPr sz="1000" spc="90" dirty="0">
                <a:latin typeface="Microsoft Sans Serif"/>
                <a:cs typeface="Microsoft Sans Serif"/>
              </a:rPr>
              <a:t>1</a:t>
            </a:r>
            <a:r>
              <a:rPr sz="1000" spc="90" dirty="0">
                <a:latin typeface="Lucida Sans Unicode"/>
                <a:cs typeface="Lucida Sans Unicode"/>
              </a:rPr>
              <a:t>}</a:t>
            </a:r>
            <a:r>
              <a:rPr sz="1000" spc="-10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935" y="7541"/>
            <a:ext cx="27990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Open</a:t>
            </a:r>
            <a:r>
              <a:rPr spc="140" dirty="0"/>
              <a:t> </a:t>
            </a:r>
            <a:r>
              <a:rPr spc="5" dirty="0"/>
              <a:t>and</a:t>
            </a:r>
            <a:r>
              <a:rPr spc="150" dirty="0"/>
              <a:t> </a:t>
            </a:r>
            <a:r>
              <a:rPr spc="-15" dirty="0"/>
              <a:t>Closed</a:t>
            </a:r>
            <a:r>
              <a:rPr spc="140" dirty="0"/>
              <a:t> </a:t>
            </a:r>
            <a:r>
              <a:rPr spc="5" dirty="0"/>
              <a:t>Sets:</a:t>
            </a:r>
            <a:r>
              <a:rPr spc="320" dirty="0"/>
              <a:t> </a:t>
            </a:r>
            <a:r>
              <a:rPr spc="-10" dirty="0"/>
              <a:t>Examples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926820"/>
            <a:ext cx="4544695" cy="1550035"/>
            <a:chOff x="57200" y="926820"/>
            <a:chExt cx="4544695" cy="1550035"/>
          </a:xfrm>
        </p:grpSpPr>
        <p:sp>
          <p:nvSpPr>
            <p:cNvPr id="4" name="object 4"/>
            <p:cNvSpPr/>
            <p:nvPr/>
          </p:nvSpPr>
          <p:spPr>
            <a:xfrm>
              <a:off x="57200" y="926820"/>
              <a:ext cx="4493895" cy="215265"/>
            </a:xfrm>
            <a:custGeom>
              <a:avLst/>
              <a:gdLst/>
              <a:ahLst/>
              <a:cxnLst/>
              <a:rect l="l" t="t" r="r" b="b"/>
              <a:pathLst>
                <a:path w="4493895" h="215265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215238"/>
                  </a:lnTo>
                  <a:lnTo>
                    <a:pt x="4493656" y="21523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F1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1129411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2374925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2362225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971054"/>
              <a:ext cx="50746" cy="140387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1173673"/>
              <a:ext cx="4493895" cy="1252220"/>
            </a:xfrm>
            <a:custGeom>
              <a:avLst/>
              <a:gdLst/>
              <a:ahLst/>
              <a:cxnLst/>
              <a:rect l="l" t="t" r="r" b="b"/>
              <a:pathLst>
                <a:path w="4493895" h="1252220">
                  <a:moveTo>
                    <a:pt x="4493656" y="0"/>
                  </a:moveTo>
                  <a:lnTo>
                    <a:pt x="0" y="0"/>
                  </a:lnTo>
                  <a:lnTo>
                    <a:pt x="0" y="1201251"/>
                  </a:lnTo>
                  <a:lnTo>
                    <a:pt x="4008" y="1220976"/>
                  </a:lnTo>
                  <a:lnTo>
                    <a:pt x="14922" y="1237129"/>
                  </a:lnTo>
                  <a:lnTo>
                    <a:pt x="31075" y="1248043"/>
                  </a:lnTo>
                  <a:lnTo>
                    <a:pt x="50800" y="1252052"/>
                  </a:lnTo>
                  <a:lnTo>
                    <a:pt x="4442856" y="1252052"/>
                  </a:lnTo>
                  <a:lnTo>
                    <a:pt x="4462581" y="1248043"/>
                  </a:lnTo>
                  <a:lnTo>
                    <a:pt x="4478734" y="1237129"/>
                  </a:lnTo>
                  <a:lnTo>
                    <a:pt x="4489648" y="1220976"/>
                  </a:lnTo>
                  <a:lnTo>
                    <a:pt x="4493656" y="1201251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FF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1009141"/>
              <a:ext cx="0" cy="1384935"/>
            </a:xfrm>
            <a:custGeom>
              <a:avLst/>
              <a:gdLst/>
              <a:ahLst/>
              <a:cxnLst/>
              <a:rect l="l" t="t" r="r" b="b"/>
              <a:pathLst>
                <a:path h="1384935">
                  <a:moveTo>
                    <a:pt x="0" y="138483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99644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98374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97104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50" y="1231773"/>
              <a:ext cx="59588" cy="595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952967"/>
              <a:ext cx="59588" cy="5958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2294585"/>
              <a:ext cx="59588" cy="59588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1800" y="844434"/>
            <a:ext cx="4472305" cy="155067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645"/>
              </a:spcBef>
            </a:pPr>
            <a:r>
              <a:rPr sz="1200" spc="-35" dirty="0">
                <a:solidFill>
                  <a:srgbClr val="D80000"/>
                </a:solidFill>
                <a:latin typeface="Microsoft Sans Serif"/>
                <a:cs typeface="Microsoft Sans Serif"/>
              </a:rPr>
              <a:t>In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any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40" dirty="0">
                <a:solidFill>
                  <a:srgbClr val="D80000"/>
                </a:solidFill>
                <a:latin typeface="Microsoft Sans Serif"/>
                <a:cs typeface="Microsoft Sans Serif"/>
              </a:rPr>
              <a:t>metric</a:t>
            </a:r>
            <a:r>
              <a:rPr sz="12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114" dirty="0">
                <a:solidFill>
                  <a:srgbClr val="D80000"/>
                </a:solidFill>
                <a:latin typeface="Microsoft Sans Serif"/>
                <a:cs typeface="Microsoft Sans Serif"/>
              </a:rPr>
              <a:t>space</a:t>
            </a:r>
            <a:r>
              <a:rPr sz="1200" spc="6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D80000"/>
                </a:solidFill>
                <a:latin typeface="Tahoma"/>
                <a:cs typeface="Tahoma"/>
              </a:rPr>
              <a:t>(</a:t>
            </a:r>
            <a:r>
              <a:rPr sz="1200" spc="35" dirty="0">
                <a:solidFill>
                  <a:srgbClr val="D80000"/>
                </a:solidFill>
                <a:latin typeface="Microsoft Sans Serif"/>
                <a:cs typeface="Microsoft Sans Serif"/>
              </a:rPr>
              <a:t>X,</a:t>
            </a:r>
            <a:r>
              <a:rPr sz="1200" spc="-12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D80000"/>
                </a:solidFill>
                <a:latin typeface="Microsoft Sans Serif"/>
                <a:cs typeface="Microsoft Sans Serif"/>
              </a:rPr>
              <a:t>d</a:t>
            </a:r>
            <a:r>
              <a:rPr sz="1200" spc="10" dirty="0">
                <a:solidFill>
                  <a:srgbClr val="D80000"/>
                </a:solidFill>
                <a:latin typeface="Tahoma"/>
                <a:cs typeface="Tahoma"/>
              </a:rPr>
              <a:t>)</a:t>
            </a:r>
            <a:r>
              <a:rPr sz="1200" spc="10" dirty="0">
                <a:solidFill>
                  <a:srgbClr val="D80000"/>
                </a:solidFill>
                <a:latin typeface="Microsoft Sans Serif"/>
                <a:cs typeface="Microsoft Sans Serif"/>
              </a:rPr>
              <a:t>,</a:t>
            </a:r>
            <a:r>
              <a:rPr sz="1200" spc="7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335" dirty="0">
                <a:solidFill>
                  <a:srgbClr val="D80000"/>
                </a:solidFill>
                <a:latin typeface="Lucida Sans Unicode"/>
                <a:cs typeface="Lucida Sans Unicode"/>
              </a:rPr>
              <a:t>Ø</a:t>
            </a:r>
            <a:r>
              <a:rPr sz="1200" spc="-245" dirty="0">
                <a:solidFill>
                  <a:srgbClr val="D80000"/>
                </a:solidFill>
                <a:latin typeface="Lucida Sans Unicode"/>
                <a:cs typeface="Lucida Sans Unicode"/>
              </a:rPr>
              <a:t> </a:t>
            </a:r>
            <a:r>
              <a:rPr sz="12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and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D80000"/>
                </a:solidFill>
                <a:latin typeface="Microsoft Sans Serif"/>
                <a:cs typeface="Microsoft Sans Serif"/>
              </a:rPr>
              <a:t>X</a:t>
            </a:r>
            <a:r>
              <a:rPr sz="1200" spc="21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100" dirty="0">
                <a:solidFill>
                  <a:srgbClr val="D80000"/>
                </a:solidFill>
                <a:latin typeface="Microsoft Sans Serif"/>
                <a:cs typeface="Microsoft Sans Serif"/>
              </a:rPr>
              <a:t>are</a:t>
            </a:r>
            <a:r>
              <a:rPr sz="1200" spc="6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25" dirty="0">
                <a:solidFill>
                  <a:srgbClr val="D80000"/>
                </a:solidFill>
                <a:latin typeface="Microsoft Sans Serif"/>
                <a:cs typeface="Microsoft Sans Serif"/>
              </a:rPr>
              <a:t>both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55" dirty="0">
                <a:solidFill>
                  <a:srgbClr val="D80000"/>
                </a:solidFill>
                <a:latin typeface="Microsoft Sans Serif"/>
                <a:cs typeface="Microsoft Sans Serif"/>
              </a:rPr>
              <a:t>open...</a:t>
            </a:r>
            <a:r>
              <a:rPr sz="1200" spc="200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D80000"/>
                </a:solidFill>
                <a:latin typeface="Microsoft Sans Serif"/>
                <a:cs typeface="Microsoft Sans Serif"/>
              </a:rPr>
              <a:t>and</a:t>
            </a:r>
            <a:r>
              <a:rPr sz="1200" spc="55" dirty="0">
                <a:solidFill>
                  <a:srgbClr val="D80000"/>
                </a:solidFill>
                <a:latin typeface="Microsoft Sans Serif"/>
                <a:cs typeface="Microsoft Sans Serif"/>
              </a:rPr>
              <a:t> </a:t>
            </a:r>
            <a:r>
              <a:rPr sz="1200" spc="-90" dirty="0">
                <a:solidFill>
                  <a:srgbClr val="D80000"/>
                </a:solidFill>
                <a:latin typeface="Microsoft Sans Serif"/>
                <a:cs typeface="Microsoft Sans Serif"/>
              </a:rPr>
              <a:t>closed</a:t>
            </a:r>
            <a:endParaRPr sz="12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455"/>
              </a:spcBef>
            </a:pPr>
            <a:r>
              <a:rPr sz="1000" spc="-20" dirty="0">
                <a:latin typeface="Microsoft Sans Serif"/>
                <a:cs typeface="Microsoft Sans Serif"/>
              </a:rPr>
              <a:t>T</a:t>
            </a:r>
            <a:r>
              <a:rPr sz="1000" spc="-60" dirty="0">
                <a:latin typeface="Microsoft Sans Serif"/>
                <a:cs typeface="Microsoft Sans Serif"/>
              </a:rPr>
              <a:t>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Microsoft Sans Serif"/>
                <a:cs typeface="Microsoft Sans Serif"/>
              </a:rPr>
              <a:t>see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n</a:t>
            </a:r>
            <a:r>
              <a:rPr sz="1000" spc="-65" dirty="0">
                <a:latin typeface="Microsoft Sans Serif"/>
                <a:cs typeface="Microsoft Sans Serif"/>
              </a:rPr>
              <a:t>o</a:t>
            </a:r>
            <a:r>
              <a:rPr sz="1000" spc="80" dirty="0">
                <a:latin typeface="Microsoft Sans Serif"/>
                <a:cs typeface="Microsoft Sans Serif"/>
              </a:rPr>
              <a:t>t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statement</a:t>
            </a:r>
            <a:endParaRPr sz="1000">
              <a:latin typeface="Microsoft Sans Serif"/>
              <a:cs typeface="Microsoft Sans Serif"/>
            </a:endParaRPr>
          </a:p>
          <a:p>
            <a:pPr marL="1247775">
              <a:lnSpc>
                <a:spcPct val="100000"/>
              </a:lnSpc>
              <a:spcBef>
                <a:spcPts val="290"/>
              </a:spcBef>
              <a:tabLst>
                <a:tab pos="2261870" algn="l"/>
                <a:tab pos="3010535" algn="l"/>
              </a:tabLst>
            </a:pPr>
            <a:r>
              <a:rPr sz="1000" spc="-65" dirty="0">
                <a:latin typeface="Lucida Sans Unicode"/>
                <a:cs typeface="Lucida Sans Unicode"/>
              </a:rPr>
              <a:t>6</a:t>
            </a:r>
            <a:r>
              <a:rPr sz="1000" spc="-65" dirty="0">
                <a:latin typeface="Microsoft Sans Serif"/>
                <a:cs typeface="Microsoft Sans Serif"/>
              </a:rPr>
              <a:t>x</a:t>
            </a:r>
            <a:r>
              <a:rPr sz="1000" spc="100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90" dirty="0">
                <a:latin typeface="Lucida Sans Unicode"/>
                <a:cs typeface="Lucida Sans Unicode"/>
              </a:rPr>
              <a:t>I</a:t>
            </a:r>
            <a:r>
              <a:rPr sz="1000" spc="90" dirty="0">
                <a:latin typeface="Tahoma"/>
                <a:cs typeface="Tahoma"/>
              </a:rPr>
              <a:t>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-60" dirty="0">
                <a:latin typeface="Times New Roman"/>
                <a:cs typeface="Times New Roman"/>
              </a:rPr>
              <a:t>	</a:t>
            </a:r>
            <a:r>
              <a:rPr sz="1000" spc="-70" dirty="0">
                <a:latin typeface="Microsoft Sans Serif"/>
                <a:cs typeface="Microsoft Sans Serif"/>
              </a:rPr>
              <a:t>such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10" dirty="0">
                <a:latin typeface="Times New Roman"/>
                <a:cs typeface="Times New Roman"/>
              </a:rPr>
              <a:t>	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70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65" dirty="0">
                <a:latin typeface="Lucida Sans Unicode"/>
                <a:cs typeface="Lucida Sans Unicode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endParaRPr sz="1000">
              <a:latin typeface="Lucida Sans Unicode"/>
              <a:cs typeface="Lucida Sans Unicode"/>
            </a:endParaRPr>
          </a:p>
          <a:p>
            <a:pPr marL="328930" marR="55880">
              <a:lnSpc>
                <a:spcPct val="100000"/>
              </a:lnSpc>
              <a:spcBef>
                <a:spcPts val="295"/>
              </a:spcBef>
            </a:pP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vacuously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true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there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aren’t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05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r>
              <a:rPr sz="1000" spc="-270" dirty="0">
                <a:latin typeface="Lucida Sans Unicode"/>
                <a:cs typeface="Lucida Sans Unicode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(any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statement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about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points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empty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true).</a:t>
            </a:r>
            <a:endParaRPr sz="1000">
              <a:latin typeface="Microsoft Sans Serif"/>
              <a:cs typeface="Microsoft Sans Serif"/>
            </a:endParaRPr>
          </a:p>
          <a:p>
            <a:pPr marL="328930" marR="188595">
              <a:lnSpc>
                <a:spcPct val="100000"/>
              </a:lnSpc>
              <a:spcBef>
                <a:spcPts val="290"/>
              </a:spcBef>
            </a:pPr>
            <a:r>
              <a:rPr sz="1000" spc="-40" dirty="0">
                <a:latin typeface="Microsoft Sans Serif"/>
                <a:cs typeface="Microsoft Sans Serif"/>
              </a:rPr>
              <a:t>To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20" dirty="0">
                <a:latin typeface="Microsoft Sans Serif"/>
                <a:cs typeface="Microsoft Sans Serif"/>
              </a:rPr>
              <a:t>see</a:t>
            </a:r>
            <a:r>
              <a:rPr sz="1000" spc="-7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9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note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(</a:t>
            </a:r>
            <a:r>
              <a:rPr sz="1000" spc="50" dirty="0">
                <a:latin typeface="Microsoft Sans Serif"/>
                <a:cs typeface="Microsoft Sans Serif"/>
              </a:rPr>
              <a:t>z</a:t>
            </a:r>
            <a:r>
              <a:rPr sz="1000" spc="95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14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Lucida Sans Unicode"/>
                <a:cs typeface="Lucida Sans Unicode"/>
              </a:rPr>
              <a:t>: </a:t>
            </a:r>
            <a:r>
              <a:rPr sz="1000" spc="20" dirty="0">
                <a:latin typeface="Microsoft Sans Serif"/>
                <a:cs typeface="Microsoft Sans Serif"/>
              </a:rPr>
              <a:t>d</a:t>
            </a:r>
            <a:r>
              <a:rPr sz="1000" spc="20" dirty="0">
                <a:latin typeface="Lucida Sans Unicode"/>
                <a:cs typeface="Lucida Sans Unicode"/>
              </a:rPr>
              <a:t>(</a:t>
            </a:r>
            <a:r>
              <a:rPr sz="1000" spc="20" dirty="0">
                <a:latin typeface="Microsoft Sans Serif"/>
                <a:cs typeface="Microsoft Sans Serif"/>
              </a:rPr>
              <a:t>z</a:t>
            </a:r>
            <a:r>
              <a:rPr sz="1000" spc="20" dirty="0">
                <a:latin typeface="Tahoma"/>
                <a:cs typeface="Tahoma"/>
              </a:rPr>
              <a:t>,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spc="55" dirty="0">
                <a:latin typeface="Microsoft Sans Serif"/>
                <a:cs typeface="Microsoft Sans Serif"/>
              </a:rPr>
              <a:t>x</a:t>
            </a:r>
            <a:r>
              <a:rPr sz="1000" spc="55" dirty="0">
                <a:latin typeface="Lucida Sans Unicode"/>
                <a:cs typeface="Lucida Sans Unicode"/>
              </a:rPr>
              <a:t>)</a:t>
            </a:r>
            <a:r>
              <a:rPr sz="1000" spc="-40" dirty="0">
                <a:latin typeface="Lucida Sans Unicode"/>
                <a:cs typeface="Lucida Sans Unicode"/>
              </a:rPr>
              <a:t> </a:t>
            </a:r>
            <a:r>
              <a:rPr sz="1000" spc="45" dirty="0">
                <a:latin typeface="Tahoma"/>
                <a:cs typeface="Tahoma"/>
              </a:rPr>
              <a:t>&lt;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o</a:t>
            </a:r>
            <a:r>
              <a:rPr sz="1000" spc="45" dirty="0">
                <a:latin typeface="Lucida Sans Unicode"/>
                <a:cs typeface="Lucida Sans Unicode"/>
              </a:rPr>
              <a:t>}</a:t>
            </a:r>
            <a:r>
              <a:rPr sz="1000" spc="15" dirty="0">
                <a:latin typeface="Lucida Sans Unicode"/>
                <a:cs typeface="Lucida Sans Unicode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trivially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contained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  <a:p>
            <a:pPr marL="328930">
              <a:lnSpc>
                <a:spcPct val="100000"/>
              </a:lnSpc>
              <a:spcBef>
                <a:spcPts val="290"/>
              </a:spcBef>
            </a:pP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closed</a:t>
            </a:r>
            <a:r>
              <a:rPr sz="1000" spc="-5" dirty="0">
                <a:latin typeface="Microsoft Sans Serif"/>
                <a:cs typeface="Microsoft Sans Serif"/>
              </a:rPr>
              <a:t>;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since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55" dirty="0">
                <a:latin typeface="Microsoft Sans Serif"/>
                <a:cs typeface="Microsoft Sans Serif"/>
              </a:rPr>
              <a:t>en,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80" dirty="0">
                <a:latin typeface="Lucida Sans Unicode"/>
                <a:cs typeface="Lucida Sans Unicode"/>
              </a:rPr>
              <a:t>Ø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closed.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5438" y="7541"/>
            <a:ext cx="26168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Open</a:t>
            </a:r>
            <a:r>
              <a:rPr spc="140" dirty="0"/>
              <a:t> </a:t>
            </a:r>
            <a:r>
              <a:rPr spc="5" dirty="0"/>
              <a:t>and</a:t>
            </a:r>
            <a:r>
              <a:rPr spc="145" dirty="0"/>
              <a:t> </a:t>
            </a:r>
            <a:r>
              <a:rPr spc="-15" dirty="0"/>
              <a:t>Closed</a:t>
            </a:r>
            <a:r>
              <a:rPr spc="145" dirty="0"/>
              <a:t> </a:t>
            </a:r>
            <a:r>
              <a:rPr spc="5" dirty="0"/>
              <a:t>Sets:</a:t>
            </a:r>
            <a:r>
              <a:rPr spc="320" dirty="0"/>
              <a:t> </a:t>
            </a:r>
            <a:r>
              <a:rPr spc="-5" dirty="0"/>
              <a:t>Results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200" y="494118"/>
            <a:ext cx="4544695" cy="1206500"/>
            <a:chOff x="57200" y="494118"/>
            <a:chExt cx="4544695" cy="1206500"/>
          </a:xfrm>
        </p:grpSpPr>
        <p:sp>
          <p:nvSpPr>
            <p:cNvPr id="4" name="object 4"/>
            <p:cNvSpPr/>
            <p:nvPr/>
          </p:nvSpPr>
          <p:spPr>
            <a:xfrm>
              <a:off x="57200" y="494118"/>
              <a:ext cx="4493895" cy="187960"/>
            </a:xfrm>
            <a:custGeom>
              <a:avLst/>
              <a:gdLst/>
              <a:ahLst/>
              <a:cxnLst/>
              <a:rect l="l" t="t" r="r" b="b"/>
              <a:pathLst>
                <a:path w="4493895" h="187959">
                  <a:moveTo>
                    <a:pt x="444285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7798"/>
                  </a:lnTo>
                  <a:lnTo>
                    <a:pt x="4493656" y="187798"/>
                  </a:lnTo>
                  <a:lnTo>
                    <a:pt x="4493656" y="50800"/>
                  </a:lnTo>
                  <a:lnTo>
                    <a:pt x="4489648" y="31075"/>
                  </a:lnTo>
                  <a:lnTo>
                    <a:pt x="4478734" y="14922"/>
                  </a:lnTo>
                  <a:lnTo>
                    <a:pt x="4462581" y="4008"/>
                  </a:lnTo>
                  <a:lnTo>
                    <a:pt x="4442856" y="0"/>
                  </a:lnTo>
                  <a:close/>
                </a:path>
              </a:pathLst>
            </a:custGeom>
            <a:solidFill>
              <a:srgbClr val="002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00" y="669264"/>
              <a:ext cx="4493656" cy="506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000" y="1598472"/>
              <a:ext cx="101600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1585772"/>
              <a:ext cx="4442802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50857" y="538365"/>
              <a:ext cx="50746" cy="106010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200" y="713539"/>
              <a:ext cx="4493895" cy="935990"/>
            </a:xfrm>
            <a:custGeom>
              <a:avLst/>
              <a:gdLst/>
              <a:ahLst/>
              <a:cxnLst/>
              <a:rect l="l" t="t" r="r" b="b"/>
              <a:pathLst>
                <a:path w="4493895" h="935989">
                  <a:moveTo>
                    <a:pt x="4493656" y="0"/>
                  </a:moveTo>
                  <a:lnTo>
                    <a:pt x="0" y="0"/>
                  </a:lnTo>
                  <a:lnTo>
                    <a:pt x="0" y="884933"/>
                  </a:lnTo>
                  <a:lnTo>
                    <a:pt x="4008" y="904658"/>
                  </a:lnTo>
                  <a:lnTo>
                    <a:pt x="14922" y="920811"/>
                  </a:lnTo>
                  <a:lnTo>
                    <a:pt x="31075" y="931725"/>
                  </a:lnTo>
                  <a:lnTo>
                    <a:pt x="50800" y="935734"/>
                  </a:lnTo>
                  <a:lnTo>
                    <a:pt x="4442856" y="935734"/>
                  </a:lnTo>
                  <a:lnTo>
                    <a:pt x="4462581" y="931725"/>
                  </a:lnTo>
                  <a:lnTo>
                    <a:pt x="4478734" y="920811"/>
                  </a:lnTo>
                  <a:lnTo>
                    <a:pt x="4489648" y="904658"/>
                  </a:lnTo>
                  <a:lnTo>
                    <a:pt x="4493656" y="88493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576446"/>
              <a:ext cx="0" cy="1041400"/>
            </a:xfrm>
            <a:custGeom>
              <a:avLst/>
              <a:gdLst/>
              <a:ahLst/>
              <a:cxnLst/>
              <a:rect l="l" t="t" r="r" b="b"/>
              <a:pathLst>
                <a:path h="1041400">
                  <a:moveTo>
                    <a:pt x="0" y="104107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0856" y="56374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50856" y="55104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50856" y="53834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5300" y="426043"/>
            <a:ext cx="1910080" cy="44577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200" spc="-70" dirty="0">
                <a:solidFill>
                  <a:srgbClr val="FFF200"/>
                </a:solidFill>
                <a:latin typeface="Microsoft Sans Serif"/>
                <a:cs typeface="Microsoft Sans Serif"/>
              </a:rPr>
              <a:t>Theorem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</a:t>
            </a:r>
            <a:r>
              <a:rPr sz="1000" spc="-10" dirty="0">
                <a:latin typeface="Microsoft Sans Serif"/>
                <a:cs typeface="Microsoft Sans Serif"/>
              </a:rPr>
              <a:t>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d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14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metric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space.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9382" y="960157"/>
            <a:ext cx="104279" cy="104279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12026" y="950705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50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9382" y="1149946"/>
            <a:ext cx="104279" cy="104279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12026" y="1140494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284" y="871658"/>
            <a:ext cx="3899535" cy="55689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000" spc="-280" dirty="0">
                <a:latin typeface="Lucida Sans Unicode"/>
                <a:cs typeface="Lucida Sans Unicode"/>
              </a:rPr>
              <a:t>Ø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Microsoft Sans Serif"/>
                <a:cs typeface="Microsoft Sans Serif"/>
              </a:rPr>
              <a:t>a</a:t>
            </a:r>
            <a:r>
              <a:rPr sz="1000" spc="-45" dirty="0">
                <a:latin typeface="Microsoft Sans Serif"/>
                <a:cs typeface="Microsoft Sans Serif"/>
              </a:rPr>
              <a:t>r</a:t>
            </a:r>
            <a:r>
              <a:rPr sz="1000" spc="-70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b</a:t>
            </a:r>
            <a:r>
              <a:rPr sz="1000" spc="-15" dirty="0">
                <a:latin typeface="Microsoft Sans Serif"/>
                <a:cs typeface="Microsoft Sans Serif"/>
              </a:rPr>
              <a:t>ot</a:t>
            </a:r>
            <a:r>
              <a:rPr sz="1000" spc="-10" dirty="0">
                <a:latin typeface="Microsoft Sans Serif"/>
                <a:cs typeface="Microsoft Sans Serif"/>
              </a:rPr>
              <a:t>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o</a:t>
            </a:r>
            <a:r>
              <a:rPr sz="1000" spc="-25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cl</a:t>
            </a:r>
            <a:r>
              <a:rPr sz="1000" spc="-65" dirty="0">
                <a:latin typeface="Microsoft Sans Serif"/>
                <a:cs typeface="Microsoft Sans Serif"/>
              </a:rPr>
              <a:t>o</a:t>
            </a:r>
            <a:r>
              <a:rPr sz="1000" spc="-120" dirty="0">
                <a:latin typeface="Microsoft Sans Serif"/>
                <a:cs typeface="Microsoft Sans Serif"/>
              </a:rPr>
              <a:t>s</a:t>
            </a:r>
            <a:r>
              <a:rPr sz="1000" spc="-55" dirty="0">
                <a:latin typeface="Microsoft Sans Serif"/>
                <a:cs typeface="Microsoft Sans Serif"/>
              </a:rPr>
              <a:t>ed.</a:t>
            </a:r>
            <a:endParaRPr sz="10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2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union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arbitrary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(finite,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countable,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or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5" dirty="0">
                <a:latin typeface="Microsoft Sans Serif"/>
                <a:cs typeface="Microsoft Sans Serif"/>
              </a:rPr>
              <a:t>uncountable)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collection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of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sets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9382" y="1491576"/>
            <a:ext cx="104279" cy="104279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12026" y="1482111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8284" y="1441023"/>
            <a:ext cx="31089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intersection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finite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collection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sets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7200" y="1801202"/>
            <a:ext cx="4493895" cy="187960"/>
          </a:xfrm>
          <a:custGeom>
            <a:avLst/>
            <a:gdLst/>
            <a:ahLst/>
            <a:cxnLst/>
            <a:rect l="l" t="t" r="r" b="b"/>
            <a:pathLst>
              <a:path w="4493895" h="18796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7798"/>
                </a:lnTo>
                <a:lnTo>
                  <a:pt x="4493656" y="187798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002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5300" y="1780182"/>
            <a:ext cx="41084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60" dirty="0">
                <a:solidFill>
                  <a:srgbClr val="FFF200"/>
                </a:solidFill>
                <a:latin typeface="Microsoft Sans Serif"/>
                <a:cs typeface="Microsoft Sans Serif"/>
              </a:rPr>
              <a:t>P</a:t>
            </a:r>
            <a:r>
              <a:rPr sz="1200" spc="-10" dirty="0">
                <a:solidFill>
                  <a:srgbClr val="FFF200"/>
                </a:solidFill>
                <a:latin typeface="Microsoft Sans Serif"/>
                <a:cs typeface="Microsoft Sans Serif"/>
              </a:rPr>
              <a:t>r</a:t>
            </a:r>
            <a:r>
              <a:rPr sz="1200" spc="-50" dirty="0">
                <a:solidFill>
                  <a:srgbClr val="FFF200"/>
                </a:solidFill>
                <a:latin typeface="Microsoft Sans Serif"/>
                <a:cs typeface="Microsoft Sans Serif"/>
              </a:rPr>
              <a:t>o</a:t>
            </a:r>
            <a:r>
              <a:rPr sz="1200" spc="-85" dirty="0">
                <a:solidFill>
                  <a:srgbClr val="FFF200"/>
                </a:solidFill>
                <a:latin typeface="Microsoft Sans Serif"/>
                <a:cs typeface="Microsoft Sans Serif"/>
              </a:rPr>
              <a:t>o</a:t>
            </a:r>
            <a:r>
              <a:rPr sz="1200" spc="20" dirty="0">
                <a:solidFill>
                  <a:srgbClr val="FFF200"/>
                </a:solidFill>
                <a:latin typeface="Microsoft Sans Serif"/>
                <a:cs typeface="Microsoft Sans Serif"/>
              </a:rPr>
              <a:t>f</a:t>
            </a:r>
            <a:r>
              <a:rPr sz="1200" spc="-5" dirty="0">
                <a:solidFill>
                  <a:srgbClr val="FFF200"/>
                </a:solidFill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7200" y="1845415"/>
            <a:ext cx="4544695" cy="1280160"/>
            <a:chOff x="57200" y="1845415"/>
            <a:chExt cx="4544695" cy="1280160"/>
          </a:xfrm>
        </p:grpSpPr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200" y="1976348"/>
              <a:ext cx="4493656" cy="5060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000" y="3023971"/>
              <a:ext cx="101600" cy="10160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1" y="3011271"/>
              <a:ext cx="4442802" cy="11430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50857" y="1845437"/>
              <a:ext cx="50746" cy="1178534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7200" y="2020608"/>
              <a:ext cx="4493895" cy="1054735"/>
            </a:xfrm>
            <a:custGeom>
              <a:avLst/>
              <a:gdLst/>
              <a:ahLst/>
              <a:cxnLst/>
              <a:rect l="l" t="t" r="r" b="b"/>
              <a:pathLst>
                <a:path w="4493895" h="1054735">
                  <a:moveTo>
                    <a:pt x="4493656" y="0"/>
                  </a:moveTo>
                  <a:lnTo>
                    <a:pt x="0" y="0"/>
                  </a:lnTo>
                  <a:lnTo>
                    <a:pt x="0" y="1003363"/>
                  </a:lnTo>
                  <a:lnTo>
                    <a:pt x="4008" y="1023087"/>
                  </a:lnTo>
                  <a:lnTo>
                    <a:pt x="14922" y="1039240"/>
                  </a:lnTo>
                  <a:lnTo>
                    <a:pt x="31075" y="1050155"/>
                  </a:lnTo>
                  <a:lnTo>
                    <a:pt x="50800" y="1054163"/>
                  </a:lnTo>
                  <a:lnTo>
                    <a:pt x="4442856" y="1054163"/>
                  </a:lnTo>
                  <a:lnTo>
                    <a:pt x="4462581" y="1050155"/>
                  </a:lnTo>
                  <a:lnTo>
                    <a:pt x="4478734" y="1039240"/>
                  </a:lnTo>
                  <a:lnTo>
                    <a:pt x="4489648" y="1023087"/>
                  </a:lnTo>
                  <a:lnTo>
                    <a:pt x="4493656" y="1003363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50856" y="1883515"/>
              <a:ext cx="0" cy="1159510"/>
            </a:xfrm>
            <a:custGeom>
              <a:avLst/>
              <a:gdLst/>
              <a:ahLst/>
              <a:cxnLst/>
              <a:rect l="l" t="t" r="r" b="b"/>
              <a:pathLst>
                <a:path h="1159510">
                  <a:moveTo>
                    <a:pt x="0" y="115950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50856" y="187081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50856" y="185811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50856" y="184541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382" y="2050008"/>
              <a:ext cx="104279" cy="104279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212026" y="2040556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8284" y="1999467"/>
            <a:ext cx="7512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Already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done.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9382" y="2239797"/>
            <a:ext cx="104279" cy="104279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212026" y="2230344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2897" y="2189256"/>
            <a:ext cx="2505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75" dirty="0">
                <a:latin typeface="Microsoft Sans Serif"/>
                <a:cs typeface="Microsoft Sans Serif"/>
              </a:rPr>
              <a:t>Suppose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90" dirty="0">
                <a:latin typeface="Lucida Sans Unicode"/>
                <a:cs typeface="Lucida Sans Unicode"/>
              </a:rPr>
              <a:t>(</a:t>
            </a:r>
            <a:r>
              <a:rPr sz="1000" spc="90" dirty="0">
                <a:latin typeface="Microsoft Sans Serif"/>
                <a:cs typeface="Microsoft Sans Serif"/>
              </a:rPr>
              <a:t>A</a:t>
            </a:r>
            <a:r>
              <a:rPr sz="1050" spc="135" baseline="-11904" dirty="0">
                <a:latin typeface="Trebuchet MS"/>
                <a:cs typeface="Trebuchet MS"/>
              </a:rPr>
              <a:t>λ</a:t>
            </a:r>
            <a:r>
              <a:rPr sz="1000" spc="90" dirty="0">
                <a:latin typeface="Lucida Sans Unicode"/>
                <a:cs typeface="Lucida Sans Unicode"/>
              </a:rPr>
              <a:t>}</a:t>
            </a:r>
            <a:r>
              <a:rPr sz="1050" spc="135" baseline="-11904" dirty="0">
                <a:latin typeface="Trebuchet MS"/>
                <a:cs typeface="Trebuchet MS"/>
              </a:rPr>
              <a:t>λ</a:t>
            </a:r>
            <a:r>
              <a:rPr sz="1050" spc="135" baseline="-11904" dirty="0">
                <a:latin typeface="Lucida Sans Unicode"/>
                <a:cs typeface="Lucida Sans Unicode"/>
              </a:rPr>
              <a:t>2</a:t>
            </a:r>
            <a:r>
              <a:rPr sz="1050" spc="135" baseline="-11904" dirty="0">
                <a:latin typeface="Verdana"/>
                <a:cs typeface="Verdana"/>
              </a:rPr>
              <a:t>Λ</a:t>
            </a:r>
            <a:r>
              <a:rPr sz="1050" spc="195" baseline="-11904" dirty="0">
                <a:latin typeface="Verdana"/>
                <a:cs typeface="Verdana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a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collection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sets.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0184" y="2377775"/>
            <a:ext cx="3836670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95"/>
              </a:spcBef>
              <a:tabLst>
                <a:tab pos="1281430" algn="l"/>
              </a:tabLst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500" spc="337" baseline="41666" dirty="0">
                <a:latin typeface="Sitka Small"/>
                <a:cs typeface="Sitka Small"/>
              </a:rPr>
              <a:t>S</a:t>
            </a:r>
            <a:r>
              <a:rPr sz="1050" spc="142" baseline="-23809" dirty="0">
                <a:latin typeface="Trebuchet MS"/>
                <a:cs typeface="Trebuchet MS"/>
              </a:rPr>
              <a:t>λ</a:t>
            </a:r>
            <a:r>
              <a:rPr sz="1050" spc="127" baseline="-23809" dirty="0">
                <a:latin typeface="Lucida Sans Unicode"/>
                <a:cs typeface="Lucida Sans Unicode"/>
              </a:rPr>
              <a:t>2</a:t>
            </a:r>
            <a:r>
              <a:rPr sz="1050" spc="-44" baseline="-23809" dirty="0">
                <a:latin typeface="Verdana"/>
                <a:cs typeface="Verdana"/>
              </a:rPr>
              <a:t>Λ</a:t>
            </a:r>
            <a:r>
              <a:rPr sz="1050" spc="60" baseline="-23809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150" baseline="-11904" dirty="0">
                <a:latin typeface="Trebuchet MS"/>
                <a:cs typeface="Trebuchet MS"/>
              </a:rPr>
              <a:t>λ</a:t>
            </a:r>
            <a:r>
              <a:rPr sz="1050" baseline="-11904" dirty="0">
                <a:latin typeface="Times New Roman"/>
                <a:cs typeface="Times New Roman"/>
              </a:rPr>
              <a:t>	</a:t>
            </a:r>
            <a:r>
              <a:rPr sz="1000" spc="55" dirty="0">
                <a:latin typeface="Lucida Sans Unicode"/>
                <a:cs typeface="Lucida Sans Unicode"/>
              </a:rPr>
              <a:t>⇒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20" dirty="0">
                <a:latin typeface="Tahoma"/>
                <a:cs typeface="Tahoma"/>
              </a:rPr>
              <a:t>Z</a:t>
            </a:r>
            <a:r>
              <a:rPr sz="1050" spc="-67" baseline="-11904" dirty="0">
                <a:latin typeface="Microsoft Sans Serif"/>
                <a:cs typeface="Microsoft Sans Serif"/>
              </a:rPr>
              <a:t>0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Lucida Sans Unicode"/>
                <a:cs typeface="Lucida Sans Unicode"/>
              </a:rPr>
              <a:t>Λ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142" baseline="-11904" dirty="0">
                <a:latin typeface="Trebuchet MS"/>
                <a:cs typeface="Trebuchet MS"/>
              </a:rPr>
              <a:t>λ</a:t>
            </a:r>
            <a:r>
              <a:rPr sz="750" spc="-44" baseline="-27777" dirty="0">
                <a:latin typeface="Microsoft Sans Serif"/>
                <a:cs typeface="Microsoft Sans Serif"/>
              </a:rPr>
              <a:t>0</a:t>
            </a:r>
            <a:endParaRPr sz="750" baseline="-27777">
              <a:latin typeface="Microsoft Sans Serif"/>
              <a:cs typeface="Microsoft Sans Serif"/>
            </a:endParaRPr>
          </a:p>
          <a:p>
            <a:pPr marL="1281430">
              <a:lnSpc>
                <a:spcPct val="100000"/>
              </a:lnSpc>
              <a:spcBef>
                <a:spcPts val="1190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290" dirty="0">
                <a:latin typeface="Lucida Sans Unicode"/>
                <a:cs typeface="Lucida Sans Unicode"/>
              </a:rPr>
              <a:t> </a:t>
            </a:r>
            <a:r>
              <a:rPr sz="1000" spc="90" dirty="0">
                <a:latin typeface="Lucida Sans Unicode"/>
                <a:cs typeface="Lucida Sans Unicode"/>
              </a:rPr>
              <a:t>I</a:t>
            </a:r>
            <a:r>
              <a:rPr sz="1000" spc="90" dirty="0">
                <a:latin typeface="Tahoma"/>
                <a:cs typeface="Tahoma"/>
              </a:rPr>
              <a:t>o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40" dirty="0">
                <a:latin typeface="Microsoft Sans Serif"/>
                <a:cs typeface="Microsoft Sans Serif"/>
              </a:rPr>
              <a:t>B</a:t>
            </a:r>
            <a:r>
              <a:rPr sz="1050" spc="60" baseline="-11904" dirty="0">
                <a:latin typeface="Trebuchet MS"/>
                <a:cs typeface="Trebuchet MS"/>
              </a:rPr>
              <a:t>o</a:t>
            </a:r>
            <a:r>
              <a:rPr sz="1000" spc="40" dirty="0">
                <a:latin typeface="Lucida Sans Unicode"/>
                <a:cs typeface="Lucida Sans Unicode"/>
              </a:rPr>
              <a:t>(</a:t>
            </a:r>
            <a:r>
              <a:rPr sz="1000" spc="40" dirty="0">
                <a:latin typeface="Microsoft Sans Serif"/>
                <a:cs typeface="Microsoft Sans Serif"/>
              </a:rPr>
              <a:t>x</a:t>
            </a:r>
            <a:r>
              <a:rPr sz="1000" spc="40" dirty="0">
                <a:latin typeface="Lucida Sans Unicode"/>
                <a:cs typeface="Lucida Sans Unicode"/>
              </a:rPr>
              <a:t>)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000" spc="20" dirty="0">
                <a:latin typeface="Microsoft Sans Serif"/>
                <a:cs typeface="Microsoft Sans Serif"/>
              </a:rPr>
              <a:t>A</a:t>
            </a:r>
            <a:r>
              <a:rPr sz="1050" spc="30" baseline="-11904" dirty="0">
                <a:latin typeface="Trebuchet MS"/>
                <a:cs typeface="Trebuchet MS"/>
              </a:rPr>
              <a:t>λ</a:t>
            </a:r>
            <a:r>
              <a:rPr sz="750" spc="30" baseline="-27777" dirty="0">
                <a:latin typeface="Microsoft Sans Serif"/>
                <a:cs typeface="Microsoft Sans Serif"/>
              </a:rPr>
              <a:t>0 </a:t>
            </a:r>
            <a:r>
              <a:rPr sz="750" spc="142" baseline="-27777" dirty="0">
                <a:latin typeface="Microsoft Sans Serif"/>
                <a:cs typeface="Microsoft Sans Serif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-45" dirty="0">
                <a:latin typeface="Lucida Sans Unicode"/>
                <a:cs typeface="Lucida Sans Unicode"/>
              </a:rPr>
              <a:t> </a:t>
            </a:r>
            <a:r>
              <a:rPr sz="1500" spc="142" baseline="41666" dirty="0">
                <a:latin typeface="Sitka Small"/>
                <a:cs typeface="Sitka Small"/>
              </a:rPr>
              <a:t>S</a:t>
            </a:r>
            <a:r>
              <a:rPr sz="1050" spc="142" baseline="-23809" dirty="0">
                <a:latin typeface="Trebuchet MS"/>
                <a:cs typeface="Trebuchet MS"/>
              </a:rPr>
              <a:t>λ</a:t>
            </a:r>
            <a:r>
              <a:rPr sz="1050" spc="142" baseline="-23809" dirty="0">
                <a:latin typeface="Lucida Sans Unicode"/>
                <a:cs typeface="Lucida Sans Unicode"/>
              </a:rPr>
              <a:t>2</a:t>
            </a:r>
            <a:r>
              <a:rPr sz="1050" spc="142" baseline="-23809" dirty="0">
                <a:latin typeface="Verdana"/>
                <a:cs typeface="Verdana"/>
              </a:rPr>
              <a:t>Λ</a:t>
            </a:r>
            <a:r>
              <a:rPr sz="1050" spc="-52" baseline="-23809" dirty="0">
                <a:latin typeface="Verdana"/>
                <a:cs typeface="Verdana"/>
              </a:rPr>
              <a:t> </a:t>
            </a:r>
            <a:r>
              <a:rPr sz="1000" spc="45" dirty="0">
                <a:latin typeface="Microsoft Sans Serif"/>
                <a:cs typeface="Microsoft Sans Serif"/>
              </a:rPr>
              <a:t>A</a:t>
            </a:r>
            <a:r>
              <a:rPr sz="1050" spc="67" baseline="-11904" dirty="0">
                <a:latin typeface="Trebuchet MS"/>
                <a:cs typeface="Trebuchet MS"/>
              </a:rPr>
              <a:t>λ</a:t>
            </a:r>
            <a:endParaRPr sz="1050" baseline="-11904">
              <a:latin typeface="Trebuchet MS"/>
              <a:cs typeface="Trebuchet MS"/>
            </a:endParaRPr>
          </a:p>
          <a:p>
            <a:pPr marL="50800">
              <a:lnSpc>
                <a:spcPct val="100000"/>
              </a:lnSpc>
              <a:spcBef>
                <a:spcPts val="250"/>
              </a:spcBef>
            </a:pPr>
            <a:r>
              <a:rPr sz="1000" spc="-90" dirty="0">
                <a:latin typeface="Microsoft Sans Serif"/>
                <a:cs typeface="Microsoft Sans Serif"/>
              </a:rPr>
              <a:t>so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25" dirty="0">
                <a:latin typeface="Lucida Sans Unicode"/>
                <a:cs typeface="Lucida Sans Unicode"/>
              </a:rPr>
              <a:t>∪</a:t>
            </a:r>
            <a:r>
              <a:rPr sz="1050" spc="37" baseline="-11904" dirty="0">
                <a:latin typeface="Trebuchet MS"/>
                <a:cs typeface="Trebuchet MS"/>
              </a:rPr>
              <a:t>λ</a:t>
            </a:r>
            <a:r>
              <a:rPr sz="1050" spc="37" baseline="-11904" dirty="0">
                <a:latin typeface="Lucida Sans Unicode"/>
                <a:cs typeface="Lucida Sans Unicode"/>
              </a:rPr>
              <a:t>2</a:t>
            </a:r>
            <a:r>
              <a:rPr sz="1050" spc="37" baseline="-11904" dirty="0">
                <a:latin typeface="Verdana"/>
                <a:cs typeface="Verdana"/>
              </a:rPr>
              <a:t>Λ</a:t>
            </a:r>
            <a:r>
              <a:rPr sz="1000" spc="25" dirty="0">
                <a:latin typeface="Microsoft Sans Serif"/>
                <a:cs typeface="Microsoft Sans Serif"/>
              </a:rPr>
              <a:t>A</a:t>
            </a:r>
            <a:r>
              <a:rPr sz="1050" spc="37" baseline="-11904" dirty="0">
                <a:latin typeface="Trebuchet MS"/>
                <a:cs typeface="Trebuchet MS"/>
              </a:rPr>
              <a:t>λ</a:t>
            </a:r>
            <a:r>
              <a:rPr sz="1050" spc="232" baseline="-11904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4407801" y="2919285"/>
            <a:ext cx="86360" cy="85725"/>
            <a:chOff x="4407801" y="2919285"/>
            <a:chExt cx="86360" cy="85725"/>
          </a:xfrm>
        </p:grpSpPr>
        <p:sp>
          <p:nvSpPr>
            <p:cNvPr id="43" name="object 43"/>
            <p:cNvSpPr/>
            <p:nvPr/>
          </p:nvSpPr>
          <p:spPr>
            <a:xfrm>
              <a:off x="4410329" y="2919285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412856" y="2921812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412856" y="3002140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491291" y="2919285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200" y="107517"/>
            <a:ext cx="4493895" cy="82550"/>
          </a:xfrm>
          <a:custGeom>
            <a:avLst/>
            <a:gdLst/>
            <a:ahLst/>
            <a:cxnLst/>
            <a:rect l="l" t="t" r="r" b="b"/>
            <a:pathLst>
              <a:path w="4493895" h="82550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4493656" y="82384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E5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7200" y="151951"/>
            <a:ext cx="4544695" cy="233045"/>
            <a:chOff x="57200" y="151951"/>
            <a:chExt cx="4544695" cy="2330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283324"/>
              <a:ext cx="101600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801" y="158089"/>
              <a:ext cx="4442802" cy="22683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200" y="151951"/>
              <a:ext cx="4493895" cy="182245"/>
            </a:xfrm>
            <a:custGeom>
              <a:avLst/>
              <a:gdLst/>
              <a:ahLst/>
              <a:cxnLst/>
              <a:rect l="l" t="t" r="r" b="b"/>
              <a:pathLst>
                <a:path w="4493895" h="182245">
                  <a:moveTo>
                    <a:pt x="4493656" y="0"/>
                  </a:moveTo>
                  <a:lnTo>
                    <a:pt x="0" y="0"/>
                  </a:lnTo>
                  <a:lnTo>
                    <a:pt x="0" y="131372"/>
                  </a:lnTo>
                  <a:lnTo>
                    <a:pt x="4008" y="151097"/>
                  </a:lnTo>
                  <a:lnTo>
                    <a:pt x="14922" y="167250"/>
                  </a:lnTo>
                  <a:lnTo>
                    <a:pt x="31075" y="178164"/>
                  </a:lnTo>
                  <a:lnTo>
                    <a:pt x="50800" y="182173"/>
                  </a:lnTo>
                  <a:lnTo>
                    <a:pt x="4442856" y="182173"/>
                  </a:lnTo>
                  <a:lnTo>
                    <a:pt x="4462581" y="178164"/>
                  </a:lnTo>
                  <a:lnTo>
                    <a:pt x="4478734" y="167250"/>
                  </a:lnTo>
                  <a:lnTo>
                    <a:pt x="4489648" y="151097"/>
                  </a:lnTo>
                  <a:lnTo>
                    <a:pt x="4493656" y="131372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50856" y="196188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79">
                  <a:moveTo>
                    <a:pt x="0" y="10618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50856" y="18348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50856" y="17078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0856" y="15808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5300" y="125874"/>
            <a:ext cx="36715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5" dirty="0">
                <a:solidFill>
                  <a:srgbClr val="000000"/>
                </a:solidFill>
              </a:rPr>
              <a:t>Prove</a:t>
            </a:r>
            <a:r>
              <a:rPr sz="1000" spc="60" dirty="0">
                <a:solidFill>
                  <a:srgbClr val="000000"/>
                </a:solidFill>
              </a:rPr>
              <a:t> </a:t>
            </a:r>
            <a:r>
              <a:rPr sz="1000" spc="10" dirty="0">
                <a:solidFill>
                  <a:srgbClr val="000000"/>
                </a:solidFill>
              </a:rPr>
              <a:t>that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5" dirty="0">
                <a:solidFill>
                  <a:srgbClr val="000000"/>
                </a:solidFill>
              </a:rPr>
              <a:t>the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30" dirty="0">
                <a:solidFill>
                  <a:srgbClr val="000000"/>
                </a:solidFill>
              </a:rPr>
              <a:t>intersection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of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80" dirty="0">
                <a:solidFill>
                  <a:srgbClr val="000000"/>
                </a:solidFill>
              </a:rPr>
              <a:t>a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10" dirty="0">
                <a:solidFill>
                  <a:srgbClr val="000000"/>
                </a:solidFill>
              </a:rPr>
              <a:t>finite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30" dirty="0">
                <a:solidFill>
                  <a:srgbClr val="000000"/>
                </a:solidFill>
              </a:rPr>
              <a:t>collection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20" dirty="0">
                <a:solidFill>
                  <a:srgbClr val="000000"/>
                </a:solidFill>
              </a:rPr>
              <a:t>of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60" dirty="0">
                <a:solidFill>
                  <a:srgbClr val="000000"/>
                </a:solidFill>
              </a:rPr>
              <a:t>open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70" dirty="0">
                <a:solidFill>
                  <a:srgbClr val="000000"/>
                </a:solidFill>
              </a:rPr>
              <a:t>sets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5" dirty="0">
                <a:solidFill>
                  <a:srgbClr val="000000"/>
                </a:solidFill>
              </a:rPr>
              <a:t>is</a:t>
            </a:r>
            <a:r>
              <a:rPr sz="1000" spc="65" dirty="0">
                <a:solidFill>
                  <a:srgbClr val="000000"/>
                </a:solidFill>
              </a:rPr>
              <a:t> </a:t>
            </a:r>
            <a:r>
              <a:rPr sz="1000" spc="-50" dirty="0">
                <a:solidFill>
                  <a:srgbClr val="000000"/>
                </a:solidFill>
              </a:rPr>
              <a:t>open.</a:t>
            </a:r>
            <a:endParaRPr sz="1000"/>
          </a:p>
        </p:txBody>
      </p:sp>
      <p:sp>
        <p:nvSpPr>
          <p:cNvPr id="12" name="object 12"/>
          <p:cNvSpPr/>
          <p:nvPr/>
        </p:nvSpPr>
        <p:spPr>
          <a:xfrm>
            <a:off x="57200" y="486041"/>
            <a:ext cx="4493895" cy="187960"/>
          </a:xfrm>
          <a:custGeom>
            <a:avLst/>
            <a:gdLst/>
            <a:ahLst/>
            <a:cxnLst/>
            <a:rect l="l" t="t" r="r" b="b"/>
            <a:pathLst>
              <a:path w="4493895" h="187959">
                <a:moveTo>
                  <a:pt x="4442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7798"/>
                </a:lnTo>
                <a:lnTo>
                  <a:pt x="4493656" y="187798"/>
                </a:lnTo>
                <a:lnTo>
                  <a:pt x="4493656" y="50800"/>
                </a:lnTo>
                <a:lnTo>
                  <a:pt x="4489648" y="31075"/>
                </a:lnTo>
                <a:lnTo>
                  <a:pt x="4478734" y="14922"/>
                </a:lnTo>
                <a:lnTo>
                  <a:pt x="4462581" y="4008"/>
                </a:lnTo>
                <a:lnTo>
                  <a:pt x="4442856" y="0"/>
                </a:lnTo>
                <a:close/>
              </a:path>
            </a:pathLst>
          </a:custGeom>
          <a:solidFill>
            <a:srgbClr val="002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5300" y="465020"/>
            <a:ext cx="41084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60" dirty="0">
                <a:solidFill>
                  <a:srgbClr val="FFF200"/>
                </a:solidFill>
                <a:latin typeface="Microsoft Sans Serif"/>
                <a:cs typeface="Microsoft Sans Serif"/>
              </a:rPr>
              <a:t>P</a:t>
            </a:r>
            <a:r>
              <a:rPr sz="1200" spc="-10" dirty="0">
                <a:solidFill>
                  <a:srgbClr val="FFF200"/>
                </a:solidFill>
                <a:latin typeface="Microsoft Sans Serif"/>
                <a:cs typeface="Microsoft Sans Serif"/>
              </a:rPr>
              <a:t>r</a:t>
            </a:r>
            <a:r>
              <a:rPr sz="1200" spc="-50" dirty="0">
                <a:solidFill>
                  <a:srgbClr val="FFF200"/>
                </a:solidFill>
                <a:latin typeface="Microsoft Sans Serif"/>
                <a:cs typeface="Microsoft Sans Serif"/>
              </a:rPr>
              <a:t>o</a:t>
            </a:r>
            <a:r>
              <a:rPr sz="1200" spc="-85" dirty="0">
                <a:solidFill>
                  <a:srgbClr val="FFF200"/>
                </a:solidFill>
                <a:latin typeface="Microsoft Sans Serif"/>
                <a:cs typeface="Microsoft Sans Serif"/>
              </a:rPr>
              <a:t>o</a:t>
            </a:r>
            <a:r>
              <a:rPr sz="1200" spc="20" dirty="0">
                <a:solidFill>
                  <a:srgbClr val="FFF200"/>
                </a:solidFill>
                <a:latin typeface="Microsoft Sans Serif"/>
                <a:cs typeface="Microsoft Sans Serif"/>
              </a:rPr>
              <a:t>f</a:t>
            </a:r>
            <a:r>
              <a:rPr sz="1200" spc="-5" dirty="0">
                <a:solidFill>
                  <a:srgbClr val="FFF200"/>
                </a:solidFill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7200" y="530259"/>
            <a:ext cx="4544695" cy="2221865"/>
            <a:chOff x="57200" y="530259"/>
            <a:chExt cx="4544695" cy="2221865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200" y="661187"/>
              <a:ext cx="4493656" cy="5060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000" y="2649982"/>
              <a:ext cx="101600" cy="1016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801" y="2637281"/>
              <a:ext cx="4442802" cy="1143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50857" y="530288"/>
              <a:ext cx="50746" cy="211969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7200" y="705451"/>
              <a:ext cx="4493895" cy="1995805"/>
            </a:xfrm>
            <a:custGeom>
              <a:avLst/>
              <a:gdLst/>
              <a:ahLst/>
              <a:cxnLst/>
              <a:rect l="l" t="t" r="r" b="b"/>
              <a:pathLst>
                <a:path w="4493895" h="1995805">
                  <a:moveTo>
                    <a:pt x="4493656" y="0"/>
                  </a:moveTo>
                  <a:lnTo>
                    <a:pt x="0" y="0"/>
                  </a:lnTo>
                  <a:lnTo>
                    <a:pt x="0" y="1944530"/>
                  </a:lnTo>
                  <a:lnTo>
                    <a:pt x="4008" y="1964255"/>
                  </a:lnTo>
                  <a:lnTo>
                    <a:pt x="14922" y="1980408"/>
                  </a:lnTo>
                  <a:lnTo>
                    <a:pt x="31075" y="1991322"/>
                  </a:lnTo>
                  <a:lnTo>
                    <a:pt x="50800" y="1995330"/>
                  </a:lnTo>
                  <a:lnTo>
                    <a:pt x="4442856" y="1995330"/>
                  </a:lnTo>
                  <a:lnTo>
                    <a:pt x="4462581" y="1991322"/>
                  </a:lnTo>
                  <a:lnTo>
                    <a:pt x="4478734" y="1980408"/>
                  </a:lnTo>
                  <a:lnTo>
                    <a:pt x="4489648" y="1964255"/>
                  </a:lnTo>
                  <a:lnTo>
                    <a:pt x="4493656" y="1944530"/>
                  </a:lnTo>
                  <a:lnTo>
                    <a:pt x="4493656" y="0"/>
                  </a:lnTo>
                  <a:close/>
                </a:path>
              </a:pathLst>
            </a:custGeom>
            <a:solidFill>
              <a:srgbClr val="E5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50856" y="568359"/>
              <a:ext cx="0" cy="2101215"/>
            </a:xfrm>
            <a:custGeom>
              <a:avLst/>
              <a:gdLst/>
              <a:ahLst/>
              <a:cxnLst/>
              <a:rect l="l" t="t" r="r" b="b"/>
              <a:pathLst>
                <a:path h="2101215">
                  <a:moveTo>
                    <a:pt x="0" y="210067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50856" y="55565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50856" y="54295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50856" y="53025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971600"/>
              <a:ext cx="59588" cy="59588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69900" y="600366"/>
            <a:ext cx="2157095" cy="41846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15"/>
              </a:spcBef>
            </a:pPr>
            <a:r>
              <a:rPr sz="1000" spc="-65" dirty="0">
                <a:latin typeface="Microsoft Sans Serif"/>
                <a:cs typeface="Microsoft Sans Serif"/>
              </a:rPr>
              <a:t>Sup</a:t>
            </a:r>
            <a:r>
              <a:rPr sz="1000" spc="-35" dirty="0">
                <a:latin typeface="Microsoft Sans Serif"/>
                <a:cs typeface="Microsoft Sans Serif"/>
              </a:rPr>
              <a:t>p</a:t>
            </a:r>
            <a:r>
              <a:rPr sz="1000" spc="-105" dirty="0">
                <a:latin typeface="Microsoft Sans Serif"/>
                <a:cs typeface="Microsoft Sans Serif"/>
              </a:rPr>
              <a:t>ose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67" baseline="-11904" dirty="0">
                <a:latin typeface="Microsoft Sans Serif"/>
                <a:cs typeface="Microsoft Sans Serif"/>
              </a:rPr>
              <a:t>1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X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Microsoft Sans Serif"/>
                <a:cs typeface="Microsoft Sans Serif"/>
              </a:rPr>
              <a:t>a</a:t>
            </a:r>
            <a:r>
              <a:rPr sz="1000" spc="-45" dirty="0">
                <a:latin typeface="Microsoft Sans Serif"/>
                <a:cs typeface="Microsoft Sans Serif"/>
              </a:rPr>
              <a:t>r</a:t>
            </a:r>
            <a:r>
              <a:rPr sz="1000" spc="-70" dirty="0">
                <a:latin typeface="Microsoft Sans Serif"/>
                <a:cs typeface="Microsoft Sans Serif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o</a:t>
            </a:r>
            <a:r>
              <a:rPr sz="1000" spc="-20" dirty="0">
                <a:latin typeface="Microsoft Sans Serif"/>
                <a:cs typeface="Microsoft Sans Serif"/>
              </a:rPr>
              <a:t>p</a:t>
            </a:r>
            <a:r>
              <a:rPr sz="1000" spc="-80" dirty="0">
                <a:latin typeface="Microsoft Sans Serif"/>
                <a:cs typeface="Microsoft Sans Serif"/>
              </a:rPr>
              <a:t>en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sets.</a:t>
            </a:r>
            <a:endParaRPr sz="1000">
              <a:latin typeface="Microsoft Sans Serif"/>
              <a:cs typeface="Microsoft Sans Serif"/>
            </a:endParaRPr>
          </a:p>
          <a:p>
            <a:pPr marL="715645">
              <a:lnSpc>
                <a:spcPct val="100000"/>
              </a:lnSpc>
              <a:spcBef>
                <a:spcPts val="434"/>
              </a:spcBef>
            </a:pPr>
            <a:r>
              <a:rPr sz="700" spc="-30" dirty="0">
                <a:latin typeface="Microsoft Sans Serif"/>
                <a:cs typeface="Microsoft Sans Serif"/>
              </a:rPr>
              <a:t>n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3163" y="967221"/>
            <a:ext cx="1746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80" dirty="0">
                <a:latin typeface="Microsoft Sans Serif"/>
                <a:cs typeface="Microsoft Sans Serif"/>
              </a:rPr>
              <a:t>i</a:t>
            </a:r>
            <a:r>
              <a:rPr sz="700" dirty="0">
                <a:latin typeface="Verdana"/>
                <a:cs typeface="Verdana"/>
              </a:rPr>
              <a:t>=</a:t>
            </a:r>
            <a:r>
              <a:rPr sz="700" spc="-45" dirty="0">
                <a:latin typeface="Microsoft Sans Serif"/>
                <a:cs typeface="Microsoft Sans Serif"/>
              </a:rPr>
              <a:t>1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2884" y="894491"/>
            <a:ext cx="10909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20395" algn="l"/>
              </a:tabLst>
            </a:pPr>
            <a:r>
              <a:rPr sz="1000" spc="5" dirty="0">
                <a:latin typeface="Microsoft Sans Serif"/>
                <a:cs typeface="Microsoft Sans Serif"/>
              </a:rPr>
              <a:t>I</a:t>
            </a:r>
            <a:r>
              <a:rPr sz="1000" spc="10" dirty="0">
                <a:latin typeface="Microsoft Sans Serif"/>
                <a:cs typeface="Microsoft Sans Serif"/>
              </a:rPr>
              <a:t>f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7" baseline="-11904" dirty="0">
                <a:latin typeface="Microsoft Sans Serif"/>
                <a:cs typeface="Microsoft Sans Serif"/>
              </a:rPr>
              <a:t>i</a:t>
            </a:r>
            <a:r>
              <a:rPr sz="1050" spc="-75" baseline="-119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36623" y="1046320"/>
            <a:ext cx="1577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67" baseline="-11904" dirty="0">
                <a:latin typeface="Microsoft Sans Serif"/>
                <a:cs typeface="Microsoft Sans Serif"/>
              </a:rPr>
              <a:t>1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67" baseline="-11904" dirty="0">
                <a:latin typeface="Microsoft Sans Serif"/>
                <a:cs typeface="Microsoft Sans Serif"/>
              </a:rPr>
              <a:t>2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x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∈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endParaRPr sz="1050" baseline="-11904">
              <a:latin typeface="Microsoft Sans Serif"/>
              <a:cs typeface="Microsoft Sans Serif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38150" y="1313218"/>
            <a:ext cx="4255770" cy="1308735"/>
            <a:chOff x="238150" y="1313218"/>
            <a:chExt cx="4255770" cy="1308735"/>
          </a:xfrm>
        </p:grpSpPr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150" y="1313218"/>
              <a:ext cx="59588" cy="5958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654835"/>
              <a:ext cx="59588" cy="5958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150" y="1996452"/>
              <a:ext cx="59588" cy="59588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4410329" y="2536190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12856" y="2538717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412856" y="2619044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895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91291" y="2536190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8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3333B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48284" y="1236108"/>
            <a:ext cx="137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90" dirty="0">
                <a:latin typeface="Microsoft Sans Serif"/>
                <a:cs typeface="Microsoft Sans Serif"/>
              </a:rPr>
              <a:t>so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8284" y="1577726"/>
            <a:ext cx="1962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Let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4859" y="1387937"/>
            <a:ext cx="3281045" cy="519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spc="260" dirty="0">
                <a:latin typeface="Lucida Sans Unicode"/>
                <a:cs typeface="Lucida Sans Unicode"/>
              </a:rPr>
              <a:t>I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50" spc="-67" baseline="-11904" dirty="0">
                <a:latin typeface="Microsoft Sans Serif"/>
                <a:cs typeface="Microsoft Sans Serif"/>
              </a:rPr>
              <a:t>1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-7" baseline="-11904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0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r>
              <a:rPr sz="1050" baseline="-11904" dirty="0">
                <a:latin typeface="Times New Roman"/>
                <a:cs typeface="Times New Roman"/>
              </a:rPr>
              <a:t> </a:t>
            </a:r>
            <a:r>
              <a:rPr sz="1050" spc="15" baseline="-11904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such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-7" baseline="-11904" dirty="0">
                <a:latin typeface="Trebuchet MS"/>
                <a:cs typeface="Trebuchet MS"/>
              </a:rPr>
              <a:t>o</a:t>
            </a:r>
            <a:r>
              <a:rPr sz="750" spc="-44" baseline="-27777" dirty="0">
                <a:latin typeface="Microsoft Sans Serif"/>
                <a:cs typeface="Microsoft Sans Serif"/>
              </a:rPr>
              <a:t>1</a:t>
            </a:r>
            <a:r>
              <a:rPr sz="750" spc="-15" baseline="-27777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67" baseline="-11904" dirty="0">
                <a:latin typeface="Microsoft Sans Serif"/>
                <a:cs typeface="Microsoft Sans Serif"/>
              </a:rPr>
              <a:t>1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B</a:t>
            </a:r>
            <a:r>
              <a:rPr sz="1050" spc="-7" baseline="-11904" dirty="0">
                <a:latin typeface="Trebuchet MS"/>
                <a:cs typeface="Trebuchet MS"/>
              </a:rPr>
              <a:t>o</a:t>
            </a:r>
            <a:r>
              <a:rPr sz="750" spc="-37" baseline="-27777" dirty="0">
                <a:latin typeface="Microsoft Sans Serif"/>
                <a:cs typeface="Microsoft Sans Serif"/>
              </a:rPr>
              <a:t>n</a:t>
            </a:r>
            <a:r>
              <a:rPr sz="750" spc="-7" baseline="-27777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A</a:t>
            </a:r>
            <a:r>
              <a:rPr sz="1050" spc="-44" baseline="-11904" dirty="0">
                <a:latin typeface="Microsoft Sans Serif"/>
                <a:cs typeface="Microsoft Sans Serif"/>
              </a:rPr>
              <a:t>n</a:t>
            </a:r>
            <a:endParaRPr sz="1050" baseline="-11904">
              <a:latin typeface="Microsoft Sans Serif"/>
              <a:cs typeface="Microsoft Sans Serif"/>
            </a:endParaRPr>
          </a:p>
          <a:p>
            <a:pPr marL="10160" algn="ctr">
              <a:lnSpc>
                <a:spcPct val="100000"/>
              </a:lnSpc>
              <a:spcBef>
                <a:spcPts val="1490"/>
              </a:spcBef>
            </a:pPr>
            <a:r>
              <a:rPr sz="1000" spc="-80" dirty="0">
                <a:latin typeface="Tahoma"/>
                <a:cs typeface="Tahoma"/>
              </a:rPr>
              <a:t>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Lucida Sans Unicode"/>
                <a:cs typeface="Lucida Sans Unicode"/>
              </a:rPr>
              <a:t>=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mi</a:t>
            </a:r>
            <a:r>
              <a:rPr sz="1000" spc="-35" dirty="0">
                <a:latin typeface="Microsoft Sans Serif"/>
                <a:cs typeface="Microsoft Sans Serif"/>
              </a:rPr>
              <a:t>n</a:t>
            </a:r>
            <a:r>
              <a:rPr sz="1000" spc="170" dirty="0">
                <a:latin typeface="Lucida Sans Unicode"/>
                <a:cs typeface="Lucida Sans Unicode"/>
              </a:rPr>
              <a:t>(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50" spc="-67" baseline="-11904" dirty="0">
                <a:latin typeface="Microsoft Sans Serif"/>
                <a:cs typeface="Microsoft Sans Serif"/>
              </a:rPr>
              <a:t>1</a:t>
            </a:r>
            <a:r>
              <a:rPr sz="1050" spc="-157" baseline="-11904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ahoma"/>
                <a:cs typeface="Tahoma"/>
              </a:rPr>
              <a:t>o</a:t>
            </a:r>
            <a:r>
              <a:rPr sz="1050" spc="75" baseline="-11904" dirty="0">
                <a:latin typeface="Microsoft Sans Serif"/>
                <a:cs typeface="Microsoft Sans Serif"/>
              </a:rPr>
              <a:t>n</a:t>
            </a:r>
            <a:r>
              <a:rPr sz="1000" spc="170" dirty="0">
                <a:latin typeface="Lucida Sans Unicode"/>
                <a:cs typeface="Lucida Sans Unicode"/>
              </a:rPr>
              <a:t>}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ahoma"/>
                <a:cs typeface="Tahoma"/>
              </a:rPr>
              <a:t>&gt;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0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8284" y="1919343"/>
            <a:ext cx="299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Microsoft Sans Serif"/>
                <a:cs typeface="Microsoft Sans Serif"/>
              </a:rPr>
              <a:t>Then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53567" y="2237056"/>
            <a:ext cx="54927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7680" algn="l"/>
              </a:tabLst>
            </a:pPr>
            <a:r>
              <a:rPr sz="700" dirty="0">
                <a:latin typeface="Trebuchet MS"/>
                <a:cs typeface="Trebuchet MS"/>
              </a:rPr>
              <a:t>o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700" dirty="0">
                <a:latin typeface="Trebuchet MS"/>
                <a:cs typeface="Trebuchet MS"/>
              </a:rPr>
              <a:t>o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76870" y="2275010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30" dirty="0">
                <a:latin typeface="Microsoft Sans Serif"/>
                <a:cs typeface="Microsoft Sans Serif"/>
              </a:rPr>
              <a:t>1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44484" y="2237056"/>
            <a:ext cx="9677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1165" algn="l"/>
                <a:tab pos="906780" algn="l"/>
              </a:tabLst>
            </a:pPr>
            <a:r>
              <a:rPr sz="700" spc="-45" dirty="0">
                <a:latin typeface="Microsoft Sans Serif"/>
                <a:cs typeface="Microsoft Sans Serif"/>
              </a:rPr>
              <a:t>1</a:t>
            </a:r>
            <a:r>
              <a:rPr sz="700" spc="-45" dirty="0">
                <a:latin typeface="Times New Roman"/>
                <a:cs typeface="Times New Roman"/>
              </a:rPr>
              <a:t>	</a:t>
            </a:r>
            <a:r>
              <a:rPr sz="700" dirty="0">
                <a:latin typeface="Trebuchet MS"/>
                <a:cs typeface="Trebuchet MS"/>
              </a:rPr>
              <a:t>o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700" dirty="0">
                <a:latin typeface="Trebuchet MS"/>
                <a:cs typeface="Trebuchet MS"/>
              </a:rPr>
              <a:t>o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586647" y="2275010"/>
            <a:ext cx="58419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25" dirty="0">
                <a:latin typeface="Microsoft Sans Serif"/>
                <a:cs typeface="Microsoft Sans Serif"/>
              </a:rPr>
              <a:t>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22674" y="2059917"/>
            <a:ext cx="717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0" dirty="0">
                <a:latin typeface="Microsoft Sans Serif"/>
                <a:cs typeface="Microsoft Sans Serif"/>
              </a:rPr>
              <a:t>n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77411" y="2059919"/>
            <a:ext cx="1663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600" dirty="0">
                <a:latin typeface="Sitka Small"/>
                <a:cs typeface="Sitka Small"/>
              </a:rPr>
              <a:t>\</a:t>
            </a:r>
            <a:endParaRPr sz="1000">
              <a:latin typeface="Sitka Small"/>
              <a:cs typeface="Sitka Smal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71988" y="2369200"/>
            <a:ext cx="1746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80" dirty="0">
                <a:latin typeface="Microsoft Sans Serif"/>
                <a:cs typeface="Microsoft Sans Serif"/>
              </a:rPr>
              <a:t>i</a:t>
            </a:r>
            <a:r>
              <a:rPr sz="700" dirty="0">
                <a:latin typeface="Verdana"/>
                <a:cs typeface="Verdana"/>
              </a:rPr>
              <a:t>=</a:t>
            </a:r>
            <a:r>
              <a:rPr sz="700" spc="-45" dirty="0">
                <a:latin typeface="Microsoft Sans Serif"/>
                <a:cs typeface="Microsoft Sans Serif"/>
              </a:rPr>
              <a:t>1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69239" y="2180125"/>
            <a:ext cx="36855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87750" algn="l"/>
              </a:tabLst>
            </a:pPr>
            <a:r>
              <a:rPr sz="1000" spc="-5" dirty="0">
                <a:latin typeface="Microsoft Sans Serif"/>
                <a:cs typeface="Microsoft Sans Serif"/>
              </a:rPr>
              <a:t>B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Microsoft Sans Serif"/>
                <a:cs typeface="Microsoft Sans Serif"/>
              </a:rPr>
              <a:t>hence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B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Lucida Sans Unicode"/>
                <a:cs typeface="Lucida Sans Unicode"/>
              </a:rPr>
              <a:t>(</a:t>
            </a:r>
            <a:r>
              <a:rPr sz="1000" spc="45" dirty="0">
                <a:latin typeface="Microsoft Sans Serif"/>
                <a:cs typeface="Microsoft Sans Serif"/>
              </a:rPr>
              <a:t>x</a:t>
            </a:r>
            <a:r>
              <a:rPr sz="1000" spc="60" dirty="0">
                <a:latin typeface="Lucida Sans Unicode"/>
                <a:cs typeface="Lucida Sans Unicode"/>
              </a:rPr>
              <a:t>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60" dirty="0">
                <a:latin typeface="Lucida Sans Unicode"/>
                <a:cs typeface="Lucida Sans Unicode"/>
              </a:rPr>
              <a:t>c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56420" y="2237056"/>
            <a:ext cx="12192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575" algn="l"/>
                <a:tab pos="1184910" algn="l"/>
              </a:tabLst>
            </a:pPr>
            <a:r>
              <a:rPr sz="700" spc="-30" dirty="0">
                <a:latin typeface="Microsoft Sans Serif"/>
                <a:cs typeface="Microsoft Sans Serif"/>
              </a:rPr>
              <a:t>n</a:t>
            </a:r>
            <a:r>
              <a:rPr sz="700" spc="-30" dirty="0">
                <a:latin typeface="Times New Roman"/>
                <a:cs typeface="Times New Roman"/>
              </a:rPr>
              <a:t>	</a:t>
            </a:r>
            <a:r>
              <a:rPr sz="700" dirty="0">
                <a:latin typeface="Trebuchet MS"/>
                <a:cs typeface="Trebuchet MS"/>
              </a:rPr>
              <a:t>o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700" spc="5" dirty="0">
                <a:latin typeface="Microsoft Sans Serif"/>
                <a:cs typeface="Microsoft Sans Serif"/>
              </a:rPr>
              <a:t>i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11566" y="2474394"/>
            <a:ext cx="717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0" dirty="0">
                <a:latin typeface="Microsoft Sans Serif"/>
                <a:cs typeface="Microsoft Sans Serif"/>
              </a:rPr>
              <a:t>n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411566" y="2555090"/>
            <a:ext cx="1746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80" dirty="0">
                <a:latin typeface="Microsoft Sans Serif"/>
                <a:cs typeface="Microsoft Sans Serif"/>
              </a:rPr>
              <a:t>i</a:t>
            </a:r>
            <a:r>
              <a:rPr sz="700" dirty="0">
                <a:latin typeface="Verdana"/>
                <a:cs typeface="Verdana"/>
              </a:rPr>
              <a:t>=</a:t>
            </a:r>
            <a:r>
              <a:rPr sz="700" spc="-45" dirty="0">
                <a:latin typeface="Microsoft Sans Serif"/>
                <a:cs typeface="Microsoft Sans Serif"/>
              </a:rPr>
              <a:t>1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2884" y="2482347"/>
            <a:ext cx="18713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258570" algn="l"/>
              </a:tabLst>
            </a:pPr>
            <a:r>
              <a:rPr sz="1000" spc="-35" dirty="0">
                <a:latin typeface="Microsoft Sans Serif"/>
                <a:cs typeface="Microsoft Sans Serif"/>
              </a:rPr>
              <a:t>which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proves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that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135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Microsoft Sans Serif"/>
                <a:cs typeface="Microsoft Sans Serif"/>
              </a:rPr>
              <a:t>A</a:t>
            </a:r>
            <a:r>
              <a:rPr sz="1050" spc="-7" baseline="-11904" dirty="0">
                <a:latin typeface="Microsoft Sans Serif"/>
                <a:cs typeface="Microsoft Sans Serif"/>
              </a:rPr>
              <a:t>i</a:t>
            </a:r>
            <a:r>
              <a:rPr sz="1050" spc="97" baseline="-1190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is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53" name="object 5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38150" y="2904413"/>
            <a:ext cx="59588" cy="59588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348284" y="2827304"/>
            <a:ext cx="3872865" cy="519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This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90" dirty="0">
                <a:latin typeface="Microsoft Sans Serif"/>
                <a:cs typeface="Microsoft Sans Serif"/>
              </a:rPr>
              <a:t>needs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finite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intersection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0" dirty="0">
                <a:latin typeface="Microsoft Sans Serif"/>
                <a:cs typeface="Microsoft Sans Serif"/>
              </a:rPr>
              <a:t>as</a:t>
            </a:r>
            <a:r>
              <a:rPr sz="1000" spc="-9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infimum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infinite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set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positive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numbers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could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zero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55" dirty="0">
                <a:latin typeface="Microsoft Sans Serif"/>
                <a:cs typeface="Microsoft Sans Serif"/>
              </a:rPr>
              <a:t>and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proof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45" dirty="0">
                <a:latin typeface="Microsoft Sans Serif"/>
                <a:cs typeface="Microsoft Sans Serif"/>
              </a:rPr>
              <a:t>would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fail.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spc="-30" dirty="0">
                <a:latin typeface="Microsoft Sans Serif"/>
                <a:cs typeface="Microsoft Sans Serif"/>
              </a:rPr>
              <a:t>The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intersection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an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infinite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collection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of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0" dirty="0">
                <a:latin typeface="Microsoft Sans Serif"/>
                <a:cs typeface="Microsoft Sans Serif"/>
              </a:rPr>
              <a:t>open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70" dirty="0">
                <a:latin typeface="Microsoft Sans Serif"/>
                <a:cs typeface="Microsoft Sans Serif"/>
              </a:rPr>
              <a:t>sets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85" dirty="0">
                <a:latin typeface="Microsoft Sans Serif"/>
                <a:cs typeface="Microsoft Sans Serif"/>
              </a:rPr>
              <a:t>need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not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be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open.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55" name="object 5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8150" y="3246031"/>
            <a:ext cx="59588" cy="5958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4560</Words>
  <Application>Microsoft Office PowerPoint</Application>
  <PresentationFormat>Custom</PresentationFormat>
  <Paragraphs>407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 Black</vt:lpstr>
      <vt:lpstr>Arial MT</vt:lpstr>
      <vt:lpstr>Bradley Hand ITC</vt:lpstr>
      <vt:lpstr>Calibri</vt:lpstr>
      <vt:lpstr>Ink Free</vt:lpstr>
      <vt:lpstr>Lucida Sans Unicode</vt:lpstr>
      <vt:lpstr>Microsoft Sans Serif</vt:lpstr>
      <vt:lpstr>Sitka Small</vt:lpstr>
      <vt:lpstr>Tahoma</vt:lpstr>
      <vt:lpstr>Times New Roman</vt:lpstr>
      <vt:lpstr>Trebuchet MS</vt:lpstr>
      <vt:lpstr>Verdana</vt:lpstr>
      <vt:lpstr>Office Theme</vt:lpstr>
      <vt:lpstr>PowerPoint Presentation</vt:lpstr>
      <vt:lpstr> OUTLINE</vt:lpstr>
      <vt:lpstr>Open and Closed Sets</vt:lpstr>
      <vt:lpstr>Open and Closed Sets: Examples</vt:lpstr>
      <vt:lpstr>Open and Closed Sets: Examples</vt:lpstr>
      <vt:lpstr>Open and Closed Sets: Examples</vt:lpstr>
      <vt:lpstr>Open and Closed Sets: Examples</vt:lpstr>
      <vt:lpstr>Open and Closed Sets: Results</vt:lpstr>
      <vt:lpstr>Prove that the intersection of a finite collection of open sets is open.</vt:lpstr>
      <vt:lpstr>Interior‚ Closure‚ Exterior and Boundary</vt:lpstr>
      <vt:lpstr>Interior‚ Closure‚ Exterior and Boundary</vt:lpstr>
      <vt:lpstr>Interior‚ Closure‚ Exterior and Boundary</vt:lpstr>
      <vt:lpstr>Sequences and Closed Sets</vt:lpstr>
      <vt:lpstr>A set is closed if it contains the limit of any convergent sequence within it.</vt:lpstr>
      <vt:lpstr>A set that contains the limit of any sequence within it must be closed</vt:lpstr>
      <vt:lpstr>Familiar (maybe) Terminology</vt:lpstr>
      <vt:lpstr>Limits or Functions in Metric Spaces</vt:lpstr>
      <vt:lpstr>Limits or Functions and Sequences</vt:lpstr>
      <vt:lpstr>Continuity in Metric Spaces</vt:lpstr>
      <vt:lpstr>Continuity in Metric Spaces</vt:lpstr>
      <vt:lpstr>f is continuous ⇒ f —1 (A) is open in X for every A c Y such that A is open in Y .</vt:lpstr>
      <vt:lpstr>The inverse image of any open set in the range is an open set in the domain ⇒ f</vt:lpstr>
      <vt:lpstr>Algebra or Continuity</vt:lpstr>
      <vt:lpstr>Unirorm Continuity</vt:lpstr>
      <vt:lpstr>Unirorm Continuity: Example</vt:lpstr>
      <vt:lpstr>Unirorm Continuity: Example</vt:lpstr>
      <vt:lpstr>Lipschitz Continuity</vt:lpstr>
      <vt:lpstr>Nomeomorphisms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Jitendra Barik</dc:creator>
  <cp:lastModifiedBy>SB Math Dept</cp:lastModifiedBy>
  <cp:revision>2</cp:revision>
  <dcterms:created xsi:type="dcterms:W3CDTF">2022-11-24T15:14:35Z</dcterms:created>
  <dcterms:modified xsi:type="dcterms:W3CDTF">2023-11-02T05:40:31Z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2015-08-13T00:00:00Z</vt:filetime>
  </property>
  <property fmtid="{D5CDD505-2E9C-101B-9397-08002B2CF9AE}" pid="3" name="Creator">
    <vt:lpwstr>LaTeX with beamer class version 3.07</vt:lpwstr>
  </property>
  <property fmtid="{D5CDD505-2E9C-101B-9397-08002B2CF9AE}" pid="4" name="LastSaved">
    <vt:filetime>2022-11-24T00:00:00Z</vt:filetime>
  </property>
</Properties>
</file>