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7" r:id="rId3"/>
    <p:sldId id="261" r:id="rId4"/>
    <p:sldId id="258" r:id="rId5"/>
    <p:sldId id="259"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E4D9AED-997F-4728-B99C-0C75C409F63E}" type="datetimeFigureOut">
              <a:rPr lang="en-IN" smtClean="0"/>
              <a:t>11-06-2024</a:t>
            </a:fld>
            <a:endParaRPr lang="en-IN"/>
          </a:p>
        </p:txBody>
      </p:sp>
      <p:sp>
        <p:nvSpPr>
          <p:cNvPr id="5" name="Footer Placeholder 4"/>
          <p:cNvSpPr>
            <a:spLocks noGrp="1"/>
          </p:cNvSpPr>
          <p:nvPr>
            <p:ph type="ftr" sz="quarter" idx="11"/>
          </p:nvPr>
        </p:nvSpPr>
        <p:spPr>
          <a:xfrm>
            <a:off x="2416500" y="329307"/>
            <a:ext cx="4973915" cy="309201"/>
          </a:xfrm>
        </p:spPr>
        <p:txBody>
          <a:bodyPr/>
          <a:lstStyle/>
          <a:p>
            <a:endParaRPr lang="en-IN"/>
          </a:p>
        </p:txBody>
      </p:sp>
      <p:sp>
        <p:nvSpPr>
          <p:cNvPr id="6" name="Slide Number Placeholder 5"/>
          <p:cNvSpPr>
            <a:spLocks noGrp="1"/>
          </p:cNvSpPr>
          <p:nvPr>
            <p:ph type="sldNum" sz="quarter" idx="12"/>
          </p:nvPr>
        </p:nvSpPr>
        <p:spPr>
          <a:xfrm>
            <a:off x="1437664" y="798973"/>
            <a:ext cx="811019" cy="503578"/>
          </a:xfrm>
        </p:spPr>
        <p:txBody>
          <a:bodyPr/>
          <a:lstStyle/>
          <a:p>
            <a:fld id="{000AF3ED-3243-4997-B5A1-444A898A4675}" type="slidenum">
              <a:rPr lang="en-IN" smtClean="0"/>
              <a:t>‹#›</a:t>
            </a:fld>
            <a:endParaRPr lang="en-IN"/>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6756671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E4D9AED-997F-4728-B99C-0C75C409F63E}" type="datetimeFigureOut">
              <a:rPr lang="en-IN" smtClean="0"/>
              <a:t>11-06-2024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00AF3ED-3243-4997-B5A1-444A898A4675}" type="slidenum">
              <a:rPr lang="en-IN" smtClean="0"/>
              <a:t>‹#›</a:t>
            </a:fld>
            <a:endParaRPr lang="en-IN"/>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0456924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E4D9AED-997F-4728-B99C-0C75C409F63E}" type="datetimeFigureOut">
              <a:rPr lang="en-IN" smtClean="0"/>
              <a:t>11-06-2024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00AF3ED-3243-4997-B5A1-444A898A4675}" type="slidenum">
              <a:rPr lang="en-IN" smtClean="0"/>
              <a:t>‹#›</a:t>
            </a:fld>
            <a:endParaRPr lang="en-IN"/>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1236235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E4D9AED-997F-4728-B99C-0C75C409F63E}" type="datetimeFigureOut">
              <a:rPr lang="en-IN" smtClean="0"/>
              <a:t>11-06-2024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00AF3ED-3243-4997-B5A1-444A898A4675}" type="slidenum">
              <a:rPr lang="en-IN" smtClean="0"/>
              <a:t>‹#›</a:t>
            </a:fld>
            <a:endParaRPr lang="en-IN"/>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5122519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E4D9AED-997F-4728-B99C-0C75C409F63E}" type="datetimeFigureOut">
              <a:rPr lang="en-IN" smtClean="0"/>
              <a:t>11-06-2024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00AF3ED-3243-4997-B5A1-444A898A4675}" type="slidenum">
              <a:rPr lang="en-IN" smtClean="0"/>
              <a:t>‹#›</a:t>
            </a:fld>
            <a:endParaRPr lang="en-IN"/>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5433315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E4D9AED-997F-4728-B99C-0C75C409F63E}" type="datetimeFigureOut">
              <a:rPr lang="en-IN" smtClean="0"/>
              <a:t>11-06-2024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00AF3ED-3243-4997-B5A1-444A898A4675}" type="slidenum">
              <a:rPr lang="en-IN" smtClean="0"/>
              <a:t>‹#›</a:t>
            </a:fld>
            <a:endParaRPr lang="en-IN"/>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388943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E4D9AED-997F-4728-B99C-0C75C409F63E}" type="datetimeFigureOut">
              <a:rPr lang="en-IN" smtClean="0"/>
              <a:t>11-06-2024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000AF3ED-3243-4997-B5A1-444A898A4675}" type="slidenum">
              <a:rPr lang="en-IN" smtClean="0"/>
              <a:t>‹#›</a:t>
            </a:fld>
            <a:endParaRPr lang="en-IN"/>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6550524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E4D9AED-997F-4728-B99C-0C75C409F63E}" type="datetimeFigureOut">
              <a:rPr lang="en-IN" smtClean="0"/>
              <a:t>11-06-2024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000AF3ED-3243-4997-B5A1-444A898A4675}" type="slidenum">
              <a:rPr lang="en-IN" smtClean="0"/>
              <a:t>‹#›</a:t>
            </a:fld>
            <a:endParaRPr lang="en-IN"/>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3264488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E4D9AED-997F-4728-B99C-0C75C409F63E}" type="datetimeFigureOut">
              <a:rPr lang="en-IN" smtClean="0"/>
              <a:t>11-06-2024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000AF3ED-3243-4997-B5A1-444A898A4675}" type="slidenum">
              <a:rPr lang="en-IN" smtClean="0"/>
              <a:t>‹#›</a:t>
            </a:fld>
            <a:endParaRPr lang="en-IN"/>
          </a:p>
        </p:txBody>
      </p:sp>
    </p:spTree>
    <p:extLst>
      <p:ext uri="{BB962C8B-B14F-4D97-AF65-F5344CB8AC3E}">
        <p14:creationId xmlns:p14="http://schemas.microsoft.com/office/powerpoint/2010/main" val="27465924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E4D9AED-997F-4728-B99C-0C75C409F63E}" type="datetimeFigureOut">
              <a:rPr lang="en-IN" smtClean="0"/>
              <a:t>11-06-2024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00AF3ED-3243-4997-B5A1-444A898A4675}" type="slidenum">
              <a:rPr lang="en-IN" smtClean="0"/>
              <a:t>‹#›</a:t>
            </a:fld>
            <a:endParaRPr lang="en-IN"/>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8224081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5E4D9AED-997F-4728-B99C-0C75C409F63E}" type="datetimeFigureOut">
              <a:rPr lang="en-IN" smtClean="0"/>
              <a:t>11-06-2024</a:t>
            </a:fld>
            <a:endParaRPr lang="en-IN"/>
          </a:p>
        </p:txBody>
      </p:sp>
      <p:sp>
        <p:nvSpPr>
          <p:cNvPr id="6" name="Footer Placeholder 5"/>
          <p:cNvSpPr>
            <a:spLocks noGrp="1"/>
          </p:cNvSpPr>
          <p:nvPr>
            <p:ph type="ftr" sz="quarter" idx="11"/>
          </p:nvPr>
        </p:nvSpPr>
        <p:spPr>
          <a:xfrm>
            <a:off x="1447382" y="318640"/>
            <a:ext cx="5541004" cy="320931"/>
          </a:xfrm>
        </p:spPr>
        <p:txBody>
          <a:bodyPr/>
          <a:lstStyle/>
          <a:p>
            <a:endParaRPr lang="en-IN"/>
          </a:p>
        </p:txBody>
      </p:sp>
      <p:sp>
        <p:nvSpPr>
          <p:cNvPr id="7" name="Slide Number Placeholder 6"/>
          <p:cNvSpPr>
            <a:spLocks noGrp="1"/>
          </p:cNvSpPr>
          <p:nvPr>
            <p:ph type="sldNum" sz="quarter" idx="12"/>
          </p:nvPr>
        </p:nvSpPr>
        <p:spPr/>
        <p:txBody>
          <a:bodyPr/>
          <a:lstStyle/>
          <a:p>
            <a:fld id="{000AF3ED-3243-4997-B5A1-444A898A4675}" type="slidenum">
              <a:rPr lang="en-IN" smtClean="0"/>
              <a:t>‹#›</a:t>
            </a:fld>
            <a:endParaRPr lang="en-IN"/>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2815719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5E4D9AED-997F-4728-B99C-0C75C409F63E}" type="datetimeFigureOut">
              <a:rPr lang="en-IN" smtClean="0"/>
              <a:t>11-06-2024</a:t>
            </a:fld>
            <a:endParaRPr lang="en-IN"/>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000AF3ED-3243-4997-B5A1-444A898A4675}" type="slidenum">
              <a:rPr lang="en-IN" smtClean="0"/>
              <a:t>‹#›</a:t>
            </a:fld>
            <a:endParaRPr lang="en-IN"/>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83205131"/>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BE15F8-3A7C-4D21-90CA-DADBF6E044BA}"/>
              </a:ext>
            </a:extLst>
          </p:cNvPr>
          <p:cNvSpPr>
            <a:spLocks noGrp="1"/>
          </p:cNvSpPr>
          <p:nvPr>
            <p:ph type="ctrTitle"/>
          </p:nvPr>
        </p:nvSpPr>
        <p:spPr/>
        <p:txBody>
          <a:bodyPr>
            <a:normAutofit fontScale="90000"/>
          </a:bodyPr>
          <a:lstStyle/>
          <a:p>
            <a:r>
              <a:rPr lang="en-US" dirty="0"/>
              <a:t>VARIOUS SCHOOLS OF INDIAN PHILOSOPHY</a:t>
            </a:r>
            <a:endParaRPr lang="en-IN" dirty="0"/>
          </a:p>
        </p:txBody>
      </p:sp>
      <p:sp>
        <p:nvSpPr>
          <p:cNvPr id="3" name="Subtitle 2">
            <a:extLst>
              <a:ext uri="{FF2B5EF4-FFF2-40B4-BE49-F238E27FC236}">
                <a16:creationId xmlns:a16="http://schemas.microsoft.com/office/drawing/2014/main" id="{EB2CDF53-2F11-499B-88B5-BF9BBF6BAC16}"/>
              </a:ext>
            </a:extLst>
          </p:cNvPr>
          <p:cNvSpPr>
            <a:spLocks noGrp="1"/>
          </p:cNvSpPr>
          <p:nvPr>
            <p:ph type="subTitle" idx="1"/>
          </p:nvPr>
        </p:nvSpPr>
        <p:spPr/>
        <p:txBody>
          <a:bodyPr/>
          <a:lstStyle/>
          <a:p>
            <a:r>
              <a:rPr lang="en-US" dirty="0"/>
              <a:t>FOR PG SEMESTER -I</a:t>
            </a:r>
            <a:endParaRPr lang="en-IN" dirty="0"/>
          </a:p>
        </p:txBody>
      </p:sp>
    </p:spTree>
    <p:extLst>
      <p:ext uri="{BB962C8B-B14F-4D97-AF65-F5344CB8AC3E}">
        <p14:creationId xmlns:p14="http://schemas.microsoft.com/office/powerpoint/2010/main" val="39523832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DE92F9-D050-4CBD-B207-C803AF08CF6F}"/>
              </a:ext>
            </a:extLst>
          </p:cNvPr>
          <p:cNvSpPr>
            <a:spLocks noGrp="1"/>
          </p:cNvSpPr>
          <p:nvPr>
            <p:ph type="title"/>
          </p:nvPr>
        </p:nvSpPr>
        <p:spPr/>
        <p:txBody>
          <a:bodyPr/>
          <a:lstStyle/>
          <a:p>
            <a:r>
              <a:rPr lang="en-IN" dirty="0"/>
              <a:t>INFERENCE IS NOT CERTAIN</a:t>
            </a:r>
          </a:p>
        </p:txBody>
      </p:sp>
      <p:sp>
        <p:nvSpPr>
          <p:cNvPr id="3" name="Content Placeholder 2">
            <a:extLst>
              <a:ext uri="{FF2B5EF4-FFF2-40B4-BE49-F238E27FC236}">
                <a16:creationId xmlns:a16="http://schemas.microsoft.com/office/drawing/2014/main" id="{8878E0E1-3A5C-46F7-A6D7-B85F70249E76}"/>
              </a:ext>
            </a:extLst>
          </p:cNvPr>
          <p:cNvSpPr>
            <a:spLocks noGrp="1"/>
          </p:cNvSpPr>
          <p:nvPr>
            <p:ph idx="1"/>
          </p:nvPr>
        </p:nvSpPr>
        <p:spPr/>
        <p:txBody>
          <a:bodyPr/>
          <a:lstStyle/>
          <a:p>
            <a:pPr algn="just"/>
            <a:r>
              <a:rPr lang="en-US" dirty="0"/>
              <a:t>If inference is to be regarded as </a:t>
            </a:r>
            <a:r>
              <a:rPr lang="en-US" dirty="0" err="1"/>
              <a:t>pramanas</a:t>
            </a:r>
            <a:r>
              <a:rPr lang="en-US" dirty="0"/>
              <a:t>, it must yield knowledge about which we can have no doubt which must be true to reality.</a:t>
            </a:r>
          </a:p>
          <a:p>
            <a:pPr algn="just"/>
            <a:r>
              <a:rPr lang="en-US" dirty="0"/>
              <a:t>Inference is an uncertain leap from known to the unknown.</a:t>
            </a:r>
          </a:p>
          <a:p>
            <a:pPr algn="just"/>
            <a:r>
              <a:rPr lang="en-US" dirty="0"/>
              <a:t>For, it depends on a universal relation between the middle and the major term and no such relation can be ascertained.</a:t>
            </a:r>
            <a:endParaRPr lang="en-IN" dirty="0"/>
          </a:p>
        </p:txBody>
      </p:sp>
    </p:spTree>
    <p:extLst>
      <p:ext uri="{BB962C8B-B14F-4D97-AF65-F5344CB8AC3E}">
        <p14:creationId xmlns:p14="http://schemas.microsoft.com/office/powerpoint/2010/main" val="5799643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C643F5-DD81-4BD5-8A15-FF9E6309885A}"/>
              </a:ext>
            </a:extLst>
          </p:cNvPr>
          <p:cNvSpPr>
            <a:spLocks noGrp="1"/>
          </p:cNvSpPr>
          <p:nvPr>
            <p:ph type="title"/>
          </p:nvPr>
        </p:nvSpPr>
        <p:spPr/>
        <p:txBody>
          <a:bodyPr/>
          <a:lstStyle/>
          <a:p>
            <a:r>
              <a:rPr lang="en-US" dirty="0"/>
              <a:t>TESTIMONY IS NOT A SAFE SOURCE OF KNOWLEDGE</a:t>
            </a:r>
            <a:endParaRPr lang="en-IN" dirty="0"/>
          </a:p>
        </p:txBody>
      </p:sp>
      <p:sp>
        <p:nvSpPr>
          <p:cNvPr id="3" name="Content Placeholder 2">
            <a:extLst>
              <a:ext uri="{FF2B5EF4-FFF2-40B4-BE49-F238E27FC236}">
                <a16:creationId xmlns:a16="http://schemas.microsoft.com/office/drawing/2014/main" id="{E341977A-8A3B-475E-B39C-3BA122E39957}"/>
              </a:ext>
            </a:extLst>
          </p:cNvPr>
          <p:cNvSpPr>
            <a:spLocks noGrp="1"/>
          </p:cNvSpPr>
          <p:nvPr>
            <p:ph idx="1"/>
          </p:nvPr>
        </p:nvSpPr>
        <p:spPr/>
        <p:txBody>
          <a:bodyPr/>
          <a:lstStyle/>
          <a:p>
            <a:r>
              <a:rPr lang="en-US" dirty="0"/>
              <a:t>Testimony relating to unperceived objects is not reliable.</a:t>
            </a:r>
          </a:p>
          <a:p>
            <a:r>
              <a:rPr lang="en-US" dirty="0"/>
              <a:t>Even the Vedas are not reliable.</a:t>
            </a:r>
          </a:p>
          <a:p>
            <a:r>
              <a:rPr lang="en-US" dirty="0"/>
              <a:t>Testimony supported by inference is as uncertain as inference.</a:t>
            </a:r>
          </a:p>
          <a:p>
            <a:endParaRPr lang="en-IN" dirty="0"/>
          </a:p>
        </p:txBody>
      </p:sp>
    </p:spTree>
    <p:extLst>
      <p:ext uri="{BB962C8B-B14F-4D97-AF65-F5344CB8AC3E}">
        <p14:creationId xmlns:p14="http://schemas.microsoft.com/office/powerpoint/2010/main" val="9993702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7D21C8-0498-4358-9878-B71CBE8596FF}"/>
              </a:ext>
            </a:extLst>
          </p:cNvPr>
          <p:cNvSpPr>
            <a:spLocks noGrp="1"/>
          </p:cNvSpPr>
          <p:nvPr>
            <p:ph type="title"/>
          </p:nvPr>
        </p:nvSpPr>
        <p:spPr/>
        <p:txBody>
          <a:bodyPr/>
          <a:lstStyle/>
          <a:p>
            <a:r>
              <a:rPr lang="en-IN" dirty="0"/>
              <a:t>METAPHYSICS</a:t>
            </a:r>
          </a:p>
        </p:txBody>
      </p:sp>
      <p:sp>
        <p:nvSpPr>
          <p:cNvPr id="3" name="Content Placeholder 2">
            <a:extLst>
              <a:ext uri="{FF2B5EF4-FFF2-40B4-BE49-F238E27FC236}">
                <a16:creationId xmlns:a16="http://schemas.microsoft.com/office/drawing/2014/main" id="{7456B92C-4E7B-446B-88A2-DE44E2B7D894}"/>
              </a:ext>
            </a:extLst>
          </p:cNvPr>
          <p:cNvSpPr>
            <a:spLocks noGrp="1"/>
          </p:cNvSpPr>
          <p:nvPr>
            <p:ph idx="1"/>
          </p:nvPr>
        </p:nvSpPr>
        <p:spPr/>
        <p:txBody>
          <a:bodyPr/>
          <a:lstStyle/>
          <a:p>
            <a:r>
              <a:rPr lang="en-US" dirty="0"/>
              <a:t>Metaphysics is the theory of reality.</a:t>
            </a:r>
          </a:p>
          <a:p>
            <a:r>
              <a:rPr lang="en-US" dirty="0"/>
              <a:t>Matter is only reality, it alone is perceived.</a:t>
            </a:r>
          </a:p>
          <a:p>
            <a:r>
              <a:rPr lang="en-US" dirty="0"/>
              <a:t>God, soul, heaven, life before death or after death, and any unperceived law cannot be believed in, because they are all beyond perception.</a:t>
            </a:r>
            <a:endParaRPr lang="en-IN" dirty="0"/>
          </a:p>
        </p:txBody>
      </p:sp>
    </p:spTree>
    <p:extLst>
      <p:ext uri="{BB962C8B-B14F-4D97-AF65-F5344CB8AC3E}">
        <p14:creationId xmlns:p14="http://schemas.microsoft.com/office/powerpoint/2010/main" val="21893701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7619CA-BA77-4D89-8E57-0A6FE0F563AF}"/>
              </a:ext>
            </a:extLst>
          </p:cNvPr>
          <p:cNvSpPr>
            <a:spLocks noGrp="1"/>
          </p:cNvSpPr>
          <p:nvPr>
            <p:ph type="title"/>
          </p:nvPr>
        </p:nvSpPr>
        <p:spPr/>
        <p:txBody>
          <a:bodyPr/>
          <a:lstStyle/>
          <a:p>
            <a:r>
              <a:rPr lang="en-US" dirty="0"/>
              <a:t>THE WORLD IS MADE OF FIVE ELEMENTS</a:t>
            </a:r>
            <a:endParaRPr lang="en-IN" dirty="0"/>
          </a:p>
        </p:txBody>
      </p:sp>
      <p:sp>
        <p:nvSpPr>
          <p:cNvPr id="3" name="Content Placeholder 2">
            <a:extLst>
              <a:ext uri="{FF2B5EF4-FFF2-40B4-BE49-F238E27FC236}">
                <a16:creationId xmlns:a16="http://schemas.microsoft.com/office/drawing/2014/main" id="{4573DB5A-D9C6-4FED-8E8B-3F5E7DD885D5}"/>
              </a:ext>
            </a:extLst>
          </p:cNvPr>
          <p:cNvSpPr>
            <a:spLocks noGrp="1"/>
          </p:cNvSpPr>
          <p:nvPr>
            <p:ph idx="1"/>
          </p:nvPr>
        </p:nvSpPr>
        <p:spPr/>
        <p:txBody>
          <a:bodyPr>
            <a:normAutofit fontScale="92500" lnSpcReduction="20000"/>
          </a:bodyPr>
          <a:lstStyle/>
          <a:p>
            <a:pPr marL="0" indent="0">
              <a:buNone/>
            </a:pPr>
            <a:r>
              <a:rPr lang="en-US" dirty="0"/>
              <a:t>.</a:t>
            </a:r>
          </a:p>
          <a:p>
            <a:r>
              <a:rPr lang="en-US" dirty="0"/>
              <a:t>The five elements from which the world is made-</a:t>
            </a:r>
          </a:p>
          <a:p>
            <a:r>
              <a:rPr lang="en-US" dirty="0"/>
              <a:t>Ether (</a:t>
            </a:r>
            <a:r>
              <a:rPr lang="en-US" dirty="0" err="1"/>
              <a:t>akasa</a:t>
            </a:r>
            <a:r>
              <a:rPr lang="en-US" dirty="0"/>
              <a:t>)</a:t>
            </a:r>
          </a:p>
          <a:p>
            <a:r>
              <a:rPr lang="en-US" dirty="0"/>
              <a:t>Air (</a:t>
            </a:r>
            <a:r>
              <a:rPr lang="en-US" dirty="0" err="1"/>
              <a:t>vayu</a:t>
            </a:r>
            <a:r>
              <a:rPr lang="en-US" dirty="0"/>
              <a:t>)</a:t>
            </a:r>
          </a:p>
          <a:p>
            <a:r>
              <a:rPr lang="en-US" dirty="0"/>
              <a:t>Fire (</a:t>
            </a:r>
            <a:r>
              <a:rPr lang="en-US" dirty="0" err="1"/>
              <a:t>agni</a:t>
            </a:r>
            <a:r>
              <a:rPr lang="en-US" dirty="0"/>
              <a:t>)</a:t>
            </a:r>
          </a:p>
          <a:p>
            <a:r>
              <a:rPr lang="en-US" dirty="0"/>
              <a:t>Water (ap)</a:t>
            </a:r>
          </a:p>
          <a:p>
            <a:r>
              <a:rPr lang="en-US" dirty="0"/>
              <a:t>Earth (</a:t>
            </a:r>
            <a:r>
              <a:rPr lang="en-US" dirty="0" err="1"/>
              <a:t>ksiti</a:t>
            </a:r>
            <a:r>
              <a:rPr lang="en-US" dirty="0"/>
              <a:t>)</a:t>
            </a:r>
          </a:p>
          <a:p>
            <a:r>
              <a:rPr lang="en-US" dirty="0"/>
              <a:t>It is called PANCHABUTA TATVA.</a:t>
            </a:r>
            <a:endParaRPr lang="en-IN" dirty="0"/>
          </a:p>
        </p:txBody>
      </p:sp>
    </p:spTree>
    <p:extLst>
      <p:ext uri="{BB962C8B-B14F-4D97-AF65-F5344CB8AC3E}">
        <p14:creationId xmlns:p14="http://schemas.microsoft.com/office/powerpoint/2010/main" val="41355194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BBEE1A-6364-4F31-85BA-77D46D116929}"/>
              </a:ext>
            </a:extLst>
          </p:cNvPr>
          <p:cNvSpPr>
            <a:spLocks noGrp="1"/>
          </p:cNvSpPr>
          <p:nvPr>
            <p:ph type="title"/>
          </p:nvPr>
        </p:nvSpPr>
        <p:spPr/>
        <p:txBody>
          <a:bodyPr/>
          <a:lstStyle/>
          <a:p>
            <a:r>
              <a:rPr lang="en-US" dirty="0"/>
              <a:t>CARVAKAS VIEW IN PANCHABUTA TATVA</a:t>
            </a:r>
            <a:endParaRPr lang="en-IN" dirty="0"/>
          </a:p>
        </p:txBody>
      </p:sp>
      <p:sp>
        <p:nvSpPr>
          <p:cNvPr id="3" name="Content Placeholder 2">
            <a:extLst>
              <a:ext uri="{FF2B5EF4-FFF2-40B4-BE49-F238E27FC236}">
                <a16:creationId xmlns:a16="http://schemas.microsoft.com/office/drawing/2014/main" id="{A545629D-5F87-47B4-ADE4-E3FF1ABEBC0A}"/>
              </a:ext>
            </a:extLst>
          </p:cNvPr>
          <p:cNvSpPr>
            <a:spLocks noGrp="1"/>
          </p:cNvSpPr>
          <p:nvPr>
            <p:ph idx="1"/>
          </p:nvPr>
        </p:nvSpPr>
        <p:spPr/>
        <p:txBody>
          <a:bodyPr/>
          <a:lstStyle/>
          <a:p>
            <a:r>
              <a:rPr lang="en-US" dirty="0"/>
              <a:t>According to carvaka, Matter is composed of four elements.</a:t>
            </a:r>
          </a:p>
          <a:p>
            <a:r>
              <a:rPr lang="en-US" dirty="0"/>
              <a:t>The Carvaka rejects ether, because its existence is cannot be perceived.</a:t>
            </a:r>
          </a:p>
          <a:p>
            <a:r>
              <a:rPr lang="en-US" dirty="0"/>
              <a:t>The material world is therefore is made of the for perceptible elements.</a:t>
            </a:r>
          </a:p>
          <a:p>
            <a:r>
              <a:rPr lang="en-US" dirty="0"/>
              <a:t>Not only non-living material objects but also living organisms, like plants animal bodies, are composed of these four elements. </a:t>
            </a:r>
          </a:p>
          <a:p>
            <a:endParaRPr lang="en-IN" dirty="0"/>
          </a:p>
        </p:txBody>
      </p:sp>
    </p:spTree>
    <p:extLst>
      <p:ext uri="{BB962C8B-B14F-4D97-AF65-F5344CB8AC3E}">
        <p14:creationId xmlns:p14="http://schemas.microsoft.com/office/powerpoint/2010/main" val="36233161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ACF10E-3BCD-4F0E-ADDF-378686314A1C}"/>
              </a:ext>
            </a:extLst>
          </p:cNvPr>
          <p:cNvSpPr>
            <a:spLocks noGrp="1"/>
          </p:cNvSpPr>
          <p:nvPr>
            <p:ph type="title"/>
          </p:nvPr>
        </p:nvSpPr>
        <p:spPr/>
        <p:txBody>
          <a:bodyPr/>
          <a:lstStyle/>
          <a:p>
            <a:r>
              <a:rPr lang="en-IN" dirty="0"/>
              <a:t>THERE IS NO SOUL</a:t>
            </a:r>
          </a:p>
        </p:txBody>
      </p:sp>
      <p:sp>
        <p:nvSpPr>
          <p:cNvPr id="3" name="Content Placeholder 2">
            <a:extLst>
              <a:ext uri="{FF2B5EF4-FFF2-40B4-BE49-F238E27FC236}">
                <a16:creationId xmlns:a16="http://schemas.microsoft.com/office/drawing/2014/main" id="{3A7FFBCF-B470-418E-89FA-AC034CC50514}"/>
              </a:ext>
            </a:extLst>
          </p:cNvPr>
          <p:cNvSpPr>
            <a:spLocks noGrp="1"/>
          </p:cNvSpPr>
          <p:nvPr>
            <p:ph idx="1"/>
          </p:nvPr>
        </p:nvSpPr>
        <p:spPr/>
        <p:txBody>
          <a:bodyPr/>
          <a:lstStyle/>
          <a:p>
            <a:pPr algn="just"/>
            <a:r>
              <a:rPr lang="en-US" dirty="0"/>
              <a:t>The Carvaka admit that the existence of the consciousness is proved by perception.</a:t>
            </a:r>
          </a:p>
          <a:p>
            <a:pPr algn="just"/>
            <a:r>
              <a:rPr lang="en-US" dirty="0"/>
              <a:t>The soul is nothing but the living body, with the quality of consciousness.</a:t>
            </a:r>
          </a:p>
          <a:p>
            <a:pPr algn="just"/>
            <a:r>
              <a:rPr lang="en-US" dirty="0"/>
              <a:t>If the existence of a soul apart from the body is not proved, there is no possibility of proving its immortality.</a:t>
            </a:r>
            <a:endParaRPr lang="en-IN" dirty="0"/>
          </a:p>
        </p:txBody>
      </p:sp>
    </p:spTree>
    <p:extLst>
      <p:ext uri="{BB962C8B-B14F-4D97-AF65-F5344CB8AC3E}">
        <p14:creationId xmlns:p14="http://schemas.microsoft.com/office/powerpoint/2010/main" val="24911050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CE7804-7DC9-4ABF-9960-9363D938F360}"/>
              </a:ext>
            </a:extLst>
          </p:cNvPr>
          <p:cNvSpPr>
            <a:spLocks noGrp="1"/>
          </p:cNvSpPr>
          <p:nvPr>
            <p:ph type="title"/>
          </p:nvPr>
        </p:nvSpPr>
        <p:spPr/>
        <p:txBody>
          <a:bodyPr/>
          <a:lstStyle/>
          <a:p>
            <a:r>
              <a:rPr lang="en-IN" dirty="0"/>
              <a:t>THERE IS NO GOD</a:t>
            </a:r>
          </a:p>
        </p:txBody>
      </p:sp>
      <p:sp>
        <p:nvSpPr>
          <p:cNvPr id="3" name="Content Placeholder 2">
            <a:extLst>
              <a:ext uri="{FF2B5EF4-FFF2-40B4-BE49-F238E27FC236}">
                <a16:creationId xmlns:a16="http://schemas.microsoft.com/office/drawing/2014/main" id="{B1F6C1B4-078F-4A8F-841F-AB1B0B2520A1}"/>
              </a:ext>
            </a:extLst>
          </p:cNvPr>
          <p:cNvSpPr>
            <a:spLocks noGrp="1"/>
          </p:cNvSpPr>
          <p:nvPr>
            <p:ph idx="1"/>
          </p:nvPr>
        </p:nvSpPr>
        <p:spPr/>
        <p:txBody>
          <a:bodyPr/>
          <a:lstStyle/>
          <a:p>
            <a:pPr algn="just"/>
            <a:r>
              <a:rPr lang="en-US" dirty="0"/>
              <a:t>The supposition of God as a creator is un-necessary. </a:t>
            </a:r>
          </a:p>
          <a:p>
            <a:pPr algn="just"/>
            <a:r>
              <a:rPr lang="en-US" dirty="0"/>
              <a:t>The world comes into existence by the spontaneous combination of material elements.</a:t>
            </a:r>
          </a:p>
          <a:p>
            <a:pPr algn="just"/>
            <a:r>
              <a:rPr lang="en-US" dirty="0"/>
              <a:t>The Carvaka, therefore, prefer atheism.</a:t>
            </a:r>
            <a:endParaRPr lang="en-IN" dirty="0"/>
          </a:p>
        </p:txBody>
      </p:sp>
    </p:spTree>
    <p:extLst>
      <p:ext uri="{BB962C8B-B14F-4D97-AF65-F5344CB8AC3E}">
        <p14:creationId xmlns:p14="http://schemas.microsoft.com/office/powerpoint/2010/main" val="13184823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869FB8-64F7-435B-A938-34E1977B52F7}"/>
              </a:ext>
            </a:extLst>
          </p:cNvPr>
          <p:cNvSpPr>
            <a:spLocks noGrp="1"/>
          </p:cNvSpPr>
          <p:nvPr>
            <p:ph type="title"/>
          </p:nvPr>
        </p:nvSpPr>
        <p:spPr/>
        <p:txBody>
          <a:bodyPr/>
          <a:lstStyle/>
          <a:p>
            <a:r>
              <a:rPr lang="en-IN" dirty="0"/>
              <a:t>A QUESTION?</a:t>
            </a:r>
          </a:p>
        </p:txBody>
      </p:sp>
      <p:sp>
        <p:nvSpPr>
          <p:cNvPr id="3" name="Content Placeholder 2">
            <a:extLst>
              <a:ext uri="{FF2B5EF4-FFF2-40B4-BE49-F238E27FC236}">
                <a16:creationId xmlns:a16="http://schemas.microsoft.com/office/drawing/2014/main" id="{E3158FB8-8256-46C6-AC0A-24C36723E084}"/>
              </a:ext>
            </a:extLst>
          </p:cNvPr>
          <p:cNvSpPr>
            <a:spLocks noGrp="1"/>
          </p:cNvSpPr>
          <p:nvPr>
            <p:ph idx="1"/>
          </p:nvPr>
        </p:nvSpPr>
        <p:spPr/>
        <p:txBody>
          <a:bodyPr/>
          <a:lstStyle/>
          <a:p>
            <a:pPr algn="just"/>
            <a:r>
              <a:rPr lang="en-US" dirty="0"/>
              <a:t>Do we not require an efficient cause like God as a shaper and designer who turns the material elements into this wonderful world, like a potter shapes the pot with his efficiency?</a:t>
            </a:r>
          </a:p>
          <a:p>
            <a:pPr algn="just"/>
            <a:r>
              <a:rPr lang="en-US" dirty="0"/>
              <a:t>Carvaka : The material elements themselves have got each its fixed nature (svabhava). It is by the natures and laws inherent in them that they combine together to form this world.</a:t>
            </a:r>
            <a:endParaRPr lang="en-IN" dirty="0"/>
          </a:p>
        </p:txBody>
      </p:sp>
    </p:spTree>
    <p:extLst>
      <p:ext uri="{BB962C8B-B14F-4D97-AF65-F5344CB8AC3E}">
        <p14:creationId xmlns:p14="http://schemas.microsoft.com/office/powerpoint/2010/main" val="36927789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DA5C92-75CF-4635-B1B2-010FCBC4A580}"/>
              </a:ext>
            </a:extLst>
          </p:cNvPr>
          <p:cNvSpPr>
            <a:spLocks noGrp="1"/>
          </p:cNvSpPr>
          <p:nvPr>
            <p:ph type="title"/>
          </p:nvPr>
        </p:nvSpPr>
        <p:spPr/>
        <p:txBody>
          <a:bodyPr/>
          <a:lstStyle/>
          <a:p>
            <a:r>
              <a:rPr lang="en-IN" dirty="0"/>
              <a:t>ETHICS</a:t>
            </a:r>
          </a:p>
        </p:txBody>
      </p:sp>
      <p:sp>
        <p:nvSpPr>
          <p:cNvPr id="3" name="Content Placeholder 2">
            <a:extLst>
              <a:ext uri="{FF2B5EF4-FFF2-40B4-BE49-F238E27FC236}">
                <a16:creationId xmlns:a16="http://schemas.microsoft.com/office/drawing/2014/main" id="{541B5246-444E-4AD4-8D72-8331D985A355}"/>
              </a:ext>
            </a:extLst>
          </p:cNvPr>
          <p:cNvSpPr>
            <a:spLocks noGrp="1"/>
          </p:cNvSpPr>
          <p:nvPr>
            <p:ph idx="1"/>
          </p:nvPr>
        </p:nvSpPr>
        <p:spPr/>
        <p:txBody>
          <a:bodyPr/>
          <a:lstStyle/>
          <a:p>
            <a:r>
              <a:rPr lang="en-US" dirty="0"/>
              <a:t>Ethics is the science of morality. It discusses problems like : </a:t>
            </a:r>
          </a:p>
          <a:p>
            <a:r>
              <a:rPr lang="en-US" dirty="0"/>
              <a:t>What is the highest goal man can achieve?</a:t>
            </a:r>
          </a:p>
          <a:p>
            <a:r>
              <a:rPr lang="en-US" dirty="0"/>
              <a:t>What should be the end of human conduct?</a:t>
            </a:r>
          </a:p>
          <a:p>
            <a:r>
              <a:rPr lang="en-US" dirty="0"/>
              <a:t>What is the standard of moral judgment?</a:t>
            </a:r>
            <a:endParaRPr lang="en-IN" dirty="0"/>
          </a:p>
        </p:txBody>
      </p:sp>
    </p:spTree>
    <p:extLst>
      <p:ext uri="{BB962C8B-B14F-4D97-AF65-F5344CB8AC3E}">
        <p14:creationId xmlns:p14="http://schemas.microsoft.com/office/powerpoint/2010/main" val="35331384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2B6D20-4329-42B7-83F6-3C22A2881E1C}"/>
              </a:ext>
            </a:extLst>
          </p:cNvPr>
          <p:cNvSpPr>
            <a:spLocks noGrp="1"/>
          </p:cNvSpPr>
          <p:nvPr>
            <p:ph type="title"/>
          </p:nvPr>
        </p:nvSpPr>
        <p:spPr/>
        <p:txBody>
          <a:bodyPr/>
          <a:lstStyle/>
          <a:p>
            <a:r>
              <a:rPr lang="en-US" dirty="0"/>
              <a:t>CARVAKAS’ METAPHYSICAL THEORIES IN CONFORMITY WITH ETHICAL PROBLEMS</a:t>
            </a:r>
            <a:endParaRPr lang="en-IN" dirty="0"/>
          </a:p>
        </p:txBody>
      </p:sp>
      <p:sp>
        <p:nvSpPr>
          <p:cNvPr id="3" name="Content Placeholder 2">
            <a:extLst>
              <a:ext uri="{FF2B5EF4-FFF2-40B4-BE49-F238E27FC236}">
                <a16:creationId xmlns:a16="http://schemas.microsoft.com/office/drawing/2014/main" id="{8B0220B6-1603-4D8F-A289-6CE3690DDDE6}"/>
              </a:ext>
            </a:extLst>
          </p:cNvPr>
          <p:cNvSpPr>
            <a:spLocks noGrp="1"/>
          </p:cNvSpPr>
          <p:nvPr>
            <p:ph idx="1"/>
          </p:nvPr>
        </p:nvSpPr>
        <p:spPr/>
        <p:txBody>
          <a:bodyPr/>
          <a:lstStyle/>
          <a:p>
            <a:r>
              <a:rPr lang="en-US" dirty="0"/>
              <a:t>Heaven is a myth and cannot be the goal of life.</a:t>
            </a:r>
          </a:p>
          <a:p>
            <a:r>
              <a:rPr lang="en-US" dirty="0"/>
              <a:t>Liberation as freedom from all pains, is an impossible ideal.</a:t>
            </a:r>
          </a:p>
          <a:p>
            <a:r>
              <a:rPr lang="en-US" dirty="0"/>
              <a:t>Pleasure though mixed with pain, is the only possible good.</a:t>
            </a:r>
          </a:p>
          <a:p>
            <a:r>
              <a:rPr lang="en-US" dirty="0"/>
              <a:t>Pleasure is the ideal of life.</a:t>
            </a:r>
            <a:endParaRPr lang="en-IN" dirty="0"/>
          </a:p>
        </p:txBody>
      </p:sp>
    </p:spTree>
    <p:extLst>
      <p:ext uri="{BB962C8B-B14F-4D97-AF65-F5344CB8AC3E}">
        <p14:creationId xmlns:p14="http://schemas.microsoft.com/office/powerpoint/2010/main" val="8731751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6F0DB0-36A4-48D2-A1DF-3B0A5EE82137}"/>
              </a:ext>
            </a:extLst>
          </p:cNvPr>
          <p:cNvSpPr>
            <a:spLocks noGrp="1"/>
          </p:cNvSpPr>
          <p:nvPr>
            <p:ph type="title"/>
          </p:nvPr>
        </p:nvSpPr>
        <p:spPr/>
        <p:txBody>
          <a:bodyPr>
            <a:normAutofit/>
          </a:bodyPr>
          <a:lstStyle/>
          <a:p>
            <a:r>
              <a:rPr lang="en-US" dirty="0"/>
              <a:t>Schools of Indian Philosophy</a:t>
            </a:r>
            <a:endParaRPr lang="en-IN" dirty="0"/>
          </a:p>
        </p:txBody>
      </p:sp>
      <p:sp>
        <p:nvSpPr>
          <p:cNvPr id="3" name="Content Placeholder 2">
            <a:extLst>
              <a:ext uri="{FF2B5EF4-FFF2-40B4-BE49-F238E27FC236}">
                <a16:creationId xmlns:a16="http://schemas.microsoft.com/office/drawing/2014/main" id="{08CB5F9B-4338-41B6-9266-A0D724988605}"/>
              </a:ext>
            </a:extLst>
          </p:cNvPr>
          <p:cNvSpPr>
            <a:spLocks noGrp="1"/>
          </p:cNvSpPr>
          <p:nvPr>
            <p:ph idx="1"/>
          </p:nvPr>
        </p:nvSpPr>
        <p:spPr/>
        <p:txBody>
          <a:bodyPr/>
          <a:lstStyle/>
          <a:p>
            <a:r>
              <a:rPr lang="en-US" dirty="0"/>
              <a:t>Two schools of Indian Philosophy; </a:t>
            </a:r>
          </a:p>
          <a:p>
            <a:r>
              <a:rPr lang="en-US" dirty="0"/>
              <a:t>Orthodox System (Summarized into six main systems)</a:t>
            </a:r>
          </a:p>
          <a:p>
            <a:r>
              <a:rPr lang="en-US" dirty="0"/>
              <a:t> Heterodox System</a:t>
            </a:r>
            <a:endParaRPr lang="en-IN" dirty="0"/>
          </a:p>
        </p:txBody>
      </p:sp>
    </p:spTree>
    <p:extLst>
      <p:ext uri="{BB962C8B-B14F-4D97-AF65-F5344CB8AC3E}">
        <p14:creationId xmlns:p14="http://schemas.microsoft.com/office/powerpoint/2010/main" val="8089170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562644-390B-451C-8CD3-4382E674B64B}"/>
              </a:ext>
            </a:extLst>
          </p:cNvPr>
          <p:cNvSpPr>
            <a:spLocks noGrp="1"/>
          </p:cNvSpPr>
          <p:nvPr>
            <p:ph type="title"/>
          </p:nvPr>
        </p:nvSpPr>
        <p:spPr/>
        <p:txBody>
          <a:bodyPr/>
          <a:lstStyle/>
          <a:p>
            <a:r>
              <a:rPr lang="en-IN" dirty="0"/>
              <a:t>CARVAKAS: THE HEDONISTS</a:t>
            </a:r>
          </a:p>
        </p:txBody>
      </p:sp>
      <p:sp>
        <p:nvSpPr>
          <p:cNvPr id="3" name="Content Placeholder 2">
            <a:extLst>
              <a:ext uri="{FF2B5EF4-FFF2-40B4-BE49-F238E27FC236}">
                <a16:creationId xmlns:a16="http://schemas.microsoft.com/office/drawing/2014/main" id="{C3290FDD-F25F-40A9-909D-989B6D8E2CEE}"/>
              </a:ext>
            </a:extLst>
          </p:cNvPr>
          <p:cNvSpPr>
            <a:spLocks noGrp="1"/>
          </p:cNvSpPr>
          <p:nvPr>
            <p:ph idx="1"/>
          </p:nvPr>
        </p:nvSpPr>
        <p:spPr/>
        <p:txBody>
          <a:bodyPr/>
          <a:lstStyle/>
          <a:p>
            <a:r>
              <a:rPr lang="en-US" dirty="0"/>
              <a:t>If we remember that our existence is confined to the existence of the body and to this life, we must regard the pleasure arising in the body as the only good thing we can obtain.</a:t>
            </a:r>
          </a:p>
          <a:p>
            <a:endParaRPr lang="en-US" dirty="0"/>
          </a:p>
          <a:p>
            <a:r>
              <a:rPr lang="en-US" dirty="0"/>
              <a:t>The </a:t>
            </a:r>
            <a:r>
              <a:rPr lang="en-US" dirty="0" err="1"/>
              <a:t>Carvakas</a:t>
            </a:r>
            <a:r>
              <a:rPr lang="en-US" dirty="0"/>
              <a:t> ethics may called therefore, hedonism or the theory that pleasure is the highest goal.</a:t>
            </a:r>
            <a:endParaRPr lang="en-IN" dirty="0"/>
          </a:p>
        </p:txBody>
      </p:sp>
    </p:spTree>
    <p:extLst>
      <p:ext uri="{BB962C8B-B14F-4D97-AF65-F5344CB8AC3E}">
        <p14:creationId xmlns:p14="http://schemas.microsoft.com/office/powerpoint/2010/main" val="14252108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6118A5-B9FF-414F-8D99-2F149103CA7C}"/>
              </a:ext>
            </a:extLst>
          </p:cNvPr>
          <p:cNvSpPr>
            <a:spLocks noGrp="1"/>
          </p:cNvSpPr>
          <p:nvPr>
            <p:ph type="title"/>
          </p:nvPr>
        </p:nvSpPr>
        <p:spPr/>
        <p:txBody>
          <a:bodyPr/>
          <a:lstStyle/>
          <a:p>
            <a:r>
              <a:rPr lang="en-US" dirty="0"/>
              <a:t>ORTHODOX SYSTEMS</a:t>
            </a:r>
            <a:endParaRPr lang="en-IN" dirty="0"/>
          </a:p>
        </p:txBody>
      </p:sp>
      <p:sp>
        <p:nvSpPr>
          <p:cNvPr id="3" name="Content Placeholder 2">
            <a:extLst>
              <a:ext uri="{FF2B5EF4-FFF2-40B4-BE49-F238E27FC236}">
                <a16:creationId xmlns:a16="http://schemas.microsoft.com/office/drawing/2014/main" id="{7ED16695-ED69-458A-B3DF-4867B4861E6D}"/>
              </a:ext>
            </a:extLst>
          </p:cNvPr>
          <p:cNvSpPr>
            <a:spLocks noGrp="1"/>
          </p:cNvSpPr>
          <p:nvPr>
            <p:ph idx="1"/>
          </p:nvPr>
        </p:nvSpPr>
        <p:spPr/>
        <p:txBody>
          <a:bodyPr/>
          <a:lstStyle/>
          <a:p>
            <a:pPr algn="just"/>
            <a:r>
              <a:rPr lang="en-US" dirty="0"/>
              <a:t>Orthodox System- These are called orthodox systems because they derive their authorities from Vedas and maintain the existence of Atman as independent of body and mind. Mimansa and Samkhya do not admit of the existence of a personal God and in other systems God appears in varying roles.</a:t>
            </a:r>
            <a:endParaRPr lang="en-IN" dirty="0"/>
          </a:p>
        </p:txBody>
      </p:sp>
    </p:spTree>
    <p:extLst>
      <p:ext uri="{BB962C8B-B14F-4D97-AF65-F5344CB8AC3E}">
        <p14:creationId xmlns:p14="http://schemas.microsoft.com/office/powerpoint/2010/main" val="36290545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ACD925-E443-40BC-A143-8C727465A314}"/>
              </a:ext>
            </a:extLst>
          </p:cNvPr>
          <p:cNvSpPr>
            <a:spLocks noGrp="1"/>
          </p:cNvSpPr>
          <p:nvPr>
            <p:ph type="title"/>
          </p:nvPr>
        </p:nvSpPr>
        <p:spPr/>
        <p:txBody>
          <a:bodyPr/>
          <a:lstStyle/>
          <a:p>
            <a:r>
              <a:rPr lang="en-US" dirty="0"/>
              <a:t>ORTHODOX SYSTEMS</a:t>
            </a:r>
            <a:endParaRPr lang="en-IN" dirty="0"/>
          </a:p>
        </p:txBody>
      </p:sp>
      <p:sp>
        <p:nvSpPr>
          <p:cNvPr id="3" name="Content Placeholder 2">
            <a:extLst>
              <a:ext uri="{FF2B5EF4-FFF2-40B4-BE49-F238E27FC236}">
                <a16:creationId xmlns:a16="http://schemas.microsoft.com/office/drawing/2014/main" id="{7582FD6A-34CA-4A84-B26C-0664EF573190}"/>
              </a:ext>
            </a:extLst>
          </p:cNvPr>
          <p:cNvSpPr>
            <a:spLocks noGrp="1"/>
          </p:cNvSpPr>
          <p:nvPr>
            <p:ph idx="1"/>
          </p:nvPr>
        </p:nvSpPr>
        <p:spPr/>
        <p:txBody>
          <a:bodyPr>
            <a:normAutofit fontScale="55000" lnSpcReduction="20000"/>
          </a:bodyPr>
          <a:lstStyle/>
          <a:p>
            <a:pPr algn="just"/>
            <a:r>
              <a:rPr lang="en-IN" dirty="0"/>
              <a:t>Orthodox System</a:t>
            </a:r>
          </a:p>
          <a:p>
            <a:r>
              <a:rPr lang="en-IN" dirty="0"/>
              <a:t>MIMANSA  </a:t>
            </a:r>
          </a:p>
          <a:p>
            <a:pPr marL="0" indent="0">
              <a:buNone/>
            </a:pPr>
            <a:r>
              <a:rPr lang="en-IN" dirty="0"/>
              <a:t>Purva Mimansa -Jaimini </a:t>
            </a:r>
          </a:p>
          <a:p>
            <a:pPr marL="0" indent="0">
              <a:buNone/>
            </a:pPr>
            <a:r>
              <a:rPr lang="en-IN" dirty="0"/>
              <a:t>Uttara Mimansa -Badrayan </a:t>
            </a:r>
          </a:p>
          <a:p>
            <a:r>
              <a:rPr lang="en-IN" dirty="0"/>
              <a:t>Vedanta </a:t>
            </a:r>
          </a:p>
          <a:p>
            <a:pPr marL="0" indent="0">
              <a:buNone/>
            </a:pPr>
            <a:r>
              <a:rPr lang="en-IN" dirty="0"/>
              <a:t>Advaita Vedanta-Sankara</a:t>
            </a:r>
          </a:p>
          <a:p>
            <a:pPr marL="0" indent="0">
              <a:buNone/>
            </a:pPr>
            <a:r>
              <a:rPr lang="en-IN" dirty="0"/>
              <a:t>Visitadvaita Vedanta-Ramanuja</a:t>
            </a:r>
          </a:p>
          <a:p>
            <a:r>
              <a:rPr lang="en-IN" dirty="0"/>
              <a:t>Samkhya-Kapila </a:t>
            </a:r>
          </a:p>
          <a:p>
            <a:r>
              <a:rPr lang="en-IN" dirty="0"/>
              <a:t>Yoga –Patanjali</a:t>
            </a:r>
          </a:p>
          <a:p>
            <a:r>
              <a:rPr lang="en-IN" dirty="0"/>
              <a:t> Nyaya -Gotama </a:t>
            </a:r>
          </a:p>
          <a:p>
            <a:r>
              <a:rPr lang="en-IN" dirty="0"/>
              <a:t>Vaisesika -</a:t>
            </a:r>
            <a:r>
              <a:rPr lang="en-IN" dirty="0" err="1"/>
              <a:t>Kanada</a:t>
            </a:r>
            <a:endParaRPr lang="en-IN" dirty="0"/>
          </a:p>
        </p:txBody>
      </p:sp>
    </p:spTree>
    <p:extLst>
      <p:ext uri="{BB962C8B-B14F-4D97-AF65-F5344CB8AC3E}">
        <p14:creationId xmlns:p14="http://schemas.microsoft.com/office/powerpoint/2010/main" val="5974911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F73C6A-C0E7-421D-8AAB-9E8C2627234A}"/>
              </a:ext>
            </a:extLst>
          </p:cNvPr>
          <p:cNvSpPr>
            <a:spLocks noGrp="1"/>
          </p:cNvSpPr>
          <p:nvPr>
            <p:ph type="title"/>
          </p:nvPr>
        </p:nvSpPr>
        <p:spPr/>
        <p:txBody>
          <a:bodyPr/>
          <a:lstStyle/>
          <a:p>
            <a:r>
              <a:rPr lang="en-US" dirty="0"/>
              <a:t>HETRODOX SYSTEMS</a:t>
            </a:r>
            <a:endParaRPr lang="en-IN" dirty="0"/>
          </a:p>
        </p:txBody>
      </p:sp>
      <p:sp>
        <p:nvSpPr>
          <p:cNvPr id="3" name="Content Placeholder 2">
            <a:extLst>
              <a:ext uri="{FF2B5EF4-FFF2-40B4-BE49-F238E27FC236}">
                <a16:creationId xmlns:a16="http://schemas.microsoft.com/office/drawing/2014/main" id="{879D3EE8-8EB0-47FA-A935-F211928C0264}"/>
              </a:ext>
            </a:extLst>
          </p:cNvPr>
          <p:cNvSpPr>
            <a:spLocks noGrp="1"/>
          </p:cNvSpPr>
          <p:nvPr>
            <p:ph idx="1"/>
          </p:nvPr>
        </p:nvSpPr>
        <p:spPr/>
        <p:txBody>
          <a:bodyPr/>
          <a:lstStyle/>
          <a:p>
            <a:r>
              <a:rPr lang="en-US" dirty="0"/>
              <a:t>The Schools of Indian Philosophy that do not accept the authority of Vedas are by definition Heterodox (nastika) systems.</a:t>
            </a:r>
          </a:p>
          <a:p>
            <a:r>
              <a:rPr lang="en-US" dirty="0"/>
              <a:t>They are –</a:t>
            </a:r>
          </a:p>
          <a:p>
            <a:r>
              <a:rPr lang="en-IN" dirty="0"/>
              <a:t>Carvaka – Brihaspati</a:t>
            </a:r>
          </a:p>
          <a:p>
            <a:r>
              <a:rPr lang="en-IN" dirty="0"/>
              <a:t>Buddhism-Gautama </a:t>
            </a:r>
          </a:p>
          <a:p>
            <a:r>
              <a:rPr lang="en-IN" dirty="0"/>
              <a:t>Jainism- Mahavira Jaina</a:t>
            </a:r>
            <a:endParaRPr lang="en-US" dirty="0"/>
          </a:p>
        </p:txBody>
      </p:sp>
    </p:spTree>
    <p:extLst>
      <p:ext uri="{BB962C8B-B14F-4D97-AF65-F5344CB8AC3E}">
        <p14:creationId xmlns:p14="http://schemas.microsoft.com/office/powerpoint/2010/main" val="41874043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F78E36-34E5-458D-892D-18C30A5FD23E}"/>
              </a:ext>
            </a:extLst>
          </p:cNvPr>
          <p:cNvSpPr>
            <a:spLocks noGrp="1"/>
          </p:cNvSpPr>
          <p:nvPr>
            <p:ph type="title"/>
          </p:nvPr>
        </p:nvSpPr>
        <p:spPr/>
        <p:txBody>
          <a:bodyPr/>
          <a:lstStyle/>
          <a:p>
            <a:r>
              <a:rPr lang="en-IN" dirty="0"/>
              <a:t>ORIGIN</a:t>
            </a:r>
          </a:p>
        </p:txBody>
      </p:sp>
      <p:sp>
        <p:nvSpPr>
          <p:cNvPr id="3" name="Content Placeholder 2">
            <a:extLst>
              <a:ext uri="{FF2B5EF4-FFF2-40B4-BE49-F238E27FC236}">
                <a16:creationId xmlns:a16="http://schemas.microsoft.com/office/drawing/2014/main" id="{8483E263-4C1A-467C-B4E2-5EE4D19C0978}"/>
              </a:ext>
            </a:extLst>
          </p:cNvPr>
          <p:cNvSpPr>
            <a:spLocks noGrp="1"/>
          </p:cNvSpPr>
          <p:nvPr>
            <p:ph idx="1"/>
          </p:nvPr>
        </p:nvSpPr>
        <p:spPr/>
        <p:txBody>
          <a:bodyPr/>
          <a:lstStyle/>
          <a:p>
            <a:pPr algn="just"/>
            <a:r>
              <a:rPr lang="en-US" dirty="0"/>
              <a:t>Carvaka is the that generally stands for “Materialist”.</a:t>
            </a:r>
          </a:p>
          <a:p>
            <a:pPr algn="just"/>
            <a:r>
              <a:rPr lang="en-US" dirty="0"/>
              <a:t>According to one view “Carvaka was named after a sage who propounded materialism.”</a:t>
            </a:r>
          </a:p>
          <a:p>
            <a:pPr algn="just"/>
            <a:r>
              <a:rPr lang="en-US" dirty="0"/>
              <a:t>“Carvaka was even originally a common descriptive name given to a materialist, either because he preaches the doctrine of ‘eat, drink and be merry (carv-eat, chew), or because his words are pleasant and nice (</a:t>
            </a:r>
            <a:r>
              <a:rPr lang="en-US" dirty="0" err="1"/>
              <a:t>caru</a:t>
            </a:r>
            <a:r>
              <a:rPr lang="en-US" dirty="0"/>
              <a:t>-nice, </a:t>
            </a:r>
            <a:r>
              <a:rPr lang="en-US" dirty="0" err="1"/>
              <a:t>vak</a:t>
            </a:r>
            <a:r>
              <a:rPr lang="en-US" dirty="0"/>
              <a:t>-word).</a:t>
            </a:r>
            <a:endParaRPr lang="en-IN" dirty="0"/>
          </a:p>
        </p:txBody>
      </p:sp>
    </p:spTree>
    <p:extLst>
      <p:ext uri="{BB962C8B-B14F-4D97-AF65-F5344CB8AC3E}">
        <p14:creationId xmlns:p14="http://schemas.microsoft.com/office/powerpoint/2010/main" val="18865856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A11FB5-9D59-45BA-887F-9E871501193E}"/>
              </a:ext>
            </a:extLst>
          </p:cNvPr>
          <p:cNvSpPr>
            <a:spLocks noGrp="1"/>
          </p:cNvSpPr>
          <p:nvPr>
            <p:ph type="title"/>
          </p:nvPr>
        </p:nvSpPr>
        <p:spPr/>
        <p:txBody>
          <a:bodyPr/>
          <a:lstStyle/>
          <a:p>
            <a:r>
              <a:rPr lang="en-IN" dirty="0"/>
              <a:t>THE CARVAKA EPISTEMOLOGY</a:t>
            </a:r>
          </a:p>
        </p:txBody>
      </p:sp>
      <p:sp>
        <p:nvSpPr>
          <p:cNvPr id="3" name="Content Placeholder 2">
            <a:extLst>
              <a:ext uri="{FF2B5EF4-FFF2-40B4-BE49-F238E27FC236}">
                <a16:creationId xmlns:a16="http://schemas.microsoft.com/office/drawing/2014/main" id="{CC63A339-42EA-4A79-8161-B8AD105A095F}"/>
              </a:ext>
            </a:extLst>
          </p:cNvPr>
          <p:cNvSpPr>
            <a:spLocks noGrp="1"/>
          </p:cNvSpPr>
          <p:nvPr>
            <p:ph idx="1"/>
          </p:nvPr>
        </p:nvSpPr>
        <p:spPr/>
        <p:txBody>
          <a:bodyPr/>
          <a:lstStyle/>
          <a:p>
            <a:r>
              <a:rPr lang="en-US" dirty="0"/>
              <a:t>The entire philosophy of the Carvaka may be said to depend logically on their epistemology or the theory of knowledge. </a:t>
            </a:r>
          </a:p>
          <a:p>
            <a:r>
              <a:rPr lang="en-US" dirty="0"/>
              <a:t>PROBLEMS OF THE EPISTEMOLOGY-</a:t>
            </a:r>
          </a:p>
          <a:p>
            <a:r>
              <a:rPr lang="en-US" dirty="0"/>
              <a:t>How far can we know reality?</a:t>
            </a:r>
          </a:p>
          <a:p>
            <a:r>
              <a:rPr lang="en-US" dirty="0"/>
              <a:t>How does knowledge originate and develop?</a:t>
            </a:r>
          </a:p>
          <a:p>
            <a:r>
              <a:rPr lang="en-US" dirty="0"/>
              <a:t>What are the different sources of knowledge?</a:t>
            </a:r>
          </a:p>
          <a:p>
            <a:endParaRPr lang="en-IN" dirty="0"/>
          </a:p>
        </p:txBody>
      </p:sp>
    </p:spTree>
    <p:extLst>
      <p:ext uri="{BB962C8B-B14F-4D97-AF65-F5344CB8AC3E}">
        <p14:creationId xmlns:p14="http://schemas.microsoft.com/office/powerpoint/2010/main" val="41370235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126EFF-96EE-4BDC-BC4F-6CBA87F52929}"/>
              </a:ext>
            </a:extLst>
          </p:cNvPr>
          <p:cNvSpPr>
            <a:spLocks noGrp="1"/>
          </p:cNvSpPr>
          <p:nvPr>
            <p:ph type="title"/>
          </p:nvPr>
        </p:nvSpPr>
        <p:spPr/>
        <p:txBody>
          <a:bodyPr/>
          <a:lstStyle/>
          <a:p>
            <a:r>
              <a:rPr lang="en-US" dirty="0"/>
              <a:t>CHIEF TOPICS OF INDIAN EPITEMOLOGY</a:t>
            </a:r>
            <a:endParaRPr lang="en-IN" dirty="0"/>
          </a:p>
        </p:txBody>
      </p:sp>
      <p:sp>
        <p:nvSpPr>
          <p:cNvPr id="3" name="Content Placeholder 2">
            <a:extLst>
              <a:ext uri="{FF2B5EF4-FFF2-40B4-BE49-F238E27FC236}">
                <a16:creationId xmlns:a16="http://schemas.microsoft.com/office/drawing/2014/main" id="{709A4C17-BDDD-4577-A2B3-CCD582237BC3}"/>
              </a:ext>
            </a:extLst>
          </p:cNvPr>
          <p:cNvSpPr>
            <a:spLocks noGrp="1"/>
          </p:cNvSpPr>
          <p:nvPr>
            <p:ph idx="1"/>
          </p:nvPr>
        </p:nvSpPr>
        <p:spPr/>
        <p:txBody>
          <a:bodyPr/>
          <a:lstStyle/>
          <a:p>
            <a:r>
              <a:rPr lang="en-US" dirty="0"/>
              <a:t>Knowledge of reality or valid cognition is called prama and the source of such knowledge is called pramana.</a:t>
            </a:r>
          </a:p>
          <a:p>
            <a:r>
              <a:rPr lang="en-US" dirty="0"/>
              <a:t>The Carvaka holds that perception is the only pramana or dependable source of knowledge.</a:t>
            </a:r>
          </a:p>
          <a:p>
            <a:endParaRPr lang="en-IN" dirty="0"/>
          </a:p>
        </p:txBody>
      </p:sp>
    </p:spTree>
    <p:extLst>
      <p:ext uri="{BB962C8B-B14F-4D97-AF65-F5344CB8AC3E}">
        <p14:creationId xmlns:p14="http://schemas.microsoft.com/office/powerpoint/2010/main" val="3714827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E9B5BE-D986-4F3A-BCF3-96338BA71D60}"/>
              </a:ext>
            </a:extLst>
          </p:cNvPr>
          <p:cNvSpPr>
            <a:spLocks noGrp="1"/>
          </p:cNvSpPr>
          <p:nvPr>
            <p:ph type="title"/>
          </p:nvPr>
        </p:nvSpPr>
        <p:spPr/>
        <p:txBody>
          <a:bodyPr/>
          <a:lstStyle/>
          <a:p>
            <a:r>
              <a:rPr lang="en-IN" dirty="0"/>
              <a:t>CRITICISM</a:t>
            </a:r>
          </a:p>
        </p:txBody>
      </p:sp>
      <p:sp>
        <p:nvSpPr>
          <p:cNvPr id="3" name="Content Placeholder 2">
            <a:extLst>
              <a:ext uri="{FF2B5EF4-FFF2-40B4-BE49-F238E27FC236}">
                <a16:creationId xmlns:a16="http://schemas.microsoft.com/office/drawing/2014/main" id="{FB44DDF8-A309-47FC-B956-7605641D8AD0}"/>
              </a:ext>
            </a:extLst>
          </p:cNvPr>
          <p:cNvSpPr>
            <a:spLocks noGrp="1"/>
          </p:cNvSpPr>
          <p:nvPr>
            <p:ph idx="1"/>
          </p:nvPr>
        </p:nvSpPr>
        <p:spPr/>
        <p:txBody>
          <a:bodyPr/>
          <a:lstStyle/>
          <a:p>
            <a:r>
              <a:rPr lang="en-US" dirty="0"/>
              <a:t>He criticizes the possibility of the other sources of knowledge like inference and testimony which are regarded as valid </a:t>
            </a:r>
            <a:r>
              <a:rPr lang="en-US" dirty="0" err="1"/>
              <a:t>pramanas</a:t>
            </a:r>
            <a:r>
              <a:rPr lang="en-US" dirty="0"/>
              <a:t> by many philosophers.</a:t>
            </a:r>
            <a:endParaRPr lang="en-IN" dirty="0"/>
          </a:p>
        </p:txBody>
      </p:sp>
    </p:spTree>
    <p:extLst>
      <p:ext uri="{BB962C8B-B14F-4D97-AF65-F5344CB8AC3E}">
        <p14:creationId xmlns:p14="http://schemas.microsoft.com/office/powerpoint/2010/main" val="1812509100"/>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129</TotalTime>
  <Words>898</Words>
  <Application>Microsoft Office PowerPoint</Application>
  <PresentationFormat>Widescreen</PresentationFormat>
  <Paragraphs>92</Paragraphs>
  <Slides>20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20</vt:i4>
      </vt:variant>
    </vt:vector>
  </HeadingPairs>
  <TitlesOfParts>
    <vt:vector size="23" baseType="lpstr">
      <vt:lpstr>Arial</vt:lpstr>
      <vt:lpstr>Gill Sans MT</vt:lpstr>
      <vt:lpstr>Gallery</vt:lpstr>
      <vt:lpstr>VARIOUS SCHOOLS OF INDIAN PHILOSOPHY</vt:lpstr>
      <vt:lpstr>Schools of Indian Philosophy</vt:lpstr>
      <vt:lpstr>ORTHODOX SYSTEMS</vt:lpstr>
      <vt:lpstr>ORTHODOX SYSTEMS</vt:lpstr>
      <vt:lpstr>HETRODOX SYSTEMS</vt:lpstr>
      <vt:lpstr>ORIGIN</vt:lpstr>
      <vt:lpstr>THE CARVAKA EPISTEMOLOGY</vt:lpstr>
      <vt:lpstr>CHIEF TOPICS OF INDIAN EPITEMOLOGY</vt:lpstr>
      <vt:lpstr>CRITICISM</vt:lpstr>
      <vt:lpstr>INFERENCE IS NOT CERTAIN</vt:lpstr>
      <vt:lpstr>TESTIMONY IS NOT A SAFE SOURCE OF KNOWLEDGE</vt:lpstr>
      <vt:lpstr>METAPHYSICS</vt:lpstr>
      <vt:lpstr>THE WORLD IS MADE OF FIVE ELEMENTS</vt:lpstr>
      <vt:lpstr>CARVAKAS VIEW IN PANCHABUTA TATVA</vt:lpstr>
      <vt:lpstr>THERE IS NO SOUL</vt:lpstr>
      <vt:lpstr>THERE IS NO GOD</vt:lpstr>
      <vt:lpstr>A QUESTION?</vt:lpstr>
      <vt:lpstr>ETHICS</vt:lpstr>
      <vt:lpstr>CARVAKAS’ METAPHYSICAL THEORIES IN CONFORMITY WITH ETHICAL PROBLEMS</vt:lpstr>
      <vt:lpstr>CARVAKAS: THE HEDONISTS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VARIOUS SCHOOL OF INDIAN PHILOSOPHY</dc:title>
  <dc:creator>BHABANI SANKAR DAS</dc:creator>
  <cp:lastModifiedBy>SB Controller Sec</cp:lastModifiedBy>
  <cp:revision>4</cp:revision>
  <dcterms:created xsi:type="dcterms:W3CDTF">2021-08-22T13:46:47Z</dcterms:created>
  <dcterms:modified xsi:type="dcterms:W3CDTF">2024-06-11T07:34:20Z</dcterms:modified>
</cp:coreProperties>
</file>