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89" r:id="rId2"/>
    <p:sldId id="288" r:id="rId3"/>
    <p:sldId id="257" r:id="rId4"/>
    <p:sldId id="258" r:id="rId5"/>
    <p:sldId id="259" r:id="rId6"/>
    <p:sldId id="260" r:id="rId7"/>
    <p:sldId id="261" r:id="rId8"/>
    <p:sldId id="262" r:id="rId9"/>
    <p:sldId id="263" r:id="rId10"/>
    <p:sldId id="264" r:id="rId11"/>
    <p:sldId id="265" r:id="rId12"/>
    <p:sldId id="266" r:id="rId13"/>
    <p:sldId id="268" r:id="rId14"/>
    <p:sldId id="270" r:id="rId15"/>
    <p:sldId id="272" r:id="rId16"/>
    <p:sldId id="274" r:id="rId17"/>
    <p:sldId id="276" r:id="rId18"/>
    <p:sldId id="277" r:id="rId19"/>
    <p:sldId id="278" r:id="rId20"/>
    <p:sldId id="279" r:id="rId21"/>
    <p:sldId id="280" r:id="rId22"/>
    <p:sldId id="281" r:id="rId23"/>
    <p:sldId id="283" r:id="rId24"/>
    <p:sldId id="284" r:id="rId25"/>
    <p:sldId id="285" r:id="rId26"/>
    <p:sldId id="286"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C9153-FCFF-4635-82C9-0DD71608BC8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A2457A8-2350-4962-A88C-655E1E171941}">
      <dgm:prSet phldrT="[Text]" custT="1"/>
      <dgm:spPr/>
      <dgm:t>
        <a:bodyPr/>
        <a:lstStyle/>
        <a:p>
          <a:r>
            <a:rPr lang="en-US" sz="2000" b="1" dirty="0">
              <a:latin typeface="Times New Roman" pitchFamily="18" charset="0"/>
              <a:cs typeface="Times New Roman" pitchFamily="18" charset="0"/>
            </a:rPr>
            <a:t>Working capital</a:t>
          </a:r>
        </a:p>
      </dgm:t>
    </dgm:pt>
    <dgm:pt modelId="{9C6C2E6C-4883-4773-9DBE-1CE41AE7D02A}" type="parTrans" cxnId="{52AA9C1A-F8F2-4E11-9FBC-3F2BCA3143D6}">
      <dgm:prSet/>
      <dgm:spPr/>
      <dgm:t>
        <a:bodyPr/>
        <a:lstStyle/>
        <a:p>
          <a:endParaRPr lang="en-US"/>
        </a:p>
      </dgm:t>
    </dgm:pt>
    <dgm:pt modelId="{7CC1D8FA-8187-4D9F-B1FC-061E7AABD712}" type="sibTrans" cxnId="{52AA9C1A-F8F2-4E11-9FBC-3F2BCA3143D6}">
      <dgm:prSet/>
      <dgm:spPr/>
      <dgm:t>
        <a:bodyPr/>
        <a:lstStyle/>
        <a:p>
          <a:endParaRPr lang="en-US"/>
        </a:p>
      </dgm:t>
    </dgm:pt>
    <dgm:pt modelId="{8AE06E7C-4512-4E28-AB35-B589F9C2B5A7}">
      <dgm:prSet phldrT="[Text]" custT="1"/>
      <dgm:spPr/>
      <dgm:t>
        <a:bodyPr/>
        <a:lstStyle/>
        <a:p>
          <a:r>
            <a:rPr lang="en-US" sz="1600" b="1" dirty="0">
              <a:latin typeface="Times New Roman" pitchFamily="18" charset="0"/>
            </a:rPr>
            <a:t>BASIS OF CONCEPT</a:t>
          </a:r>
          <a:endParaRPr lang="en-US" sz="1600" dirty="0"/>
        </a:p>
      </dgm:t>
    </dgm:pt>
    <dgm:pt modelId="{2AE93776-97AB-4D95-81A2-E083BF1BDBA6}" type="parTrans" cxnId="{A87AE12B-00C2-4108-8BEE-5C6724261FAF}">
      <dgm:prSet/>
      <dgm:spPr/>
      <dgm:t>
        <a:bodyPr/>
        <a:lstStyle/>
        <a:p>
          <a:endParaRPr lang="en-US"/>
        </a:p>
      </dgm:t>
    </dgm:pt>
    <dgm:pt modelId="{18C76B16-92DB-46C0-92E7-66026F87DD9B}" type="sibTrans" cxnId="{A87AE12B-00C2-4108-8BEE-5C6724261FAF}">
      <dgm:prSet/>
      <dgm:spPr/>
      <dgm:t>
        <a:bodyPr/>
        <a:lstStyle/>
        <a:p>
          <a:endParaRPr lang="en-US"/>
        </a:p>
      </dgm:t>
    </dgm:pt>
    <dgm:pt modelId="{7D6864F4-5AA2-480E-B481-2DA8BCBF5CD1}">
      <dgm:prSet phldrT="[Text]" custT="1"/>
      <dgm:spPr/>
      <dgm:t>
        <a:bodyPr/>
        <a:lstStyle/>
        <a:p>
          <a:r>
            <a:rPr lang="en-US" sz="1400" b="1" dirty="0">
              <a:latin typeface="Times New Roman" pitchFamily="18" charset="0"/>
            </a:rPr>
            <a:t>Gross Working Capital</a:t>
          </a:r>
          <a:endParaRPr lang="en-US" sz="1400" dirty="0"/>
        </a:p>
      </dgm:t>
    </dgm:pt>
    <dgm:pt modelId="{4EA9FF9D-D0F3-49CD-AAD8-49E80227B0AD}" type="parTrans" cxnId="{BC04BC62-623F-4D29-877A-ECC3A1EB4A90}">
      <dgm:prSet/>
      <dgm:spPr/>
      <dgm:t>
        <a:bodyPr/>
        <a:lstStyle/>
        <a:p>
          <a:endParaRPr lang="en-US"/>
        </a:p>
      </dgm:t>
    </dgm:pt>
    <dgm:pt modelId="{64BBCF4D-7A02-4291-8941-CA1D4FA83F62}" type="sibTrans" cxnId="{BC04BC62-623F-4D29-877A-ECC3A1EB4A90}">
      <dgm:prSet/>
      <dgm:spPr/>
      <dgm:t>
        <a:bodyPr/>
        <a:lstStyle/>
        <a:p>
          <a:endParaRPr lang="en-US"/>
        </a:p>
      </dgm:t>
    </dgm:pt>
    <dgm:pt modelId="{5E6EF0B6-43B9-4255-9FBC-8EEF892E30E2}">
      <dgm:prSet phldrT="[Text]" custT="1"/>
      <dgm:spPr/>
      <dgm:t>
        <a:bodyPr/>
        <a:lstStyle/>
        <a:p>
          <a:r>
            <a:rPr lang="en-US" sz="1400" b="1" dirty="0">
              <a:latin typeface="Times New Roman" pitchFamily="18" charset="0"/>
            </a:rPr>
            <a:t>Net Working Capital</a:t>
          </a:r>
          <a:endParaRPr lang="en-US" sz="1400" dirty="0"/>
        </a:p>
      </dgm:t>
    </dgm:pt>
    <dgm:pt modelId="{E449967C-1156-4949-BC22-E254F9EC9950}" type="parTrans" cxnId="{A40A68AC-3B83-4FA9-A578-416208DAFDF2}">
      <dgm:prSet/>
      <dgm:spPr/>
      <dgm:t>
        <a:bodyPr/>
        <a:lstStyle/>
        <a:p>
          <a:endParaRPr lang="en-US"/>
        </a:p>
      </dgm:t>
    </dgm:pt>
    <dgm:pt modelId="{9ADE15C0-0770-408D-A26F-F082431677BF}" type="sibTrans" cxnId="{A40A68AC-3B83-4FA9-A578-416208DAFDF2}">
      <dgm:prSet/>
      <dgm:spPr/>
      <dgm:t>
        <a:bodyPr/>
        <a:lstStyle/>
        <a:p>
          <a:endParaRPr lang="en-US"/>
        </a:p>
      </dgm:t>
    </dgm:pt>
    <dgm:pt modelId="{BEC27223-8141-4BBE-BAC5-7E5A319209B1}">
      <dgm:prSet phldrT="[Text]" custT="1"/>
      <dgm:spPr/>
      <dgm:t>
        <a:bodyPr/>
        <a:lstStyle/>
        <a:p>
          <a:r>
            <a:rPr lang="en-US" sz="1600" b="1" dirty="0">
              <a:latin typeface="Times New Roman" pitchFamily="18" charset="0"/>
            </a:rPr>
            <a:t>BASIS OF TIME</a:t>
          </a:r>
          <a:endParaRPr lang="en-US" sz="1600" dirty="0"/>
        </a:p>
      </dgm:t>
    </dgm:pt>
    <dgm:pt modelId="{5BF34AB6-9203-40AB-87FE-ED0E45ED0465}" type="parTrans" cxnId="{66A3FA92-B1EE-442F-A3B6-38ACC05D6565}">
      <dgm:prSet/>
      <dgm:spPr/>
      <dgm:t>
        <a:bodyPr/>
        <a:lstStyle/>
        <a:p>
          <a:endParaRPr lang="en-US"/>
        </a:p>
      </dgm:t>
    </dgm:pt>
    <dgm:pt modelId="{7A53BBDC-6479-4FA2-BB84-7585CAA53F41}" type="sibTrans" cxnId="{66A3FA92-B1EE-442F-A3B6-38ACC05D6565}">
      <dgm:prSet/>
      <dgm:spPr/>
      <dgm:t>
        <a:bodyPr/>
        <a:lstStyle/>
        <a:p>
          <a:endParaRPr lang="en-US"/>
        </a:p>
      </dgm:t>
    </dgm:pt>
    <dgm:pt modelId="{9B3F0537-E716-4163-A9BC-016C1E656632}">
      <dgm:prSet phldrT="[Text]" custT="1"/>
      <dgm:spPr/>
      <dgm:t>
        <a:bodyPr/>
        <a:lstStyle/>
        <a:p>
          <a:r>
            <a:rPr lang="en-US" sz="1400" b="1" dirty="0">
              <a:latin typeface="Times New Roman" pitchFamily="18" charset="0"/>
            </a:rPr>
            <a:t>Permanent / Fixed WC</a:t>
          </a:r>
          <a:endParaRPr lang="en-US" sz="1400" dirty="0"/>
        </a:p>
      </dgm:t>
    </dgm:pt>
    <dgm:pt modelId="{AC88BA7F-ADBA-495E-B88F-3D5949DF02FD}" type="parTrans" cxnId="{EDD5757B-E78E-4BCE-9DC9-D547E262606A}">
      <dgm:prSet/>
      <dgm:spPr/>
      <dgm:t>
        <a:bodyPr/>
        <a:lstStyle/>
        <a:p>
          <a:endParaRPr lang="en-US"/>
        </a:p>
      </dgm:t>
    </dgm:pt>
    <dgm:pt modelId="{9BFD8FDC-14EB-4934-9340-09771633B14A}" type="sibTrans" cxnId="{EDD5757B-E78E-4BCE-9DC9-D547E262606A}">
      <dgm:prSet/>
      <dgm:spPr/>
      <dgm:t>
        <a:bodyPr/>
        <a:lstStyle/>
        <a:p>
          <a:endParaRPr lang="en-US"/>
        </a:p>
      </dgm:t>
    </dgm:pt>
    <dgm:pt modelId="{F31BA15F-E4F5-4362-95C9-AB8B4D583695}">
      <dgm:prSet/>
      <dgm:spPr/>
      <dgm:t>
        <a:bodyPr/>
        <a:lstStyle/>
        <a:p>
          <a:r>
            <a:rPr lang="en-US" b="1" dirty="0">
              <a:latin typeface="Times New Roman" pitchFamily="18" charset="0"/>
            </a:rPr>
            <a:t>Temporary / Variable WC</a:t>
          </a:r>
        </a:p>
      </dgm:t>
    </dgm:pt>
    <dgm:pt modelId="{DCF644E6-8A91-4A51-BEA4-92EF6FA0F514}" type="parTrans" cxnId="{B45A9240-5C0E-4909-A6FC-8143861EDCEC}">
      <dgm:prSet/>
      <dgm:spPr/>
      <dgm:t>
        <a:bodyPr/>
        <a:lstStyle/>
        <a:p>
          <a:endParaRPr lang="en-US"/>
        </a:p>
      </dgm:t>
    </dgm:pt>
    <dgm:pt modelId="{680A1249-3C0C-4447-BFD3-AB8DD7B4BBD9}" type="sibTrans" cxnId="{B45A9240-5C0E-4909-A6FC-8143861EDCEC}">
      <dgm:prSet/>
      <dgm:spPr/>
      <dgm:t>
        <a:bodyPr/>
        <a:lstStyle/>
        <a:p>
          <a:endParaRPr lang="en-US"/>
        </a:p>
      </dgm:t>
    </dgm:pt>
    <dgm:pt modelId="{D5E9B7AA-5BD8-457D-9842-03F57EF5A754}">
      <dgm:prSet custT="1"/>
      <dgm:spPr/>
      <dgm:t>
        <a:bodyPr/>
        <a:lstStyle/>
        <a:p>
          <a:r>
            <a:rPr lang="en-US" sz="1600" b="1" dirty="0">
              <a:latin typeface="Times New Roman" pitchFamily="18" charset="0"/>
              <a:cs typeface="Times New Roman" pitchFamily="18" charset="0"/>
            </a:rPr>
            <a:t>Regular</a:t>
          </a:r>
        </a:p>
      </dgm:t>
    </dgm:pt>
    <dgm:pt modelId="{165D3E61-9E41-4D93-A125-B2FECF8E384A}" type="parTrans" cxnId="{7E0D2934-D378-4F4E-9AF1-C5D48EF19C7A}">
      <dgm:prSet/>
      <dgm:spPr/>
      <dgm:t>
        <a:bodyPr/>
        <a:lstStyle/>
        <a:p>
          <a:endParaRPr lang="en-US"/>
        </a:p>
      </dgm:t>
    </dgm:pt>
    <dgm:pt modelId="{C51126C8-413C-45BA-A81B-E4CF0B6FEA64}" type="sibTrans" cxnId="{7E0D2934-D378-4F4E-9AF1-C5D48EF19C7A}">
      <dgm:prSet/>
      <dgm:spPr/>
      <dgm:t>
        <a:bodyPr/>
        <a:lstStyle/>
        <a:p>
          <a:endParaRPr lang="en-US"/>
        </a:p>
      </dgm:t>
    </dgm:pt>
    <dgm:pt modelId="{56A6FAC9-518C-46A3-A3C0-DAD9DBAB8E13}">
      <dgm:prSet custT="1"/>
      <dgm:spPr/>
      <dgm:t>
        <a:bodyPr/>
        <a:lstStyle/>
        <a:p>
          <a:r>
            <a:rPr lang="en-US" sz="1600" b="1" dirty="0">
              <a:latin typeface="Times New Roman" pitchFamily="18" charset="0"/>
              <a:cs typeface="Times New Roman" pitchFamily="18" charset="0"/>
            </a:rPr>
            <a:t>Reserve</a:t>
          </a:r>
        </a:p>
      </dgm:t>
    </dgm:pt>
    <dgm:pt modelId="{59F0C92E-4EAB-4810-9642-4797073C68D8}" type="parTrans" cxnId="{595CC4FC-1125-4791-BEA4-2EAA3B8BF8B1}">
      <dgm:prSet/>
      <dgm:spPr/>
      <dgm:t>
        <a:bodyPr/>
        <a:lstStyle/>
        <a:p>
          <a:endParaRPr lang="en-US"/>
        </a:p>
      </dgm:t>
    </dgm:pt>
    <dgm:pt modelId="{B9071DC3-6DE7-4DC9-A260-6407776F76B9}" type="sibTrans" cxnId="{595CC4FC-1125-4791-BEA4-2EAA3B8BF8B1}">
      <dgm:prSet/>
      <dgm:spPr/>
      <dgm:t>
        <a:bodyPr/>
        <a:lstStyle/>
        <a:p>
          <a:endParaRPr lang="en-US"/>
        </a:p>
      </dgm:t>
    </dgm:pt>
    <dgm:pt modelId="{CA18CA45-EB74-42FF-AE75-DE6E5A586BAD}">
      <dgm:prSet custT="1"/>
      <dgm:spPr/>
      <dgm:t>
        <a:bodyPr/>
        <a:lstStyle/>
        <a:p>
          <a:r>
            <a:rPr lang="en-US" sz="1600" b="1" dirty="0">
              <a:latin typeface="Times New Roman" pitchFamily="18" charset="0"/>
              <a:cs typeface="Times New Roman" pitchFamily="18" charset="0"/>
            </a:rPr>
            <a:t>Seasona</a:t>
          </a:r>
          <a:r>
            <a:rPr lang="en-US" sz="1400" b="1" dirty="0">
              <a:latin typeface="Times New Roman" pitchFamily="18" charset="0"/>
              <a:cs typeface="Times New Roman" pitchFamily="18" charset="0"/>
            </a:rPr>
            <a:t>l</a:t>
          </a:r>
        </a:p>
      </dgm:t>
    </dgm:pt>
    <dgm:pt modelId="{F7D4E294-E1B0-4E31-97A5-1A13804D0EF7}" type="parTrans" cxnId="{DF536A8C-D4FA-4E4B-BA88-E2FBF6325415}">
      <dgm:prSet/>
      <dgm:spPr/>
      <dgm:t>
        <a:bodyPr/>
        <a:lstStyle/>
        <a:p>
          <a:endParaRPr lang="en-US"/>
        </a:p>
      </dgm:t>
    </dgm:pt>
    <dgm:pt modelId="{A950CA61-E863-4227-8BA9-E429B8DDCAE1}" type="sibTrans" cxnId="{DF536A8C-D4FA-4E4B-BA88-E2FBF6325415}">
      <dgm:prSet/>
      <dgm:spPr/>
      <dgm:t>
        <a:bodyPr/>
        <a:lstStyle/>
        <a:p>
          <a:endParaRPr lang="en-US"/>
        </a:p>
      </dgm:t>
    </dgm:pt>
    <dgm:pt modelId="{94791872-813C-41F6-8A70-11B4E00EF937}">
      <dgm:prSet custT="1"/>
      <dgm:spPr/>
      <dgm:t>
        <a:bodyPr/>
        <a:lstStyle/>
        <a:p>
          <a:r>
            <a:rPr lang="en-US" sz="1600" b="1" dirty="0">
              <a:latin typeface="Times New Roman" pitchFamily="18" charset="0"/>
              <a:cs typeface="Times New Roman" pitchFamily="18" charset="0"/>
            </a:rPr>
            <a:t>Special</a:t>
          </a:r>
        </a:p>
      </dgm:t>
    </dgm:pt>
    <dgm:pt modelId="{5462E063-F8F5-486F-A43A-C3A487D2F448}" type="parTrans" cxnId="{B553C54E-C0F6-4704-B6F2-880454F25FBF}">
      <dgm:prSet/>
      <dgm:spPr/>
      <dgm:t>
        <a:bodyPr/>
        <a:lstStyle/>
        <a:p>
          <a:endParaRPr lang="en-US"/>
        </a:p>
      </dgm:t>
    </dgm:pt>
    <dgm:pt modelId="{F0BDE6B8-E03C-48ED-82A0-FA921BE7C126}" type="sibTrans" cxnId="{B553C54E-C0F6-4704-B6F2-880454F25FBF}">
      <dgm:prSet/>
      <dgm:spPr/>
      <dgm:t>
        <a:bodyPr/>
        <a:lstStyle/>
        <a:p>
          <a:endParaRPr lang="en-US"/>
        </a:p>
      </dgm:t>
    </dgm:pt>
    <dgm:pt modelId="{881434EE-5491-47EA-9CF5-3FFB66AC8637}" type="pres">
      <dgm:prSet presAssocID="{2C9C9153-FCFF-4635-82C9-0DD71608BC84}" presName="hierChild1" presStyleCnt="0">
        <dgm:presLayoutVars>
          <dgm:chPref val="1"/>
          <dgm:dir/>
          <dgm:animOne val="branch"/>
          <dgm:animLvl val="lvl"/>
          <dgm:resizeHandles/>
        </dgm:presLayoutVars>
      </dgm:prSet>
      <dgm:spPr/>
    </dgm:pt>
    <dgm:pt modelId="{7C137B05-C0AB-48E9-A6E5-1ADD9159039C}" type="pres">
      <dgm:prSet presAssocID="{2A2457A8-2350-4962-A88C-655E1E171941}" presName="hierRoot1" presStyleCnt="0"/>
      <dgm:spPr/>
    </dgm:pt>
    <dgm:pt modelId="{76E4A649-DFB9-4F57-B58A-6ABF61D177A4}" type="pres">
      <dgm:prSet presAssocID="{2A2457A8-2350-4962-A88C-655E1E171941}" presName="composite" presStyleCnt="0"/>
      <dgm:spPr/>
    </dgm:pt>
    <dgm:pt modelId="{01C3D8E0-9CCD-4B25-90BF-5D2982186A0B}" type="pres">
      <dgm:prSet presAssocID="{2A2457A8-2350-4962-A88C-655E1E171941}" presName="background" presStyleLbl="node0" presStyleIdx="0" presStyleCnt="1"/>
      <dgm:spPr/>
    </dgm:pt>
    <dgm:pt modelId="{0F3B26B7-8C18-4AD5-B51C-B995B613480E}" type="pres">
      <dgm:prSet presAssocID="{2A2457A8-2350-4962-A88C-655E1E171941}" presName="text" presStyleLbl="fgAcc0" presStyleIdx="0" presStyleCnt="1" custScaleX="219638" custScaleY="239707">
        <dgm:presLayoutVars>
          <dgm:chPref val="3"/>
        </dgm:presLayoutVars>
      </dgm:prSet>
      <dgm:spPr/>
    </dgm:pt>
    <dgm:pt modelId="{A0B9B9F1-4EA9-4246-A2FC-AF7F99E7BDD0}" type="pres">
      <dgm:prSet presAssocID="{2A2457A8-2350-4962-A88C-655E1E171941}" presName="hierChild2" presStyleCnt="0"/>
      <dgm:spPr/>
    </dgm:pt>
    <dgm:pt modelId="{E37C1FB3-BAD0-4C7E-8E79-51CF4655F463}" type="pres">
      <dgm:prSet presAssocID="{2AE93776-97AB-4D95-81A2-E083BF1BDBA6}" presName="Name10" presStyleLbl="parChTrans1D2" presStyleIdx="0" presStyleCnt="2"/>
      <dgm:spPr/>
    </dgm:pt>
    <dgm:pt modelId="{CF9B3ADC-277D-413B-B523-294CACA1CAA4}" type="pres">
      <dgm:prSet presAssocID="{8AE06E7C-4512-4E28-AB35-B589F9C2B5A7}" presName="hierRoot2" presStyleCnt="0"/>
      <dgm:spPr/>
    </dgm:pt>
    <dgm:pt modelId="{54FBBCF0-868D-4F98-9D88-E5D75E0CFF2D}" type="pres">
      <dgm:prSet presAssocID="{8AE06E7C-4512-4E28-AB35-B589F9C2B5A7}" presName="composite2" presStyleCnt="0"/>
      <dgm:spPr/>
    </dgm:pt>
    <dgm:pt modelId="{A469E750-BA38-48A9-AB4C-B7B3AB033A7A}" type="pres">
      <dgm:prSet presAssocID="{8AE06E7C-4512-4E28-AB35-B589F9C2B5A7}" presName="background2" presStyleLbl="node2" presStyleIdx="0" presStyleCnt="2"/>
      <dgm:spPr/>
    </dgm:pt>
    <dgm:pt modelId="{55661986-C8E5-4788-9D92-29061559B716}" type="pres">
      <dgm:prSet presAssocID="{8AE06E7C-4512-4E28-AB35-B589F9C2B5A7}" presName="text2" presStyleLbl="fgAcc2" presStyleIdx="0" presStyleCnt="2" custScaleX="168605">
        <dgm:presLayoutVars>
          <dgm:chPref val="3"/>
        </dgm:presLayoutVars>
      </dgm:prSet>
      <dgm:spPr/>
    </dgm:pt>
    <dgm:pt modelId="{AFA1E1A2-97EF-4871-AF66-2C9C0809C3EA}" type="pres">
      <dgm:prSet presAssocID="{8AE06E7C-4512-4E28-AB35-B589F9C2B5A7}" presName="hierChild3" presStyleCnt="0"/>
      <dgm:spPr/>
    </dgm:pt>
    <dgm:pt modelId="{5C7571CE-FB89-4AB4-92A5-53B7E4FA4700}" type="pres">
      <dgm:prSet presAssocID="{4EA9FF9D-D0F3-49CD-AAD8-49E80227B0AD}" presName="Name17" presStyleLbl="parChTrans1D3" presStyleIdx="0" presStyleCnt="4"/>
      <dgm:spPr/>
    </dgm:pt>
    <dgm:pt modelId="{2100C659-B688-48C4-91FF-B1BB165E2CBB}" type="pres">
      <dgm:prSet presAssocID="{7D6864F4-5AA2-480E-B481-2DA8BCBF5CD1}" presName="hierRoot3" presStyleCnt="0"/>
      <dgm:spPr/>
    </dgm:pt>
    <dgm:pt modelId="{7671F4EE-D49A-47C5-B914-9FE2735255FC}" type="pres">
      <dgm:prSet presAssocID="{7D6864F4-5AA2-480E-B481-2DA8BCBF5CD1}" presName="composite3" presStyleCnt="0"/>
      <dgm:spPr/>
    </dgm:pt>
    <dgm:pt modelId="{49FD0FC9-F48E-4A05-8AA9-C66D519D01F5}" type="pres">
      <dgm:prSet presAssocID="{7D6864F4-5AA2-480E-B481-2DA8BCBF5CD1}" presName="background3" presStyleLbl="node3" presStyleIdx="0" presStyleCnt="4"/>
      <dgm:spPr/>
    </dgm:pt>
    <dgm:pt modelId="{CE8C5DCC-E584-48DA-A8F7-C1954A91EC0F}" type="pres">
      <dgm:prSet presAssocID="{7D6864F4-5AA2-480E-B481-2DA8BCBF5CD1}" presName="text3" presStyleLbl="fgAcc3" presStyleIdx="0" presStyleCnt="4" custScaleX="124264" custScaleY="205017">
        <dgm:presLayoutVars>
          <dgm:chPref val="3"/>
        </dgm:presLayoutVars>
      </dgm:prSet>
      <dgm:spPr/>
    </dgm:pt>
    <dgm:pt modelId="{8F0D2AF9-58DD-451C-B8D8-CBFA0FF7E9DE}" type="pres">
      <dgm:prSet presAssocID="{7D6864F4-5AA2-480E-B481-2DA8BCBF5CD1}" presName="hierChild4" presStyleCnt="0"/>
      <dgm:spPr/>
    </dgm:pt>
    <dgm:pt modelId="{F8C52564-5F29-44BA-BAF0-C1EE603E1869}" type="pres">
      <dgm:prSet presAssocID="{E449967C-1156-4949-BC22-E254F9EC9950}" presName="Name17" presStyleLbl="parChTrans1D3" presStyleIdx="1" presStyleCnt="4"/>
      <dgm:spPr/>
    </dgm:pt>
    <dgm:pt modelId="{C37F4F58-0442-4087-8A77-FF1F02378DE0}" type="pres">
      <dgm:prSet presAssocID="{5E6EF0B6-43B9-4255-9FBC-8EEF892E30E2}" presName="hierRoot3" presStyleCnt="0"/>
      <dgm:spPr/>
    </dgm:pt>
    <dgm:pt modelId="{E89C3BC5-EC21-4CD2-B8D5-F4298DB717BC}" type="pres">
      <dgm:prSet presAssocID="{5E6EF0B6-43B9-4255-9FBC-8EEF892E30E2}" presName="composite3" presStyleCnt="0"/>
      <dgm:spPr/>
    </dgm:pt>
    <dgm:pt modelId="{669B3DBA-343D-42B4-9DF3-BE31023D259F}" type="pres">
      <dgm:prSet presAssocID="{5E6EF0B6-43B9-4255-9FBC-8EEF892E30E2}" presName="background3" presStyleLbl="node3" presStyleIdx="1" presStyleCnt="4"/>
      <dgm:spPr/>
    </dgm:pt>
    <dgm:pt modelId="{E28FDB38-6A5F-4F1E-BC8A-2CBCE49B16DC}" type="pres">
      <dgm:prSet presAssocID="{5E6EF0B6-43B9-4255-9FBC-8EEF892E30E2}" presName="text3" presStyleLbl="fgAcc3" presStyleIdx="1" presStyleCnt="4" custScaleX="138836" custScaleY="132734">
        <dgm:presLayoutVars>
          <dgm:chPref val="3"/>
        </dgm:presLayoutVars>
      </dgm:prSet>
      <dgm:spPr/>
    </dgm:pt>
    <dgm:pt modelId="{B600C928-0321-4778-A841-A81E31F1D247}" type="pres">
      <dgm:prSet presAssocID="{5E6EF0B6-43B9-4255-9FBC-8EEF892E30E2}" presName="hierChild4" presStyleCnt="0"/>
      <dgm:spPr/>
    </dgm:pt>
    <dgm:pt modelId="{0C657511-E15F-4B5A-8A71-429E74CED151}" type="pres">
      <dgm:prSet presAssocID="{5BF34AB6-9203-40AB-87FE-ED0E45ED0465}" presName="Name10" presStyleLbl="parChTrans1D2" presStyleIdx="1" presStyleCnt="2"/>
      <dgm:spPr/>
    </dgm:pt>
    <dgm:pt modelId="{46E6FBFA-8EF2-42C3-9714-B190D004E925}" type="pres">
      <dgm:prSet presAssocID="{BEC27223-8141-4BBE-BAC5-7E5A319209B1}" presName="hierRoot2" presStyleCnt="0"/>
      <dgm:spPr/>
    </dgm:pt>
    <dgm:pt modelId="{E1A35F1B-C8C7-46E1-A53B-F7E9C379C69F}" type="pres">
      <dgm:prSet presAssocID="{BEC27223-8141-4BBE-BAC5-7E5A319209B1}" presName="composite2" presStyleCnt="0"/>
      <dgm:spPr/>
    </dgm:pt>
    <dgm:pt modelId="{098D9BB0-472A-4191-98BE-850AEB9C4C1A}" type="pres">
      <dgm:prSet presAssocID="{BEC27223-8141-4BBE-BAC5-7E5A319209B1}" presName="background2" presStyleLbl="node2" presStyleIdx="1" presStyleCnt="2"/>
      <dgm:spPr/>
    </dgm:pt>
    <dgm:pt modelId="{3BE250B6-C73F-4621-B065-02E67246215E}" type="pres">
      <dgm:prSet presAssocID="{BEC27223-8141-4BBE-BAC5-7E5A319209B1}" presName="text2" presStyleLbl="fgAcc2" presStyleIdx="1" presStyleCnt="2" custScaleX="185918">
        <dgm:presLayoutVars>
          <dgm:chPref val="3"/>
        </dgm:presLayoutVars>
      </dgm:prSet>
      <dgm:spPr/>
    </dgm:pt>
    <dgm:pt modelId="{5DA5E041-CA6E-4649-9763-2BEF577EF3CC}" type="pres">
      <dgm:prSet presAssocID="{BEC27223-8141-4BBE-BAC5-7E5A319209B1}" presName="hierChild3" presStyleCnt="0"/>
      <dgm:spPr/>
    </dgm:pt>
    <dgm:pt modelId="{D7B2C4F3-70B8-425F-ADA7-37B3DFA86160}" type="pres">
      <dgm:prSet presAssocID="{AC88BA7F-ADBA-495E-B88F-3D5949DF02FD}" presName="Name17" presStyleLbl="parChTrans1D3" presStyleIdx="2" presStyleCnt="4"/>
      <dgm:spPr/>
    </dgm:pt>
    <dgm:pt modelId="{86024CAB-E1B0-4C87-BAF7-02785C844B2C}" type="pres">
      <dgm:prSet presAssocID="{9B3F0537-E716-4163-A9BC-016C1E656632}" presName="hierRoot3" presStyleCnt="0"/>
      <dgm:spPr/>
    </dgm:pt>
    <dgm:pt modelId="{E2C447D5-6532-4AD6-8B56-80D04E855744}" type="pres">
      <dgm:prSet presAssocID="{9B3F0537-E716-4163-A9BC-016C1E656632}" presName="composite3" presStyleCnt="0"/>
      <dgm:spPr/>
    </dgm:pt>
    <dgm:pt modelId="{D0A9E502-E66E-47A9-956A-D59756FA0AAC}" type="pres">
      <dgm:prSet presAssocID="{9B3F0537-E716-4163-A9BC-016C1E656632}" presName="background3" presStyleLbl="node3" presStyleIdx="2" presStyleCnt="4"/>
      <dgm:spPr/>
    </dgm:pt>
    <dgm:pt modelId="{0D52C33E-5CCD-4671-BC62-AE08108AE4B6}" type="pres">
      <dgm:prSet presAssocID="{9B3F0537-E716-4163-A9BC-016C1E656632}" presName="text3" presStyleLbl="fgAcc3" presStyleIdx="2" presStyleCnt="4" custScaleX="147435" custScaleY="158544" custLinFactNeighborX="1261" custLinFactNeighborY="-596">
        <dgm:presLayoutVars>
          <dgm:chPref val="3"/>
        </dgm:presLayoutVars>
      </dgm:prSet>
      <dgm:spPr/>
    </dgm:pt>
    <dgm:pt modelId="{8B3C5B37-C6A0-4F84-9DAF-37BF1AEF3179}" type="pres">
      <dgm:prSet presAssocID="{9B3F0537-E716-4163-A9BC-016C1E656632}" presName="hierChild4" presStyleCnt="0"/>
      <dgm:spPr/>
    </dgm:pt>
    <dgm:pt modelId="{A01EE488-E6CB-4F4B-8520-C4BBFC728ECC}" type="pres">
      <dgm:prSet presAssocID="{165D3E61-9E41-4D93-A125-B2FECF8E384A}" presName="Name23" presStyleLbl="parChTrans1D4" presStyleIdx="0" presStyleCnt="4"/>
      <dgm:spPr/>
    </dgm:pt>
    <dgm:pt modelId="{8D930E8B-A423-4165-9190-FB2330218DFD}" type="pres">
      <dgm:prSet presAssocID="{D5E9B7AA-5BD8-457D-9842-03F57EF5A754}" presName="hierRoot4" presStyleCnt="0"/>
      <dgm:spPr/>
    </dgm:pt>
    <dgm:pt modelId="{DF087647-AF94-483D-8A76-0823D0D0DE0F}" type="pres">
      <dgm:prSet presAssocID="{D5E9B7AA-5BD8-457D-9842-03F57EF5A754}" presName="composite4" presStyleCnt="0"/>
      <dgm:spPr/>
    </dgm:pt>
    <dgm:pt modelId="{D1C5555F-1582-410B-BC9A-C0BC3DFBC330}" type="pres">
      <dgm:prSet presAssocID="{D5E9B7AA-5BD8-457D-9842-03F57EF5A754}" presName="background4" presStyleLbl="node4" presStyleIdx="0" presStyleCnt="4"/>
      <dgm:spPr/>
    </dgm:pt>
    <dgm:pt modelId="{6EE2744E-41A0-441C-B5A8-97A81E06E88F}" type="pres">
      <dgm:prSet presAssocID="{D5E9B7AA-5BD8-457D-9842-03F57EF5A754}" presName="text4" presStyleLbl="fgAcc4" presStyleIdx="0" presStyleCnt="4" custScaleX="150205" custLinFactNeighborX="3132" custLinFactNeighborY="-329">
        <dgm:presLayoutVars>
          <dgm:chPref val="3"/>
        </dgm:presLayoutVars>
      </dgm:prSet>
      <dgm:spPr/>
    </dgm:pt>
    <dgm:pt modelId="{FF8435DA-3019-4E1F-9F5A-7FB3E8EED5BB}" type="pres">
      <dgm:prSet presAssocID="{D5E9B7AA-5BD8-457D-9842-03F57EF5A754}" presName="hierChild5" presStyleCnt="0"/>
      <dgm:spPr/>
    </dgm:pt>
    <dgm:pt modelId="{CC85C2B3-45CC-4816-807D-C7CEEBFE6856}" type="pres">
      <dgm:prSet presAssocID="{59F0C92E-4EAB-4810-9642-4797073C68D8}" presName="Name23" presStyleLbl="parChTrans1D4" presStyleIdx="1" presStyleCnt="4"/>
      <dgm:spPr/>
    </dgm:pt>
    <dgm:pt modelId="{B45E106C-A65D-426E-9596-A71D3539F18E}" type="pres">
      <dgm:prSet presAssocID="{56A6FAC9-518C-46A3-A3C0-DAD9DBAB8E13}" presName="hierRoot4" presStyleCnt="0"/>
      <dgm:spPr/>
    </dgm:pt>
    <dgm:pt modelId="{EA3C5469-5D08-4EB9-96D8-23C57D3725DB}" type="pres">
      <dgm:prSet presAssocID="{56A6FAC9-518C-46A3-A3C0-DAD9DBAB8E13}" presName="composite4" presStyleCnt="0"/>
      <dgm:spPr/>
    </dgm:pt>
    <dgm:pt modelId="{A8564A4B-A23E-44FA-B364-8150D9B788EC}" type="pres">
      <dgm:prSet presAssocID="{56A6FAC9-518C-46A3-A3C0-DAD9DBAB8E13}" presName="background4" presStyleLbl="node4" presStyleIdx="1" presStyleCnt="4"/>
      <dgm:spPr/>
    </dgm:pt>
    <dgm:pt modelId="{2275C6FF-F20D-4BDE-BC98-399BBD40567E}" type="pres">
      <dgm:prSet presAssocID="{56A6FAC9-518C-46A3-A3C0-DAD9DBAB8E13}" presName="text4" presStyleLbl="fgAcc4" presStyleIdx="1" presStyleCnt="4" custScaleX="121662">
        <dgm:presLayoutVars>
          <dgm:chPref val="3"/>
        </dgm:presLayoutVars>
      </dgm:prSet>
      <dgm:spPr/>
    </dgm:pt>
    <dgm:pt modelId="{60AB9622-AE5C-4E2F-99BB-AEE199671529}" type="pres">
      <dgm:prSet presAssocID="{56A6FAC9-518C-46A3-A3C0-DAD9DBAB8E13}" presName="hierChild5" presStyleCnt="0"/>
      <dgm:spPr/>
    </dgm:pt>
    <dgm:pt modelId="{344BA631-6D5F-4AE5-8623-DFFDF008AA11}" type="pres">
      <dgm:prSet presAssocID="{DCF644E6-8A91-4A51-BEA4-92EF6FA0F514}" presName="Name17" presStyleLbl="parChTrans1D3" presStyleIdx="3" presStyleCnt="4"/>
      <dgm:spPr/>
    </dgm:pt>
    <dgm:pt modelId="{758B8639-EC6C-4F8E-AFDE-B4BA59F28570}" type="pres">
      <dgm:prSet presAssocID="{F31BA15F-E4F5-4362-95C9-AB8B4D583695}" presName="hierRoot3" presStyleCnt="0"/>
      <dgm:spPr/>
    </dgm:pt>
    <dgm:pt modelId="{C0E1FCF7-C95F-4B45-AD18-228DD4D3DF02}" type="pres">
      <dgm:prSet presAssocID="{F31BA15F-E4F5-4362-95C9-AB8B4D583695}" presName="composite3" presStyleCnt="0"/>
      <dgm:spPr/>
    </dgm:pt>
    <dgm:pt modelId="{5A936F65-3B49-4C0A-ACCA-89BD4DAD8076}" type="pres">
      <dgm:prSet presAssocID="{F31BA15F-E4F5-4362-95C9-AB8B4D583695}" presName="background3" presStyleLbl="node3" presStyleIdx="3" presStyleCnt="4"/>
      <dgm:spPr/>
    </dgm:pt>
    <dgm:pt modelId="{C888BACD-054B-450E-A625-D31813F11858}" type="pres">
      <dgm:prSet presAssocID="{F31BA15F-E4F5-4362-95C9-AB8B4D583695}" presName="text3" presStyleLbl="fgAcc3" presStyleIdx="3" presStyleCnt="4" custScaleX="166692">
        <dgm:presLayoutVars>
          <dgm:chPref val="3"/>
        </dgm:presLayoutVars>
      </dgm:prSet>
      <dgm:spPr/>
    </dgm:pt>
    <dgm:pt modelId="{D79C0BCE-C2E0-48B4-9EF4-376B2FED09F9}" type="pres">
      <dgm:prSet presAssocID="{F31BA15F-E4F5-4362-95C9-AB8B4D583695}" presName="hierChild4" presStyleCnt="0"/>
      <dgm:spPr/>
    </dgm:pt>
    <dgm:pt modelId="{28829849-5AE2-4592-8665-4EB559A625F8}" type="pres">
      <dgm:prSet presAssocID="{F7D4E294-E1B0-4E31-97A5-1A13804D0EF7}" presName="Name23" presStyleLbl="parChTrans1D4" presStyleIdx="2" presStyleCnt="4"/>
      <dgm:spPr/>
    </dgm:pt>
    <dgm:pt modelId="{9815F332-0DAA-44D5-A5FF-EBA32A0CDEA8}" type="pres">
      <dgm:prSet presAssocID="{CA18CA45-EB74-42FF-AE75-DE6E5A586BAD}" presName="hierRoot4" presStyleCnt="0"/>
      <dgm:spPr/>
    </dgm:pt>
    <dgm:pt modelId="{F476E231-6892-4BFC-B43D-F49B2C4ABF67}" type="pres">
      <dgm:prSet presAssocID="{CA18CA45-EB74-42FF-AE75-DE6E5A586BAD}" presName="composite4" presStyleCnt="0"/>
      <dgm:spPr/>
    </dgm:pt>
    <dgm:pt modelId="{A8981763-61ED-497B-B914-9385B4B3F99E}" type="pres">
      <dgm:prSet presAssocID="{CA18CA45-EB74-42FF-AE75-DE6E5A586BAD}" presName="background4" presStyleLbl="node4" presStyleIdx="2" presStyleCnt="4"/>
      <dgm:spPr/>
    </dgm:pt>
    <dgm:pt modelId="{07B56CD0-2DB1-4AFD-A97A-967ADED53276}" type="pres">
      <dgm:prSet presAssocID="{CA18CA45-EB74-42FF-AE75-DE6E5A586BAD}" presName="text4" presStyleLbl="fgAcc4" presStyleIdx="2" presStyleCnt="4" custScaleX="136529">
        <dgm:presLayoutVars>
          <dgm:chPref val="3"/>
        </dgm:presLayoutVars>
      </dgm:prSet>
      <dgm:spPr/>
    </dgm:pt>
    <dgm:pt modelId="{18E4C54A-D5D8-4FA6-A6AD-C78A5855C940}" type="pres">
      <dgm:prSet presAssocID="{CA18CA45-EB74-42FF-AE75-DE6E5A586BAD}" presName="hierChild5" presStyleCnt="0"/>
      <dgm:spPr/>
    </dgm:pt>
    <dgm:pt modelId="{2E2ED619-66D6-4463-9D21-B47330983A3D}" type="pres">
      <dgm:prSet presAssocID="{5462E063-F8F5-486F-A43A-C3A487D2F448}" presName="Name23" presStyleLbl="parChTrans1D4" presStyleIdx="3" presStyleCnt="4"/>
      <dgm:spPr/>
    </dgm:pt>
    <dgm:pt modelId="{BD8593CF-CD37-430E-826A-CF1BBBE4C94F}" type="pres">
      <dgm:prSet presAssocID="{94791872-813C-41F6-8A70-11B4E00EF937}" presName="hierRoot4" presStyleCnt="0"/>
      <dgm:spPr/>
    </dgm:pt>
    <dgm:pt modelId="{B4B160C5-710C-4859-B851-5919AF93DAE5}" type="pres">
      <dgm:prSet presAssocID="{94791872-813C-41F6-8A70-11B4E00EF937}" presName="composite4" presStyleCnt="0"/>
      <dgm:spPr/>
    </dgm:pt>
    <dgm:pt modelId="{49F15FDD-A6A7-4B03-874F-0B973F8668E0}" type="pres">
      <dgm:prSet presAssocID="{94791872-813C-41F6-8A70-11B4E00EF937}" presName="background4" presStyleLbl="node4" presStyleIdx="3" presStyleCnt="4"/>
      <dgm:spPr/>
    </dgm:pt>
    <dgm:pt modelId="{4368A58C-F977-4A88-AFD3-AD26C6D9EF81}" type="pres">
      <dgm:prSet presAssocID="{94791872-813C-41F6-8A70-11B4E00EF937}" presName="text4" presStyleLbl="fgAcc4" presStyleIdx="3" presStyleCnt="4" custScaleX="162722">
        <dgm:presLayoutVars>
          <dgm:chPref val="3"/>
        </dgm:presLayoutVars>
      </dgm:prSet>
      <dgm:spPr/>
    </dgm:pt>
    <dgm:pt modelId="{F4D4019C-DD06-4DBF-8BD6-65D29BCB6198}" type="pres">
      <dgm:prSet presAssocID="{94791872-813C-41F6-8A70-11B4E00EF937}" presName="hierChild5" presStyleCnt="0"/>
      <dgm:spPr/>
    </dgm:pt>
  </dgm:ptLst>
  <dgm:cxnLst>
    <dgm:cxn modelId="{BFAEC50D-E4B1-4032-8E0E-AE61112853A3}" type="presOf" srcId="{2AE93776-97AB-4D95-81A2-E083BF1BDBA6}" destId="{E37C1FB3-BAD0-4C7E-8E79-51CF4655F463}" srcOrd="0" destOrd="0" presId="urn:microsoft.com/office/officeart/2005/8/layout/hierarchy1"/>
    <dgm:cxn modelId="{148BA414-55BA-4E1F-92EC-F7984F9381A6}" type="presOf" srcId="{7D6864F4-5AA2-480E-B481-2DA8BCBF5CD1}" destId="{CE8C5DCC-E584-48DA-A8F7-C1954A91EC0F}" srcOrd="0" destOrd="0" presId="urn:microsoft.com/office/officeart/2005/8/layout/hierarchy1"/>
    <dgm:cxn modelId="{52AA9C1A-F8F2-4E11-9FBC-3F2BCA3143D6}" srcId="{2C9C9153-FCFF-4635-82C9-0DD71608BC84}" destId="{2A2457A8-2350-4962-A88C-655E1E171941}" srcOrd="0" destOrd="0" parTransId="{9C6C2E6C-4883-4773-9DBE-1CE41AE7D02A}" sibTransId="{7CC1D8FA-8187-4D9F-B1FC-061E7AABD712}"/>
    <dgm:cxn modelId="{71FC2821-297A-4028-AA54-AB4186F6DB56}" type="presOf" srcId="{2A2457A8-2350-4962-A88C-655E1E171941}" destId="{0F3B26B7-8C18-4AD5-B51C-B995B613480E}" srcOrd="0" destOrd="0" presId="urn:microsoft.com/office/officeart/2005/8/layout/hierarchy1"/>
    <dgm:cxn modelId="{EAABFC26-CFA9-42EA-8591-8678B6F4D28F}" type="presOf" srcId="{94791872-813C-41F6-8A70-11B4E00EF937}" destId="{4368A58C-F977-4A88-AFD3-AD26C6D9EF81}" srcOrd="0" destOrd="0" presId="urn:microsoft.com/office/officeart/2005/8/layout/hierarchy1"/>
    <dgm:cxn modelId="{A87AE12B-00C2-4108-8BEE-5C6724261FAF}" srcId="{2A2457A8-2350-4962-A88C-655E1E171941}" destId="{8AE06E7C-4512-4E28-AB35-B589F9C2B5A7}" srcOrd="0" destOrd="0" parTransId="{2AE93776-97AB-4D95-81A2-E083BF1BDBA6}" sibTransId="{18C76B16-92DB-46C0-92E7-66026F87DD9B}"/>
    <dgm:cxn modelId="{7E0D2934-D378-4F4E-9AF1-C5D48EF19C7A}" srcId="{9B3F0537-E716-4163-A9BC-016C1E656632}" destId="{D5E9B7AA-5BD8-457D-9842-03F57EF5A754}" srcOrd="0" destOrd="0" parTransId="{165D3E61-9E41-4D93-A125-B2FECF8E384A}" sibTransId="{C51126C8-413C-45BA-A81B-E4CF0B6FEA64}"/>
    <dgm:cxn modelId="{A2066337-1487-4E9D-9B08-627E656F8B6B}" type="presOf" srcId="{5462E063-F8F5-486F-A43A-C3A487D2F448}" destId="{2E2ED619-66D6-4463-9D21-B47330983A3D}" srcOrd="0" destOrd="0" presId="urn:microsoft.com/office/officeart/2005/8/layout/hierarchy1"/>
    <dgm:cxn modelId="{52EE0939-186C-4E0F-8986-355A2ECB2C67}" type="presOf" srcId="{F31BA15F-E4F5-4362-95C9-AB8B4D583695}" destId="{C888BACD-054B-450E-A625-D31813F11858}" srcOrd="0" destOrd="0" presId="urn:microsoft.com/office/officeart/2005/8/layout/hierarchy1"/>
    <dgm:cxn modelId="{A973343F-1545-4323-93AC-7E2850FDD455}" type="presOf" srcId="{2C9C9153-FCFF-4635-82C9-0DD71608BC84}" destId="{881434EE-5491-47EA-9CF5-3FFB66AC8637}" srcOrd="0" destOrd="0" presId="urn:microsoft.com/office/officeart/2005/8/layout/hierarchy1"/>
    <dgm:cxn modelId="{B45A9240-5C0E-4909-A6FC-8143861EDCEC}" srcId="{BEC27223-8141-4BBE-BAC5-7E5A319209B1}" destId="{F31BA15F-E4F5-4362-95C9-AB8B4D583695}" srcOrd="1" destOrd="0" parTransId="{DCF644E6-8A91-4A51-BEA4-92EF6FA0F514}" sibTransId="{680A1249-3C0C-4447-BFD3-AB8DD7B4BBD9}"/>
    <dgm:cxn modelId="{BC04BC62-623F-4D29-877A-ECC3A1EB4A90}" srcId="{8AE06E7C-4512-4E28-AB35-B589F9C2B5A7}" destId="{7D6864F4-5AA2-480E-B481-2DA8BCBF5CD1}" srcOrd="0" destOrd="0" parTransId="{4EA9FF9D-D0F3-49CD-AAD8-49E80227B0AD}" sibTransId="{64BBCF4D-7A02-4291-8941-CA1D4FA83F62}"/>
    <dgm:cxn modelId="{2CC1716E-E773-41FC-BE38-114D16165AF2}" type="presOf" srcId="{F7D4E294-E1B0-4E31-97A5-1A13804D0EF7}" destId="{28829849-5AE2-4592-8665-4EB559A625F8}" srcOrd="0" destOrd="0" presId="urn:microsoft.com/office/officeart/2005/8/layout/hierarchy1"/>
    <dgm:cxn modelId="{B553C54E-C0F6-4704-B6F2-880454F25FBF}" srcId="{F31BA15F-E4F5-4362-95C9-AB8B4D583695}" destId="{94791872-813C-41F6-8A70-11B4E00EF937}" srcOrd="1" destOrd="0" parTransId="{5462E063-F8F5-486F-A43A-C3A487D2F448}" sibTransId="{F0BDE6B8-E03C-48ED-82A0-FA921BE7C126}"/>
    <dgm:cxn modelId="{292D3754-A8C6-49D7-BFB4-892F19268268}" type="presOf" srcId="{4EA9FF9D-D0F3-49CD-AAD8-49E80227B0AD}" destId="{5C7571CE-FB89-4AB4-92A5-53B7E4FA4700}" srcOrd="0" destOrd="0" presId="urn:microsoft.com/office/officeart/2005/8/layout/hierarchy1"/>
    <dgm:cxn modelId="{DED2B574-BE9D-41D8-B67B-787C933D7C0A}" type="presOf" srcId="{BEC27223-8141-4BBE-BAC5-7E5A319209B1}" destId="{3BE250B6-C73F-4621-B065-02E67246215E}" srcOrd="0" destOrd="0" presId="urn:microsoft.com/office/officeart/2005/8/layout/hierarchy1"/>
    <dgm:cxn modelId="{3CE9EB77-BC37-4C15-916A-E64F2652C533}" type="presOf" srcId="{CA18CA45-EB74-42FF-AE75-DE6E5A586BAD}" destId="{07B56CD0-2DB1-4AFD-A97A-967ADED53276}" srcOrd="0" destOrd="0" presId="urn:microsoft.com/office/officeart/2005/8/layout/hierarchy1"/>
    <dgm:cxn modelId="{7FE5DA58-8C79-4534-B75F-5C681142EC5D}" type="presOf" srcId="{56A6FAC9-518C-46A3-A3C0-DAD9DBAB8E13}" destId="{2275C6FF-F20D-4BDE-BC98-399BBD40567E}" srcOrd="0" destOrd="0" presId="urn:microsoft.com/office/officeart/2005/8/layout/hierarchy1"/>
    <dgm:cxn modelId="{EDD5757B-E78E-4BCE-9DC9-D547E262606A}" srcId="{BEC27223-8141-4BBE-BAC5-7E5A319209B1}" destId="{9B3F0537-E716-4163-A9BC-016C1E656632}" srcOrd="0" destOrd="0" parTransId="{AC88BA7F-ADBA-495E-B88F-3D5949DF02FD}" sibTransId="{9BFD8FDC-14EB-4934-9340-09771633B14A}"/>
    <dgm:cxn modelId="{26873082-BA32-44B3-AF9A-1328D08A2AAB}" type="presOf" srcId="{59F0C92E-4EAB-4810-9642-4797073C68D8}" destId="{CC85C2B3-45CC-4816-807D-C7CEEBFE6856}" srcOrd="0" destOrd="0" presId="urn:microsoft.com/office/officeart/2005/8/layout/hierarchy1"/>
    <dgm:cxn modelId="{E71A418A-3615-44D7-B465-A6A584652F47}" type="presOf" srcId="{AC88BA7F-ADBA-495E-B88F-3D5949DF02FD}" destId="{D7B2C4F3-70B8-425F-ADA7-37B3DFA86160}" srcOrd="0" destOrd="0" presId="urn:microsoft.com/office/officeart/2005/8/layout/hierarchy1"/>
    <dgm:cxn modelId="{DF536A8C-D4FA-4E4B-BA88-E2FBF6325415}" srcId="{F31BA15F-E4F5-4362-95C9-AB8B4D583695}" destId="{CA18CA45-EB74-42FF-AE75-DE6E5A586BAD}" srcOrd="0" destOrd="0" parTransId="{F7D4E294-E1B0-4E31-97A5-1A13804D0EF7}" sibTransId="{A950CA61-E863-4227-8BA9-E429B8DDCAE1}"/>
    <dgm:cxn modelId="{5D8CEC8F-D23F-4168-A35A-50F49661AE7D}" type="presOf" srcId="{5E6EF0B6-43B9-4255-9FBC-8EEF892E30E2}" destId="{E28FDB38-6A5F-4F1E-BC8A-2CBCE49B16DC}" srcOrd="0" destOrd="0" presId="urn:microsoft.com/office/officeart/2005/8/layout/hierarchy1"/>
    <dgm:cxn modelId="{D3A9E492-9FD8-4E66-8116-870333538C1A}" type="presOf" srcId="{9B3F0537-E716-4163-A9BC-016C1E656632}" destId="{0D52C33E-5CCD-4671-BC62-AE08108AE4B6}" srcOrd="0" destOrd="0" presId="urn:microsoft.com/office/officeart/2005/8/layout/hierarchy1"/>
    <dgm:cxn modelId="{66A3FA92-B1EE-442F-A3B6-38ACC05D6565}" srcId="{2A2457A8-2350-4962-A88C-655E1E171941}" destId="{BEC27223-8141-4BBE-BAC5-7E5A319209B1}" srcOrd="1" destOrd="0" parTransId="{5BF34AB6-9203-40AB-87FE-ED0E45ED0465}" sibTransId="{7A53BBDC-6479-4FA2-BB84-7585CAA53F41}"/>
    <dgm:cxn modelId="{FE48039D-4108-44E6-B69A-0D5E8691F19D}" type="presOf" srcId="{165D3E61-9E41-4D93-A125-B2FECF8E384A}" destId="{A01EE488-E6CB-4F4B-8520-C4BBFC728ECC}" srcOrd="0" destOrd="0" presId="urn:microsoft.com/office/officeart/2005/8/layout/hierarchy1"/>
    <dgm:cxn modelId="{03F5A49D-A986-48AA-82BE-46F33684B595}" type="presOf" srcId="{8AE06E7C-4512-4E28-AB35-B589F9C2B5A7}" destId="{55661986-C8E5-4788-9D92-29061559B716}" srcOrd="0" destOrd="0" presId="urn:microsoft.com/office/officeart/2005/8/layout/hierarchy1"/>
    <dgm:cxn modelId="{A40A68AC-3B83-4FA9-A578-416208DAFDF2}" srcId="{8AE06E7C-4512-4E28-AB35-B589F9C2B5A7}" destId="{5E6EF0B6-43B9-4255-9FBC-8EEF892E30E2}" srcOrd="1" destOrd="0" parTransId="{E449967C-1156-4949-BC22-E254F9EC9950}" sibTransId="{9ADE15C0-0770-408D-A26F-F082431677BF}"/>
    <dgm:cxn modelId="{0E1756AE-FB78-4910-9D20-B4F072844617}" type="presOf" srcId="{D5E9B7AA-5BD8-457D-9842-03F57EF5A754}" destId="{6EE2744E-41A0-441C-B5A8-97A81E06E88F}" srcOrd="0" destOrd="0" presId="urn:microsoft.com/office/officeart/2005/8/layout/hierarchy1"/>
    <dgm:cxn modelId="{9BCE50B5-2456-489D-A5A0-A0E3CC0F5170}" type="presOf" srcId="{E449967C-1156-4949-BC22-E254F9EC9950}" destId="{F8C52564-5F29-44BA-BAF0-C1EE603E1869}" srcOrd="0" destOrd="0" presId="urn:microsoft.com/office/officeart/2005/8/layout/hierarchy1"/>
    <dgm:cxn modelId="{AF271FF0-3EE1-4BED-B3DA-10F9436F2094}" type="presOf" srcId="{DCF644E6-8A91-4A51-BEA4-92EF6FA0F514}" destId="{344BA631-6D5F-4AE5-8623-DFFDF008AA11}" srcOrd="0" destOrd="0" presId="urn:microsoft.com/office/officeart/2005/8/layout/hierarchy1"/>
    <dgm:cxn modelId="{595CC4FC-1125-4791-BEA4-2EAA3B8BF8B1}" srcId="{9B3F0537-E716-4163-A9BC-016C1E656632}" destId="{56A6FAC9-518C-46A3-A3C0-DAD9DBAB8E13}" srcOrd="1" destOrd="0" parTransId="{59F0C92E-4EAB-4810-9642-4797073C68D8}" sibTransId="{B9071DC3-6DE7-4DC9-A260-6407776F76B9}"/>
    <dgm:cxn modelId="{535B6DFE-F3C7-4F16-BFEC-7C82D7E60966}" type="presOf" srcId="{5BF34AB6-9203-40AB-87FE-ED0E45ED0465}" destId="{0C657511-E15F-4B5A-8A71-429E74CED151}" srcOrd="0" destOrd="0" presId="urn:microsoft.com/office/officeart/2005/8/layout/hierarchy1"/>
    <dgm:cxn modelId="{5A612A48-16FC-4FC5-BDB3-79F190244EE6}" type="presParOf" srcId="{881434EE-5491-47EA-9CF5-3FFB66AC8637}" destId="{7C137B05-C0AB-48E9-A6E5-1ADD9159039C}" srcOrd="0" destOrd="0" presId="urn:microsoft.com/office/officeart/2005/8/layout/hierarchy1"/>
    <dgm:cxn modelId="{54EBA62B-FD85-4F66-B240-BF80F2893ACF}" type="presParOf" srcId="{7C137B05-C0AB-48E9-A6E5-1ADD9159039C}" destId="{76E4A649-DFB9-4F57-B58A-6ABF61D177A4}" srcOrd="0" destOrd="0" presId="urn:microsoft.com/office/officeart/2005/8/layout/hierarchy1"/>
    <dgm:cxn modelId="{4D5899D0-61A9-4037-964F-EDF4B06044A6}" type="presParOf" srcId="{76E4A649-DFB9-4F57-B58A-6ABF61D177A4}" destId="{01C3D8E0-9CCD-4B25-90BF-5D2982186A0B}" srcOrd="0" destOrd="0" presId="urn:microsoft.com/office/officeart/2005/8/layout/hierarchy1"/>
    <dgm:cxn modelId="{7AC3E899-B637-4889-AB17-77455036F540}" type="presParOf" srcId="{76E4A649-DFB9-4F57-B58A-6ABF61D177A4}" destId="{0F3B26B7-8C18-4AD5-B51C-B995B613480E}" srcOrd="1" destOrd="0" presId="urn:microsoft.com/office/officeart/2005/8/layout/hierarchy1"/>
    <dgm:cxn modelId="{C95E3C88-ADF4-401B-A380-15255CE6CD15}" type="presParOf" srcId="{7C137B05-C0AB-48E9-A6E5-1ADD9159039C}" destId="{A0B9B9F1-4EA9-4246-A2FC-AF7F99E7BDD0}" srcOrd="1" destOrd="0" presId="urn:microsoft.com/office/officeart/2005/8/layout/hierarchy1"/>
    <dgm:cxn modelId="{EBC28E38-A450-4250-8DD4-AD1470C1CCBF}" type="presParOf" srcId="{A0B9B9F1-4EA9-4246-A2FC-AF7F99E7BDD0}" destId="{E37C1FB3-BAD0-4C7E-8E79-51CF4655F463}" srcOrd="0" destOrd="0" presId="urn:microsoft.com/office/officeart/2005/8/layout/hierarchy1"/>
    <dgm:cxn modelId="{97A724E6-D5F0-4F0E-9803-85A9958DFCD4}" type="presParOf" srcId="{A0B9B9F1-4EA9-4246-A2FC-AF7F99E7BDD0}" destId="{CF9B3ADC-277D-413B-B523-294CACA1CAA4}" srcOrd="1" destOrd="0" presId="urn:microsoft.com/office/officeart/2005/8/layout/hierarchy1"/>
    <dgm:cxn modelId="{53B91A29-1C0E-462B-958F-C382E3935DE0}" type="presParOf" srcId="{CF9B3ADC-277D-413B-B523-294CACA1CAA4}" destId="{54FBBCF0-868D-4F98-9D88-E5D75E0CFF2D}" srcOrd="0" destOrd="0" presId="urn:microsoft.com/office/officeart/2005/8/layout/hierarchy1"/>
    <dgm:cxn modelId="{B5CEBF3C-CC64-44FD-90E1-5F143CC89C37}" type="presParOf" srcId="{54FBBCF0-868D-4F98-9D88-E5D75E0CFF2D}" destId="{A469E750-BA38-48A9-AB4C-B7B3AB033A7A}" srcOrd="0" destOrd="0" presId="urn:microsoft.com/office/officeart/2005/8/layout/hierarchy1"/>
    <dgm:cxn modelId="{5C4C804D-B19F-4AEB-B6CB-F34F6561F60A}" type="presParOf" srcId="{54FBBCF0-868D-4F98-9D88-E5D75E0CFF2D}" destId="{55661986-C8E5-4788-9D92-29061559B716}" srcOrd="1" destOrd="0" presId="urn:microsoft.com/office/officeart/2005/8/layout/hierarchy1"/>
    <dgm:cxn modelId="{C1136B47-3220-493D-98D7-918A2C2BACD6}" type="presParOf" srcId="{CF9B3ADC-277D-413B-B523-294CACA1CAA4}" destId="{AFA1E1A2-97EF-4871-AF66-2C9C0809C3EA}" srcOrd="1" destOrd="0" presId="urn:microsoft.com/office/officeart/2005/8/layout/hierarchy1"/>
    <dgm:cxn modelId="{FD35AC18-6A42-4C23-B20E-98083B0BCDCB}" type="presParOf" srcId="{AFA1E1A2-97EF-4871-AF66-2C9C0809C3EA}" destId="{5C7571CE-FB89-4AB4-92A5-53B7E4FA4700}" srcOrd="0" destOrd="0" presId="urn:microsoft.com/office/officeart/2005/8/layout/hierarchy1"/>
    <dgm:cxn modelId="{B3D122DD-FC4C-4129-AC4B-410D24C954A8}" type="presParOf" srcId="{AFA1E1A2-97EF-4871-AF66-2C9C0809C3EA}" destId="{2100C659-B688-48C4-91FF-B1BB165E2CBB}" srcOrd="1" destOrd="0" presId="urn:microsoft.com/office/officeart/2005/8/layout/hierarchy1"/>
    <dgm:cxn modelId="{91065FBE-F98C-40FB-B0F5-586DAE1D58AE}" type="presParOf" srcId="{2100C659-B688-48C4-91FF-B1BB165E2CBB}" destId="{7671F4EE-D49A-47C5-B914-9FE2735255FC}" srcOrd="0" destOrd="0" presId="urn:microsoft.com/office/officeart/2005/8/layout/hierarchy1"/>
    <dgm:cxn modelId="{CEA779BF-4288-499F-A8E4-95ECFDC0B900}" type="presParOf" srcId="{7671F4EE-D49A-47C5-B914-9FE2735255FC}" destId="{49FD0FC9-F48E-4A05-8AA9-C66D519D01F5}" srcOrd="0" destOrd="0" presId="urn:microsoft.com/office/officeart/2005/8/layout/hierarchy1"/>
    <dgm:cxn modelId="{1CEBA6E3-CB82-4D1C-BC05-B15B44B59AE0}" type="presParOf" srcId="{7671F4EE-D49A-47C5-B914-9FE2735255FC}" destId="{CE8C5DCC-E584-48DA-A8F7-C1954A91EC0F}" srcOrd="1" destOrd="0" presId="urn:microsoft.com/office/officeart/2005/8/layout/hierarchy1"/>
    <dgm:cxn modelId="{6359821C-011C-483F-96B8-A2F2359A67E1}" type="presParOf" srcId="{2100C659-B688-48C4-91FF-B1BB165E2CBB}" destId="{8F0D2AF9-58DD-451C-B8D8-CBFA0FF7E9DE}" srcOrd="1" destOrd="0" presId="urn:microsoft.com/office/officeart/2005/8/layout/hierarchy1"/>
    <dgm:cxn modelId="{33377570-8613-4533-9CAE-F6D6C5B1DE49}" type="presParOf" srcId="{AFA1E1A2-97EF-4871-AF66-2C9C0809C3EA}" destId="{F8C52564-5F29-44BA-BAF0-C1EE603E1869}" srcOrd="2" destOrd="0" presId="urn:microsoft.com/office/officeart/2005/8/layout/hierarchy1"/>
    <dgm:cxn modelId="{9B84565A-BD3E-4A23-B08E-8F3AFA8D9A24}" type="presParOf" srcId="{AFA1E1A2-97EF-4871-AF66-2C9C0809C3EA}" destId="{C37F4F58-0442-4087-8A77-FF1F02378DE0}" srcOrd="3" destOrd="0" presId="urn:microsoft.com/office/officeart/2005/8/layout/hierarchy1"/>
    <dgm:cxn modelId="{74CE7B5D-C422-4B21-A554-054C02AFCE1A}" type="presParOf" srcId="{C37F4F58-0442-4087-8A77-FF1F02378DE0}" destId="{E89C3BC5-EC21-4CD2-B8D5-F4298DB717BC}" srcOrd="0" destOrd="0" presId="urn:microsoft.com/office/officeart/2005/8/layout/hierarchy1"/>
    <dgm:cxn modelId="{3497825C-55FC-477C-9A9B-38A6686F822D}" type="presParOf" srcId="{E89C3BC5-EC21-4CD2-B8D5-F4298DB717BC}" destId="{669B3DBA-343D-42B4-9DF3-BE31023D259F}" srcOrd="0" destOrd="0" presId="urn:microsoft.com/office/officeart/2005/8/layout/hierarchy1"/>
    <dgm:cxn modelId="{0FB51696-496F-4F71-BB3A-BBA6A27AC40E}" type="presParOf" srcId="{E89C3BC5-EC21-4CD2-B8D5-F4298DB717BC}" destId="{E28FDB38-6A5F-4F1E-BC8A-2CBCE49B16DC}" srcOrd="1" destOrd="0" presId="urn:microsoft.com/office/officeart/2005/8/layout/hierarchy1"/>
    <dgm:cxn modelId="{B6509AC7-1BE0-4E6B-8A9A-22C89AD8D730}" type="presParOf" srcId="{C37F4F58-0442-4087-8A77-FF1F02378DE0}" destId="{B600C928-0321-4778-A841-A81E31F1D247}" srcOrd="1" destOrd="0" presId="urn:microsoft.com/office/officeart/2005/8/layout/hierarchy1"/>
    <dgm:cxn modelId="{3FBCE416-988C-4D76-80A0-BE9DC2D2B680}" type="presParOf" srcId="{A0B9B9F1-4EA9-4246-A2FC-AF7F99E7BDD0}" destId="{0C657511-E15F-4B5A-8A71-429E74CED151}" srcOrd="2" destOrd="0" presId="urn:microsoft.com/office/officeart/2005/8/layout/hierarchy1"/>
    <dgm:cxn modelId="{07FFAB34-B81E-4907-98E0-A70B5136A671}" type="presParOf" srcId="{A0B9B9F1-4EA9-4246-A2FC-AF7F99E7BDD0}" destId="{46E6FBFA-8EF2-42C3-9714-B190D004E925}" srcOrd="3" destOrd="0" presId="urn:microsoft.com/office/officeart/2005/8/layout/hierarchy1"/>
    <dgm:cxn modelId="{BE3C34E5-C9C5-4FB6-A4B8-5142A91D3219}" type="presParOf" srcId="{46E6FBFA-8EF2-42C3-9714-B190D004E925}" destId="{E1A35F1B-C8C7-46E1-A53B-F7E9C379C69F}" srcOrd="0" destOrd="0" presId="urn:microsoft.com/office/officeart/2005/8/layout/hierarchy1"/>
    <dgm:cxn modelId="{BF691FC4-0BE3-4471-AAB1-C584B732966B}" type="presParOf" srcId="{E1A35F1B-C8C7-46E1-A53B-F7E9C379C69F}" destId="{098D9BB0-472A-4191-98BE-850AEB9C4C1A}" srcOrd="0" destOrd="0" presId="urn:microsoft.com/office/officeart/2005/8/layout/hierarchy1"/>
    <dgm:cxn modelId="{BE397604-7D0F-4BFB-8803-0FA10162B972}" type="presParOf" srcId="{E1A35F1B-C8C7-46E1-A53B-F7E9C379C69F}" destId="{3BE250B6-C73F-4621-B065-02E67246215E}" srcOrd="1" destOrd="0" presId="urn:microsoft.com/office/officeart/2005/8/layout/hierarchy1"/>
    <dgm:cxn modelId="{7C642327-FCE6-458E-8244-77926F392CA3}" type="presParOf" srcId="{46E6FBFA-8EF2-42C3-9714-B190D004E925}" destId="{5DA5E041-CA6E-4649-9763-2BEF577EF3CC}" srcOrd="1" destOrd="0" presId="urn:microsoft.com/office/officeart/2005/8/layout/hierarchy1"/>
    <dgm:cxn modelId="{94B93318-BB0C-4894-B4C1-FBA04FE75AA1}" type="presParOf" srcId="{5DA5E041-CA6E-4649-9763-2BEF577EF3CC}" destId="{D7B2C4F3-70B8-425F-ADA7-37B3DFA86160}" srcOrd="0" destOrd="0" presId="urn:microsoft.com/office/officeart/2005/8/layout/hierarchy1"/>
    <dgm:cxn modelId="{0E023265-9C8E-41AF-9C17-B4650BFB41F4}" type="presParOf" srcId="{5DA5E041-CA6E-4649-9763-2BEF577EF3CC}" destId="{86024CAB-E1B0-4C87-BAF7-02785C844B2C}" srcOrd="1" destOrd="0" presId="urn:microsoft.com/office/officeart/2005/8/layout/hierarchy1"/>
    <dgm:cxn modelId="{B915F80C-76F0-4EF2-B0B5-F8CC4E08F710}" type="presParOf" srcId="{86024CAB-E1B0-4C87-BAF7-02785C844B2C}" destId="{E2C447D5-6532-4AD6-8B56-80D04E855744}" srcOrd="0" destOrd="0" presId="urn:microsoft.com/office/officeart/2005/8/layout/hierarchy1"/>
    <dgm:cxn modelId="{46C71DCC-8F98-47E3-8488-B131F1CFEFBB}" type="presParOf" srcId="{E2C447D5-6532-4AD6-8B56-80D04E855744}" destId="{D0A9E502-E66E-47A9-956A-D59756FA0AAC}" srcOrd="0" destOrd="0" presId="urn:microsoft.com/office/officeart/2005/8/layout/hierarchy1"/>
    <dgm:cxn modelId="{D4CFAC64-76FC-428E-9610-B56AD4BD87F1}" type="presParOf" srcId="{E2C447D5-6532-4AD6-8B56-80D04E855744}" destId="{0D52C33E-5CCD-4671-BC62-AE08108AE4B6}" srcOrd="1" destOrd="0" presId="urn:microsoft.com/office/officeart/2005/8/layout/hierarchy1"/>
    <dgm:cxn modelId="{01BC06AD-13BA-4C9F-95DC-D0A15561C7A0}" type="presParOf" srcId="{86024CAB-E1B0-4C87-BAF7-02785C844B2C}" destId="{8B3C5B37-C6A0-4F84-9DAF-37BF1AEF3179}" srcOrd="1" destOrd="0" presId="urn:microsoft.com/office/officeart/2005/8/layout/hierarchy1"/>
    <dgm:cxn modelId="{68A3B71C-D05E-4D0D-8DE6-996C5C4C669D}" type="presParOf" srcId="{8B3C5B37-C6A0-4F84-9DAF-37BF1AEF3179}" destId="{A01EE488-E6CB-4F4B-8520-C4BBFC728ECC}" srcOrd="0" destOrd="0" presId="urn:microsoft.com/office/officeart/2005/8/layout/hierarchy1"/>
    <dgm:cxn modelId="{6322466A-8183-4EE7-A1F6-FE77F76EDFD9}" type="presParOf" srcId="{8B3C5B37-C6A0-4F84-9DAF-37BF1AEF3179}" destId="{8D930E8B-A423-4165-9190-FB2330218DFD}" srcOrd="1" destOrd="0" presId="urn:microsoft.com/office/officeart/2005/8/layout/hierarchy1"/>
    <dgm:cxn modelId="{2BA3C158-1865-407B-BB7F-6C0FEE8618D5}" type="presParOf" srcId="{8D930E8B-A423-4165-9190-FB2330218DFD}" destId="{DF087647-AF94-483D-8A76-0823D0D0DE0F}" srcOrd="0" destOrd="0" presId="urn:microsoft.com/office/officeart/2005/8/layout/hierarchy1"/>
    <dgm:cxn modelId="{4F92F824-2759-4B71-9580-C9A612A3D4C2}" type="presParOf" srcId="{DF087647-AF94-483D-8A76-0823D0D0DE0F}" destId="{D1C5555F-1582-410B-BC9A-C0BC3DFBC330}" srcOrd="0" destOrd="0" presId="urn:microsoft.com/office/officeart/2005/8/layout/hierarchy1"/>
    <dgm:cxn modelId="{1C5309F9-3311-4F20-9BC7-95D7A2929F3A}" type="presParOf" srcId="{DF087647-AF94-483D-8A76-0823D0D0DE0F}" destId="{6EE2744E-41A0-441C-B5A8-97A81E06E88F}" srcOrd="1" destOrd="0" presId="urn:microsoft.com/office/officeart/2005/8/layout/hierarchy1"/>
    <dgm:cxn modelId="{8C76EC5E-6649-48D3-B455-4759FC41C865}" type="presParOf" srcId="{8D930E8B-A423-4165-9190-FB2330218DFD}" destId="{FF8435DA-3019-4E1F-9F5A-7FB3E8EED5BB}" srcOrd="1" destOrd="0" presId="urn:microsoft.com/office/officeart/2005/8/layout/hierarchy1"/>
    <dgm:cxn modelId="{7CA8A7E1-B941-4660-9E0F-D5452CDBBC96}" type="presParOf" srcId="{8B3C5B37-C6A0-4F84-9DAF-37BF1AEF3179}" destId="{CC85C2B3-45CC-4816-807D-C7CEEBFE6856}" srcOrd="2" destOrd="0" presId="urn:microsoft.com/office/officeart/2005/8/layout/hierarchy1"/>
    <dgm:cxn modelId="{B4FA48D7-73E7-4B7F-B98B-DCFA06602C10}" type="presParOf" srcId="{8B3C5B37-C6A0-4F84-9DAF-37BF1AEF3179}" destId="{B45E106C-A65D-426E-9596-A71D3539F18E}" srcOrd="3" destOrd="0" presId="urn:microsoft.com/office/officeart/2005/8/layout/hierarchy1"/>
    <dgm:cxn modelId="{8140D5CB-FC66-4BE7-92B6-B3CD29A31E9B}" type="presParOf" srcId="{B45E106C-A65D-426E-9596-A71D3539F18E}" destId="{EA3C5469-5D08-4EB9-96D8-23C57D3725DB}" srcOrd="0" destOrd="0" presId="urn:microsoft.com/office/officeart/2005/8/layout/hierarchy1"/>
    <dgm:cxn modelId="{F380692A-AAE1-47F2-BA6D-26FFF52FFDB5}" type="presParOf" srcId="{EA3C5469-5D08-4EB9-96D8-23C57D3725DB}" destId="{A8564A4B-A23E-44FA-B364-8150D9B788EC}" srcOrd="0" destOrd="0" presId="urn:microsoft.com/office/officeart/2005/8/layout/hierarchy1"/>
    <dgm:cxn modelId="{30CC9271-3CE0-46D6-AB7A-F98FE2358AF4}" type="presParOf" srcId="{EA3C5469-5D08-4EB9-96D8-23C57D3725DB}" destId="{2275C6FF-F20D-4BDE-BC98-399BBD40567E}" srcOrd="1" destOrd="0" presId="urn:microsoft.com/office/officeart/2005/8/layout/hierarchy1"/>
    <dgm:cxn modelId="{E7387F41-D018-4978-8530-B4783BE6E52F}" type="presParOf" srcId="{B45E106C-A65D-426E-9596-A71D3539F18E}" destId="{60AB9622-AE5C-4E2F-99BB-AEE199671529}" srcOrd="1" destOrd="0" presId="urn:microsoft.com/office/officeart/2005/8/layout/hierarchy1"/>
    <dgm:cxn modelId="{7319FEBB-63F3-43DD-963B-889B3063B1FD}" type="presParOf" srcId="{5DA5E041-CA6E-4649-9763-2BEF577EF3CC}" destId="{344BA631-6D5F-4AE5-8623-DFFDF008AA11}" srcOrd="2" destOrd="0" presId="urn:microsoft.com/office/officeart/2005/8/layout/hierarchy1"/>
    <dgm:cxn modelId="{5CB26925-8E49-4CB4-A8DD-FF5A2FB48036}" type="presParOf" srcId="{5DA5E041-CA6E-4649-9763-2BEF577EF3CC}" destId="{758B8639-EC6C-4F8E-AFDE-B4BA59F28570}" srcOrd="3" destOrd="0" presId="urn:microsoft.com/office/officeart/2005/8/layout/hierarchy1"/>
    <dgm:cxn modelId="{694F385B-1204-4EFC-AFCC-D8FBB71132C9}" type="presParOf" srcId="{758B8639-EC6C-4F8E-AFDE-B4BA59F28570}" destId="{C0E1FCF7-C95F-4B45-AD18-228DD4D3DF02}" srcOrd="0" destOrd="0" presId="urn:microsoft.com/office/officeart/2005/8/layout/hierarchy1"/>
    <dgm:cxn modelId="{14E40A21-C81A-4B2D-A42E-05E61D689529}" type="presParOf" srcId="{C0E1FCF7-C95F-4B45-AD18-228DD4D3DF02}" destId="{5A936F65-3B49-4C0A-ACCA-89BD4DAD8076}" srcOrd="0" destOrd="0" presId="urn:microsoft.com/office/officeart/2005/8/layout/hierarchy1"/>
    <dgm:cxn modelId="{9186B7F4-EEEB-4B36-9AB0-5797477558E6}" type="presParOf" srcId="{C0E1FCF7-C95F-4B45-AD18-228DD4D3DF02}" destId="{C888BACD-054B-450E-A625-D31813F11858}" srcOrd="1" destOrd="0" presId="urn:microsoft.com/office/officeart/2005/8/layout/hierarchy1"/>
    <dgm:cxn modelId="{8E291DE2-5B52-49EE-B0C3-C68B4CDF0548}" type="presParOf" srcId="{758B8639-EC6C-4F8E-AFDE-B4BA59F28570}" destId="{D79C0BCE-C2E0-48B4-9EF4-376B2FED09F9}" srcOrd="1" destOrd="0" presId="urn:microsoft.com/office/officeart/2005/8/layout/hierarchy1"/>
    <dgm:cxn modelId="{5EA38A4D-D1EB-4F9F-B371-79C5AC9F5122}" type="presParOf" srcId="{D79C0BCE-C2E0-48B4-9EF4-376B2FED09F9}" destId="{28829849-5AE2-4592-8665-4EB559A625F8}" srcOrd="0" destOrd="0" presId="urn:microsoft.com/office/officeart/2005/8/layout/hierarchy1"/>
    <dgm:cxn modelId="{B7193677-C8E9-4DC0-B226-2387B3F3300C}" type="presParOf" srcId="{D79C0BCE-C2E0-48B4-9EF4-376B2FED09F9}" destId="{9815F332-0DAA-44D5-A5FF-EBA32A0CDEA8}" srcOrd="1" destOrd="0" presId="urn:microsoft.com/office/officeart/2005/8/layout/hierarchy1"/>
    <dgm:cxn modelId="{22154073-0373-4C3B-9AD8-A32F3C1F0A42}" type="presParOf" srcId="{9815F332-0DAA-44D5-A5FF-EBA32A0CDEA8}" destId="{F476E231-6892-4BFC-B43D-F49B2C4ABF67}" srcOrd="0" destOrd="0" presId="urn:microsoft.com/office/officeart/2005/8/layout/hierarchy1"/>
    <dgm:cxn modelId="{2477567D-6201-4A03-BF05-5CC7A3DD0A6E}" type="presParOf" srcId="{F476E231-6892-4BFC-B43D-F49B2C4ABF67}" destId="{A8981763-61ED-497B-B914-9385B4B3F99E}" srcOrd="0" destOrd="0" presId="urn:microsoft.com/office/officeart/2005/8/layout/hierarchy1"/>
    <dgm:cxn modelId="{951A796A-459F-4F89-87DF-CE3654662D24}" type="presParOf" srcId="{F476E231-6892-4BFC-B43D-F49B2C4ABF67}" destId="{07B56CD0-2DB1-4AFD-A97A-967ADED53276}" srcOrd="1" destOrd="0" presId="urn:microsoft.com/office/officeart/2005/8/layout/hierarchy1"/>
    <dgm:cxn modelId="{A331A5BC-B1D8-4F7E-A0F2-87B4831630C1}" type="presParOf" srcId="{9815F332-0DAA-44D5-A5FF-EBA32A0CDEA8}" destId="{18E4C54A-D5D8-4FA6-A6AD-C78A5855C940}" srcOrd="1" destOrd="0" presId="urn:microsoft.com/office/officeart/2005/8/layout/hierarchy1"/>
    <dgm:cxn modelId="{A5D59BAB-7C46-4B0A-89FB-0584520CCBBF}" type="presParOf" srcId="{D79C0BCE-C2E0-48B4-9EF4-376B2FED09F9}" destId="{2E2ED619-66D6-4463-9D21-B47330983A3D}" srcOrd="2" destOrd="0" presId="urn:microsoft.com/office/officeart/2005/8/layout/hierarchy1"/>
    <dgm:cxn modelId="{F08070EE-6959-43B4-9DE0-F26AEDC768D9}" type="presParOf" srcId="{D79C0BCE-C2E0-48B4-9EF4-376B2FED09F9}" destId="{BD8593CF-CD37-430E-826A-CF1BBBE4C94F}" srcOrd="3" destOrd="0" presId="urn:microsoft.com/office/officeart/2005/8/layout/hierarchy1"/>
    <dgm:cxn modelId="{0C5FE2F5-E9E9-4801-AB46-A5574F2D3844}" type="presParOf" srcId="{BD8593CF-CD37-430E-826A-CF1BBBE4C94F}" destId="{B4B160C5-710C-4859-B851-5919AF93DAE5}" srcOrd="0" destOrd="0" presId="urn:microsoft.com/office/officeart/2005/8/layout/hierarchy1"/>
    <dgm:cxn modelId="{E6FDF245-CC58-4A92-83E4-590CFB125962}" type="presParOf" srcId="{B4B160C5-710C-4859-B851-5919AF93DAE5}" destId="{49F15FDD-A6A7-4B03-874F-0B973F8668E0}" srcOrd="0" destOrd="0" presId="urn:microsoft.com/office/officeart/2005/8/layout/hierarchy1"/>
    <dgm:cxn modelId="{CC3F4282-3850-4AFC-9CB7-0AA29BF17067}" type="presParOf" srcId="{B4B160C5-710C-4859-B851-5919AF93DAE5}" destId="{4368A58C-F977-4A88-AFD3-AD26C6D9EF81}" srcOrd="1" destOrd="0" presId="urn:microsoft.com/office/officeart/2005/8/layout/hierarchy1"/>
    <dgm:cxn modelId="{D57D7C1F-CC7D-4BC7-818B-4CE0E61984C0}" type="presParOf" srcId="{BD8593CF-CD37-430E-826A-CF1BBBE4C94F}" destId="{F4D4019C-DD06-4DBF-8BD6-65D29BCB619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2ED619-66D6-4463-9D21-B47330983A3D}">
      <dsp:nvSpPr>
        <dsp:cNvPr id="0" name=""/>
        <dsp:cNvSpPr/>
      </dsp:nvSpPr>
      <dsp:spPr>
        <a:xfrm>
          <a:off x="5890201" y="3444539"/>
          <a:ext cx="657057" cy="240746"/>
        </a:xfrm>
        <a:custGeom>
          <a:avLst/>
          <a:gdLst/>
          <a:ahLst/>
          <a:cxnLst/>
          <a:rect l="0" t="0" r="0" b="0"/>
          <a:pathLst>
            <a:path>
              <a:moveTo>
                <a:pt x="0" y="0"/>
              </a:moveTo>
              <a:lnTo>
                <a:pt x="0" y="164061"/>
              </a:lnTo>
              <a:lnTo>
                <a:pt x="657057" y="164061"/>
              </a:lnTo>
              <a:lnTo>
                <a:pt x="657057" y="24074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829849-5AE2-4592-8665-4EB559A625F8}">
      <dsp:nvSpPr>
        <dsp:cNvPr id="0" name=""/>
        <dsp:cNvSpPr/>
      </dsp:nvSpPr>
      <dsp:spPr>
        <a:xfrm>
          <a:off x="5124733" y="3444539"/>
          <a:ext cx="765467" cy="240746"/>
        </a:xfrm>
        <a:custGeom>
          <a:avLst/>
          <a:gdLst/>
          <a:ahLst/>
          <a:cxnLst/>
          <a:rect l="0" t="0" r="0" b="0"/>
          <a:pathLst>
            <a:path>
              <a:moveTo>
                <a:pt x="765467" y="0"/>
              </a:moveTo>
              <a:lnTo>
                <a:pt x="765467" y="164061"/>
              </a:lnTo>
              <a:lnTo>
                <a:pt x="0" y="164061"/>
              </a:lnTo>
              <a:lnTo>
                <a:pt x="0" y="24074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4BA631-6D5F-4AE5-8623-DFFDF008AA11}">
      <dsp:nvSpPr>
        <dsp:cNvPr id="0" name=""/>
        <dsp:cNvSpPr/>
      </dsp:nvSpPr>
      <dsp:spPr>
        <a:xfrm>
          <a:off x="4564198" y="2678151"/>
          <a:ext cx="1326003" cy="240746"/>
        </a:xfrm>
        <a:custGeom>
          <a:avLst/>
          <a:gdLst/>
          <a:ahLst/>
          <a:cxnLst/>
          <a:rect l="0" t="0" r="0" b="0"/>
          <a:pathLst>
            <a:path>
              <a:moveTo>
                <a:pt x="0" y="0"/>
              </a:moveTo>
              <a:lnTo>
                <a:pt x="0" y="164061"/>
              </a:lnTo>
              <a:lnTo>
                <a:pt x="1326003" y="164061"/>
              </a:lnTo>
              <a:lnTo>
                <a:pt x="1326003" y="24074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85C2B3-45CC-4816-807D-C7CEEBFE6856}">
      <dsp:nvSpPr>
        <dsp:cNvPr id="0" name=""/>
        <dsp:cNvSpPr/>
      </dsp:nvSpPr>
      <dsp:spPr>
        <a:xfrm>
          <a:off x="3168930" y="3749138"/>
          <a:ext cx="703222" cy="243879"/>
        </a:xfrm>
        <a:custGeom>
          <a:avLst/>
          <a:gdLst/>
          <a:ahLst/>
          <a:cxnLst/>
          <a:rect l="0" t="0" r="0" b="0"/>
          <a:pathLst>
            <a:path>
              <a:moveTo>
                <a:pt x="0" y="0"/>
              </a:moveTo>
              <a:lnTo>
                <a:pt x="0" y="167194"/>
              </a:lnTo>
              <a:lnTo>
                <a:pt x="703222" y="167194"/>
              </a:lnTo>
              <a:lnTo>
                <a:pt x="703222" y="24387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1EE488-E6CB-4F4B-8520-C4BBFC728ECC}">
      <dsp:nvSpPr>
        <dsp:cNvPr id="0" name=""/>
        <dsp:cNvSpPr/>
      </dsp:nvSpPr>
      <dsp:spPr>
        <a:xfrm>
          <a:off x="2588894" y="3749138"/>
          <a:ext cx="580036" cy="242150"/>
        </a:xfrm>
        <a:custGeom>
          <a:avLst/>
          <a:gdLst/>
          <a:ahLst/>
          <a:cxnLst/>
          <a:rect l="0" t="0" r="0" b="0"/>
          <a:pathLst>
            <a:path>
              <a:moveTo>
                <a:pt x="580036" y="0"/>
              </a:moveTo>
              <a:lnTo>
                <a:pt x="580036" y="165465"/>
              </a:lnTo>
              <a:lnTo>
                <a:pt x="0" y="165465"/>
              </a:lnTo>
              <a:lnTo>
                <a:pt x="0" y="242150"/>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B2C4F3-70B8-425F-ADA7-37B3DFA86160}">
      <dsp:nvSpPr>
        <dsp:cNvPr id="0" name=""/>
        <dsp:cNvSpPr/>
      </dsp:nvSpPr>
      <dsp:spPr>
        <a:xfrm>
          <a:off x="3168930" y="2678151"/>
          <a:ext cx="1395267" cy="237613"/>
        </a:xfrm>
        <a:custGeom>
          <a:avLst/>
          <a:gdLst/>
          <a:ahLst/>
          <a:cxnLst/>
          <a:rect l="0" t="0" r="0" b="0"/>
          <a:pathLst>
            <a:path>
              <a:moveTo>
                <a:pt x="1395267" y="0"/>
              </a:moveTo>
              <a:lnTo>
                <a:pt x="1395267" y="160928"/>
              </a:lnTo>
              <a:lnTo>
                <a:pt x="0" y="160928"/>
              </a:lnTo>
              <a:lnTo>
                <a:pt x="0" y="23761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657511-E15F-4B5A-8A71-429E74CED151}">
      <dsp:nvSpPr>
        <dsp:cNvPr id="0" name=""/>
        <dsp:cNvSpPr/>
      </dsp:nvSpPr>
      <dsp:spPr>
        <a:xfrm>
          <a:off x="2909626" y="1911763"/>
          <a:ext cx="1654571" cy="240746"/>
        </a:xfrm>
        <a:custGeom>
          <a:avLst/>
          <a:gdLst/>
          <a:ahLst/>
          <a:cxnLst/>
          <a:rect l="0" t="0" r="0" b="0"/>
          <a:pathLst>
            <a:path>
              <a:moveTo>
                <a:pt x="0" y="0"/>
              </a:moveTo>
              <a:lnTo>
                <a:pt x="0" y="164061"/>
              </a:lnTo>
              <a:lnTo>
                <a:pt x="1654571" y="164061"/>
              </a:lnTo>
              <a:lnTo>
                <a:pt x="1654571" y="24074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C52564-5F29-44BA-BAF0-C1EE603E1869}">
      <dsp:nvSpPr>
        <dsp:cNvPr id="0" name=""/>
        <dsp:cNvSpPr/>
      </dsp:nvSpPr>
      <dsp:spPr>
        <a:xfrm>
          <a:off x="1183397" y="2678151"/>
          <a:ext cx="606293" cy="240746"/>
        </a:xfrm>
        <a:custGeom>
          <a:avLst/>
          <a:gdLst/>
          <a:ahLst/>
          <a:cxnLst/>
          <a:rect l="0" t="0" r="0" b="0"/>
          <a:pathLst>
            <a:path>
              <a:moveTo>
                <a:pt x="0" y="0"/>
              </a:moveTo>
              <a:lnTo>
                <a:pt x="0" y="164061"/>
              </a:lnTo>
              <a:lnTo>
                <a:pt x="606293" y="164061"/>
              </a:lnTo>
              <a:lnTo>
                <a:pt x="606293" y="24074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7571CE-FB89-4AB4-92A5-53B7E4FA4700}">
      <dsp:nvSpPr>
        <dsp:cNvPr id="0" name=""/>
        <dsp:cNvSpPr/>
      </dsp:nvSpPr>
      <dsp:spPr>
        <a:xfrm>
          <a:off x="516791" y="2678151"/>
          <a:ext cx="666605" cy="240746"/>
        </a:xfrm>
        <a:custGeom>
          <a:avLst/>
          <a:gdLst/>
          <a:ahLst/>
          <a:cxnLst/>
          <a:rect l="0" t="0" r="0" b="0"/>
          <a:pathLst>
            <a:path>
              <a:moveTo>
                <a:pt x="666605" y="0"/>
              </a:moveTo>
              <a:lnTo>
                <a:pt x="666605" y="164061"/>
              </a:lnTo>
              <a:lnTo>
                <a:pt x="0" y="164061"/>
              </a:lnTo>
              <a:lnTo>
                <a:pt x="0" y="24074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7C1FB3-BAD0-4C7E-8E79-51CF4655F463}">
      <dsp:nvSpPr>
        <dsp:cNvPr id="0" name=""/>
        <dsp:cNvSpPr/>
      </dsp:nvSpPr>
      <dsp:spPr>
        <a:xfrm>
          <a:off x="1183397" y="1911763"/>
          <a:ext cx="1726228" cy="240746"/>
        </a:xfrm>
        <a:custGeom>
          <a:avLst/>
          <a:gdLst/>
          <a:ahLst/>
          <a:cxnLst/>
          <a:rect l="0" t="0" r="0" b="0"/>
          <a:pathLst>
            <a:path>
              <a:moveTo>
                <a:pt x="1726228" y="0"/>
              </a:moveTo>
              <a:lnTo>
                <a:pt x="1726228" y="164061"/>
              </a:lnTo>
              <a:lnTo>
                <a:pt x="0" y="164061"/>
              </a:lnTo>
              <a:lnTo>
                <a:pt x="0" y="24074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C3D8E0-9CCD-4B25-90BF-5D2982186A0B}">
      <dsp:nvSpPr>
        <dsp:cNvPr id="0" name=""/>
        <dsp:cNvSpPr/>
      </dsp:nvSpPr>
      <dsp:spPr>
        <a:xfrm>
          <a:off x="2000564" y="651763"/>
          <a:ext cx="1818123" cy="125999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3B26B7-8C18-4AD5-B51C-B995B613480E}">
      <dsp:nvSpPr>
        <dsp:cNvPr id="0" name=""/>
        <dsp:cNvSpPr/>
      </dsp:nvSpPr>
      <dsp:spPr>
        <a:xfrm>
          <a:off x="2092539" y="739140"/>
          <a:ext cx="1818123" cy="125999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Times New Roman" pitchFamily="18" charset="0"/>
              <a:cs typeface="Times New Roman" pitchFamily="18" charset="0"/>
            </a:rPr>
            <a:t>Working capital</a:t>
          </a:r>
        </a:p>
      </dsp:txBody>
      <dsp:txXfrm>
        <a:off x="2129443" y="776044"/>
        <a:ext cx="1744315" cy="1186191"/>
      </dsp:txXfrm>
    </dsp:sp>
    <dsp:sp modelId="{A469E750-BA38-48A9-AB4C-B7B3AB033A7A}">
      <dsp:nvSpPr>
        <dsp:cNvPr id="0" name=""/>
        <dsp:cNvSpPr/>
      </dsp:nvSpPr>
      <dsp:spPr>
        <a:xfrm>
          <a:off x="485556" y="2152509"/>
          <a:ext cx="1395681" cy="525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661986-C8E5-4788-9D92-29061559B716}">
      <dsp:nvSpPr>
        <dsp:cNvPr id="0" name=""/>
        <dsp:cNvSpPr/>
      </dsp:nvSpPr>
      <dsp:spPr>
        <a:xfrm>
          <a:off x="577532" y="2239886"/>
          <a:ext cx="1395681" cy="525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itchFamily="18" charset="0"/>
            </a:rPr>
            <a:t>BASIS OF CONCEPT</a:t>
          </a:r>
          <a:endParaRPr lang="en-US" sz="1600" kern="1200" dirty="0"/>
        </a:p>
      </dsp:txBody>
      <dsp:txXfrm>
        <a:off x="592927" y="2255281"/>
        <a:ext cx="1364891" cy="494851"/>
      </dsp:txXfrm>
    </dsp:sp>
    <dsp:sp modelId="{49FD0FC9-F48E-4A05-8AA9-C66D519D01F5}">
      <dsp:nvSpPr>
        <dsp:cNvPr id="0" name=""/>
        <dsp:cNvSpPr/>
      </dsp:nvSpPr>
      <dsp:spPr>
        <a:xfrm>
          <a:off x="2474" y="2918898"/>
          <a:ext cx="1028635" cy="10776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8C5DCC-E584-48DA-A8F7-C1954A91EC0F}">
      <dsp:nvSpPr>
        <dsp:cNvPr id="0" name=""/>
        <dsp:cNvSpPr/>
      </dsp:nvSpPr>
      <dsp:spPr>
        <a:xfrm>
          <a:off x="94449" y="3006275"/>
          <a:ext cx="1028635" cy="10776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itchFamily="18" charset="0"/>
            </a:rPr>
            <a:t>Gross Working Capital</a:t>
          </a:r>
          <a:endParaRPr lang="en-US" sz="1400" kern="1200" dirty="0"/>
        </a:p>
      </dsp:txBody>
      <dsp:txXfrm>
        <a:off x="124577" y="3036403"/>
        <a:ext cx="968379" cy="1017398"/>
      </dsp:txXfrm>
    </dsp:sp>
    <dsp:sp modelId="{669B3DBA-343D-42B4-9DF3-BE31023D259F}">
      <dsp:nvSpPr>
        <dsp:cNvPr id="0" name=""/>
        <dsp:cNvSpPr/>
      </dsp:nvSpPr>
      <dsp:spPr>
        <a:xfrm>
          <a:off x="1215060" y="2918898"/>
          <a:ext cx="1149259" cy="69770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8FDB38-6A5F-4F1E-BC8A-2CBCE49B16DC}">
      <dsp:nvSpPr>
        <dsp:cNvPr id="0" name=""/>
        <dsp:cNvSpPr/>
      </dsp:nvSpPr>
      <dsp:spPr>
        <a:xfrm>
          <a:off x="1307036" y="3006275"/>
          <a:ext cx="1149259" cy="69770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itchFamily="18" charset="0"/>
            </a:rPr>
            <a:t>Net Working Capital</a:t>
          </a:r>
          <a:endParaRPr lang="en-US" sz="1400" kern="1200" dirty="0"/>
        </a:p>
      </dsp:txBody>
      <dsp:txXfrm>
        <a:off x="1327471" y="3026710"/>
        <a:ext cx="1108389" cy="656835"/>
      </dsp:txXfrm>
    </dsp:sp>
    <dsp:sp modelId="{098D9BB0-472A-4191-98BE-850AEB9C4C1A}">
      <dsp:nvSpPr>
        <dsp:cNvPr id="0" name=""/>
        <dsp:cNvSpPr/>
      </dsp:nvSpPr>
      <dsp:spPr>
        <a:xfrm>
          <a:off x="3794700" y="2152509"/>
          <a:ext cx="1538995" cy="525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E250B6-C73F-4621-B065-02E67246215E}">
      <dsp:nvSpPr>
        <dsp:cNvPr id="0" name=""/>
        <dsp:cNvSpPr/>
      </dsp:nvSpPr>
      <dsp:spPr>
        <a:xfrm>
          <a:off x="3886676" y="2239886"/>
          <a:ext cx="1538995" cy="525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itchFamily="18" charset="0"/>
            </a:rPr>
            <a:t>BASIS OF TIME</a:t>
          </a:r>
          <a:endParaRPr lang="en-US" sz="1600" kern="1200" dirty="0"/>
        </a:p>
      </dsp:txBody>
      <dsp:txXfrm>
        <a:off x="3902071" y="2255281"/>
        <a:ext cx="1508205" cy="494851"/>
      </dsp:txXfrm>
    </dsp:sp>
    <dsp:sp modelId="{D0A9E502-E66E-47A9-956A-D59756FA0AAC}">
      <dsp:nvSpPr>
        <dsp:cNvPr id="0" name=""/>
        <dsp:cNvSpPr/>
      </dsp:nvSpPr>
      <dsp:spPr>
        <a:xfrm>
          <a:off x="2558710" y="2915765"/>
          <a:ext cx="1220440" cy="83337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52C33E-5CCD-4671-BC62-AE08108AE4B6}">
      <dsp:nvSpPr>
        <dsp:cNvPr id="0" name=""/>
        <dsp:cNvSpPr/>
      </dsp:nvSpPr>
      <dsp:spPr>
        <a:xfrm>
          <a:off x="2650685" y="3003142"/>
          <a:ext cx="1220440" cy="83337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itchFamily="18" charset="0"/>
            </a:rPr>
            <a:t>Permanent / Fixed WC</a:t>
          </a:r>
          <a:endParaRPr lang="en-US" sz="1400" kern="1200" dirty="0"/>
        </a:p>
      </dsp:txBody>
      <dsp:txXfrm>
        <a:off x="2675094" y="3027551"/>
        <a:ext cx="1171622" cy="784555"/>
      </dsp:txXfrm>
    </dsp:sp>
    <dsp:sp modelId="{D1C5555F-1582-410B-BC9A-C0BC3DFBC330}">
      <dsp:nvSpPr>
        <dsp:cNvPr id="0" name=""/>
        <dsp:cNvSpPr/>
      </dsp:nvSpPr>
      <dsp:spPr>
        <a:xfrm>
          <a:off x="1967209" y="3991288"/>
          <a:ext cx="1243370" cy="525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E2744E-41A0-441C-B5A8-97A81E06E88F}">
      <dsp:nvSpPr>
        <dsp:cNvPr id="0" name=""/>
        <dsp:cNvSpPr/>
      </dsp:nvSpPr>
      <dsp:spPr>
        <a:xfrm>
          <a:off x="2059185" y="4078665"/>
          <a:ext cx="1243370" cy="525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itchFamily="18" charset="0"/>
              <a:cs typeface="Times New Roman" pitchFamily="18" charset="0"/>
            </a:rPr>
            <a:t>Regular</a:t>
          </a:r>
        </a:p>
      </dsp:txBody>
      <dsp:txXfrm>
        <a:off x="2074580" y="4094060"/>
        <a:ext cx="1212580" cy="494851"/>
      </dsp:txXfrm>
    </dsp:sp>
    <dsp:sp modelId="{A8564A4B-A23E-44FA-B364-8150D9B788EC}">
      <dsp:nvSpPr>
        <dsp:cNvPr id="0" name=""/>
        <dsp:cNvSpPr/>
      </dsp:nvSpPr>
      <dsp:spPr>
        <a:xfrm>
          <a:off x="3368604" y="3993017"/>
          <a:ext cx="1007096" cy="525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75C6FF-F20D-4BDE-BC98-399BBD40567E}">
      <dsp:nvSpPr>
        <dsp:cNvPr id="0" name=""/>
        <dsp:cNvSpPr/>
      </dsp:nvSpPr>
      <dsp:spPr>
        <a:xfrm>
          <a:off x="3460580" y="4080394"/>
          <a:ext cx="1007096" cy="525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itchFamily="18" charset="0"/>
              <a:cs typeface="Times New Roman" pitchFamily="18" charset="0"/>
            </a:rPr>
            <a:t>Reserve</a:t>
          </a:r>
        </a:p>
      </dsp:txBody>
      <dsp:txXfrm>
        <a:off x="3475975" y="4095789"/>
        <a:ext cx="976306" cy="494851"/>
      </dsp:txXfrm>
    </dsp:sp>
    <dsp:sp modelId="{5A936F65-3B49-4C0A-ACCA-89BD4DAD8076}">
      <dsp:nvSpPr>
        <dsp:cNvPr id="0" name=""/>
        <dsp:cNvSpPr/>
      </dsp:nvSpPr>
      <dsp:spPr>
        <a:xfrm>
          <a:off x="5200278" y="2918898"/>
          <a:ext cx="1379846" cy="525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88BACD-054B-450E-A625-D31813F11858}">
      <dsp:nvSpPr>
        <dsp:cNvPr id="0" name=""/>
        <dsp:cNvSpPr/>
      </dsp:nvSpPr>
      <dsp:spPr>
        <a:xfrm>
          <a:off x="5292253" y="3006275"/>
          <a:ext cx="1379846" cy="525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Times New Roman" pitchFamily="18" charset="0"/>
            </a:rPr>
            <a:t>Temporary / Variable WC</a:t>
          </a:r>
        </a:p>
      </dsp:txBody>
      <dsp:txXfrm>
        <a:off x="5307648" y="3021670"/>
        <a:ext cx="1349056" cy="494851"/>
      </dsp:txXfrm>
    </dsp:sp>
    <dsp:sp modelId="{A8981763-61ED-497B-B914-9385B4B3F99E}">
      <dsp:nvSpPr>
        <dsp:cNvPr id="0" name=""/>
        <dsp:cNvSpPr/>
      </dsp:nvSpPr>
      <dsp:spPr>
        <a:xfrm>
          <a:off x="4559652" y="3685286"/>
          <a:ext cx="1130162" cy="525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B56CD0-2DB1-4AFD-A97A-967ADED53276}">
      <dsp:nvSpPr>
        <dsp:cNvPr id="0" name=""/>
        <dsp:cNvSpPr/>
      </dsp:nvSpPr>
      <dsp:spPr>
        <a:xfrm>
          <a:off x="4651628" y="3772663"/>
          <a:ext cx="1130162" cy="525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itchFamily="18" charset="0"/>
              <a:cs typeface="Times New Roman" pitchFamily="18" charset="0"/>
            </a:rPr>
            <a:t>Seasona</a:t>
          </a:r>
          <a:r>
            <a:rPr lang="en-US" sz="1400" b="1" kern="1200" dirty="0">
              <a:latin typeface="Times New Roman" pitchFamily="18" charset="0"/>
              <a:cs typeface="Times New Roman" pitchFamily="18" charset="0"/>
            </a:rPr>
            <a:t>l</a:t>
          </a:r>
        </a:p>
      </dsp:txBody>
      <dsp:txXfrm>
        <a:off x="4667023" y="3788058"/>
        <a:ext cx="1099372" cy="494851"/>
      </dsp:txXfrm>
    </dsp:sp>
    <dsp:sp modelId="{49F15FDD-A6A7-4B03-874F-0B973F8668E0}">
      <dsp:nvSpPr>
        <dsp:cNvPr id="0" name=""/>
        <dsp:cNvSpPr/>
      </dsp:nvSpPr>
      <dsp:spPr>
        <a:xfrm>
          <a:off x="5873766" y="3685286"/>
          <a:ext cx="1346983" cy="525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68A58C-F977-4A88-AFD3-AD26C6D9EF81}">
      <dsp:nvSpPr>
        <dsp:cNvPr id="0" name=""/>
        <dsp:cNvSpPr/>
      </dsp:nvSpPr>
      <dsp:spPr>
        <a:xfrm>
          <a:off x="5965742" y="3772663"/>
          <a:ext cx="1346983" cy="525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imes New Roman" pitchFamily="18" charset="0"/>
              <a:cs typeface="Times New Roman" pitchFamily="18" charset="0"/>
            </a:rPr>
            <a:t>Special</a:t>
          </a:r>
        </a:p>
      </dsp:txBody>
      <dsp:txXfrm>
        <a:off x="5981137" y="3788058"/>
        <a:ext cx="1316193" cy="4948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68EC13D-5901-4B37-83C1-3EB92653FB7D}" type="datetimeFigureOut">
              <a:rPr lang="en-US" smtClean="0"/>
              <a:t>9/11/2024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EB0C74-420D-4D8F-8F15-13888C00C17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8EC13D-5901-4B37-83C1-3EB92653FB7D}"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B0C74-420D-4D8F-8F15-13888C00C1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8EC13D-5901-4B37-83C1-3EB92653FB7D}"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B0C74-420D-4D8F-8F15-13888C00C1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68EC13D-5901-4B37-83C1-3EB92653FB7D}"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B0C74-420D-4D8F-8F15-13888C00C1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68EC13D-5901-4B37-83C1-3EB92653FB7D}"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B0C74-420D-4D8F-8F15-13888C00C17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8EC13D-5901-4B37-83C1-3EB92653FB7D}"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B0C74-420D-4D8F-8F15-13888C00C1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68EC13D-5901-4B37-83C1-3EB92653FB7D}" type="datetimeFigureOut">
              <a:rPr lang="en-US" smtClean="0"/>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B0C74-420D-4D8F-8F15-13888C00C1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E68EC13D-5901-4B37-83C1-3EB92653FB7D}" type="datetimeFigureOut">
              <a:rPr lang="en-US" smtClean="0"/>
              <a:t>9/11/2024</a:t>
            </a:fld>
            <a:endParaRPr lang="en-US"/>
          </a:p>
        </p:txBody>
      </p:sp>
      <p:sp>
        <p:nvSpPr>
          <p:cNvPr id="8" name="Slide Number Placeholder 7"/>
          <p:cNvSpPr>
            <a:spLocks noGrp="1"/>
          </p:cNvSpPr>
          <p:nvPr>
            <p:ph type="sldNum" sz="quarter" idx="11"/>
          </p:nvPr>
        </p:nvSpPr>
        <p:spPr/>
        <p:txBody>
          <a:bodyPr/>
          <a:lstStyle/>
          <a:p>
            <a:fld id="{57EB0C74-420D-4D8F-8F15-13888C00C17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EC13D-5901-4B37-83C1-3EB92653FB7D}" type="datetimeFigureOut">
              <a:rPr lang="en-US" smtClean="0"/>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B0C74-420D-4D8F-8F15-13888C00C1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68EC13D-5901-4B37-83C1-3EB92653FB7D}"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57EB0C74-420D-4D8F-8F15-13888C00C1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E68EC13D-5901-4B37-83C1-3EB92653FB7D}"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B0C74-420D-4D8F-8F15-13888C00C1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68EC13D-5901-4B37-83C1-3EB92653FB7D}" type="datetimeFigureOut">
              <a:rPr lang="en-US" smtClean="0"/>
              <a:t>9/11/2024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7EB0C74-420D-4D8F-8F15-13888C00C17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F478D-748B-4591-B747-BAA060FCB859}"/>
              </a:ext>
            </a:extLst>
          </p:cNvPr>
          <p:cNvSpPr>
            <a:spLocks noGrp="1"/>
          </p:cNvSpPr>
          <p:nvPr>
            <p:ph type="title"/>
          </p:nvPr>
        </p:nvSpPr>
        <p:spPr>
          <a:xfrm>
            <a:off x="1219200" y="274638"/>
            <a:ext cx="6705600" cy="2925762"/>
          </a:xfrm>
        </p:spPr>
        <p:txBody>
          <a:bodyPr>
            <a:noAutofit/>
          </a:bodyPr>
          <a:lstStyle/>
          <a:p>
            <a:pPr algn="ctr"/>
            <a:r>
              <a:rPr lang="en-US" sz="6000" dirty="0">
                <a:solidFill>
                  <a:schemeClr val="accent2">
                    <a:lumMod val="20000"/>
                    <a:lumOff val="80000"/>
                  </a:schemeClr>
                </a:solidFill>
              </a:rPr>
              <a:t>DEPARTMENT OF COMMERCE</a:t>
            </a:r>
            <a:endParaRPr lang="en-IN" sz="6000" dirty="0">
              <a:solidFill>
                <a:schemeClr val="accent2">
                  <a:lumMod val="20000"/>
                  <a:lumOff val="80000"/>
                </a:schemeClr>
              </a:solidFill>
            </a:endParaRPr>
          </a:p>
        </p:txBody>
      </p:sp>
      <p:sp>
        <p:nvSpPr>
          <p:cNvPr id="3" name="Content Placeholder 2">
            <a:extLst>
              <a:ext uri="{FF2B5EF4-FFF2-40B4-BE49-F238E27FC236}">
                <a16:creationId xmlns:a16="http://schemas.microsoft.com/office/drawing/2014/main" id="{159EB5AA-4DD3-4052-9241-3932ED537F73}"/>
              </a:ext>
            </a:extLst>
          </p:cNvPr>
          <p:cNvSpPr>
            <a:spLocks noGrp="1"/>
          </p:cNvSpPr>
          <p:nvPr>
            <p:ph idx="1"/>
          </p:nvPr>
        </p:nvSpPr>
        <p:spPr>
          <a:xfrm>
            <a:off x="457200" y="3429000"/>
            <a:ext cx="7467600" cy="2697163"/>
          </a:xfrm>
        </p:spPr>
        <p:txBody>
          <a:bodyPr/>
          <a:lstStyle/>
          <a:p>
            <a:pPr marL="36576" indent="0" algn="ctr">
              <a:buNone/>
            </a:pPr>
            <a:r>
              <a:rPr lang="en-US" sz="4400" dirty="0">
                <a:solidFill>
                  <a:schemeClr val="accent3"/>
                </a:solidFill>
              </a:rPr>
              <a:t>SHAILABALA WOMEN’S (AUTO.) COLLEGE</a:t>
            </a:r>
            <a:endParaRPr lang="en-IN" sz="4400" dirty="0">
              <a:solidFill>
                <a:schemeClr val="accent3"/>
              </a:solidFill>
            </a:endParaRPr>
          </a:p>
          <a:p>
            <a:pPr marL="36576" indent="0">
              <a:buNone/>
            </a:pPr>
            <a:endParaRPr lang="en-IN" dirty="0">
              <a:solidFill>
                <a:schemeClr val="accent3"/>
              </a:solidFill>
            </a:endParaRPr>
          </a:p>
        </p:txBody>
      </p:sp>
    </p:spTree>
    <p:extLst>
      <p:ext uri="{BB962C8B-B14F-4D97-AF65-F5344CB8AC3E}">
        <p14:creationId xmlns:p14="http://schemas.microsoft.com/office/powerpoint/2010/main" val="2783172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solidFill>
                  <a:srgbClr val="FFFF00"/>
                </a:solidFill>
                <a:latin typeface="Times New Roman" pitchFamily="18" charset="0"/>
                <a:cs typeface="Times New Roman" pitchFamily="18" charset="0"/>
              </a:rPr>
              <a:t>Significance of Working Capital Management</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pPr marL="457200" indent="-457200" algn="just">
              <a:spcBef>
                <a:spcPct val="10000"/>
              </a:spcBef>
              <a:spcAft>
                <a:spcPct val="10000"/>
              </a:spcAft>
            </a:pPr>
            <a:r>
              <a:rPr lang="en-US" dirty="0">
                <a:latin typeface="Times New Roman" pitchFamily="18" charset="0"/>
                <a:cs typeface="Times New Roman" pitchFamily="18" charset="0"/>
              </a:rPr>
              <a:t>In a typical manufacturing firm, current assets exceed one-half of total assets.</a:t>
            </a:r>
          </a:p>
          <a:p>
            <a:pPr marL="457200" indent="-457200" algn="just">
              <a:spcBef>
                <a:spcPct val="10000"/>
              </a:spcBef>
              <a:spcAft>
                <a:spcPct val="10000"/>
              </a:spcAft>
            </a:pPr>
            <a:r>
              <a:rPr lang="en-US" dirty="0">
                <a:latin typeface="Times New Roman" pitchFamily="18" charset="0"/>
                <a:cs typeface="Times New Roman" pitchFamily="18" charset="0"/>
              </a:rPr>
              <a:t>Excessive levels can result in a substandard Return on Investment (ROI).</a:t>
            </a:r>
          </a:p>
          <a:p>
            <a:pPr marL="457200" indent="-457200" algn="just">
              <a:spcBef>
                <a:spcPct val="10000"/>
              </a:spcBef>
              <a:spcAft>
                <a:spcPct val="10000"/>
              </a:spcAft>
            </a:pPr>
            <a:r>
              <a:rPr lang="en-US" dirty="0">
                <a:latin typeface="Times New Roman" pitchFamily="18" charset="0"/>
                <a:cs typeface="Times New Roman" pitchFamily="18" charset="0"/>
              </a:rPr>
              <a:t>Current liabilities are the principal source of external financing for small firms.</a:t>
            </a:r>
          </a:p>
          <a:p>
            <a:pPr marL="457200" indent="-457200" algn="just">
              <a:spcBef>
                <a:spcPct val="10000"/>
              </a:spcBef>
              <a:spcAft>
                <a:spcPct val="10000"/>
              </a:spcAft>
            </a:pPr>
            <a:r>
              <a:rPr lang="en-US" dirty="0">
                <a:latin typeface="Times New Roman" pitchFamily="18" charset="0"/>
                <a:cs typeface="Times New Roman" pitchFamily="18" charset="0"/>
              </a:rPr>
              <a:t>Requires continuous, day-to-day managerial supervision.</a:t>
            </a:r>
          </a:p>
          <a:p>
            <a:pPr marL="457200" indent="-457200" algn="just">
              <a:spcBef>
                <a:spcPct val="10000"/>
              </a:spcBef>
              <a:spcAft>
                <a:spcPct val="10000"/>
              </a:spcAft>
            </a:pPr>
            <a:r>
              <a:rPr lang="en-US" dirty="0">
                <a:latin typeface="Times New Roman" pitchFamily="18" charset="0"/>
                <a:cs typeface="Times New Roman" pitchFamily="18" charset="0"/>
              </a:rPr>
              <a:t>Working capital management affects the company’s risk, return, and share price.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rgbClr val="FFFF00"/>
                </a:solidFill>
                <a:latin typeface="Times New Roman" pitchFamily="18" charset="0"/>
                <a:cs typeface="Times New Roman" pitchFamily="18" charset="0"/>
              </a:rPr>
              <a:t>Factors determining working Capital Requirement</a:t>
            </a:r>
            <a:endParaRPr lang="en-US" sz="2800" dirty="0">
              <a:solidFill>
                <a:srgbClr val="FFFF00"/>
              </a:solidFill>
            </a:endParaRPr>
          </a:p>
        </p:txBody>
      </p:sp>
      <p:sp>
        <p:nvSpPr>
          <p:cNvPr id="3" name="Content Placeholder 2"/>
          <p:cNvSpPr>
            <a:spLocks noGrp="1"/>
          </p:cNvSpPr>
          <p:nvPr>
            <p:ph idx="1"/>
          </p:nvPr>
        </p:nvSpPr>
        <p:spPr>
          <a:xfrm>
            <a:off x="457200" y="1143000"/>
            <a:ext cx="8229600" cy="4983163"/>
          </a:xfrm>
        </p:spPr>
        <p:txBody>
          <a:bodyPr/>
          <a:lstStyle/>
          <a:p>
            <a:r>
              <a:rPr lang="en-US" b="1" i="1" dirty="0"/>
              <a:t>Nature or Character of Business</a:t>
            </a:r>
          </a:p>
          <a:p>
            <a:r>
              <a:rPr lang="en-US" b="1" i="1" dirty="0"/>
              <a:t>Size of Business</a:t>
            </a:r>
          </a:p>
          <a:p>
            <a:r>
              <a:rPr lang="en-US" b="1" i="1" dirty="0"/>
              <a:t>Production Policy</a:t>
            </a:r>
          </a:p>
          <a:p>
            <a:r>
              <a:rPr lang="en-US" b="1" i="1" dirty="0"/>
              <a:t>Length of Production cycle</a:t>
            </a:r>
          </a:p>
          <a:p>
            <a:r>
              <a:rPr lang="en-US" dirty="0"/>
              <a:t> </a:t>
            </a:r>
            <a:r>
              <a:rPr lang="en-US" b="1" i="1" dirty="0"/>
              <a:t>Credit Policy</a:t>
            </a:r>
          </a:p>
          <a:p>
            <a:r>
              <a:rPr lang="en-US" b="1" i="1" dirty="0"/>
              <a:t>Rate of Growth of Business</a:t>
            </a:r>
          </a:p>
          <a:p>
            <a:r>
              <a:rPr lang="en-US" b="1" i="1" dirty="0"/>
              <a:t>Price Level Changes</a:t>
            </a:r>
          </a:p>
          <a:p>
            <a:r>
              <a:rPr lang="en-US" b="1" i="1" dirty="0"/>
              <a:t>Working Capital Cycle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u="sng" dirty="0">
                <a:solidFill>
                  <a:srgbClr val="FFFF00"/>
                </a:solidFill>
                <a:latin typeface="Times New Roman" pitchFamily="18" charset="0"/>
                <a:cs typeface="Times New Roman" pitchFamily="18" charset="0"/>
              </a:rPr>
              <a:t>Different Components of Working Capital</a:t>
            </a: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fontAlgn="base">
              <a:buNone/>
            </a:pPr>
            <a:r>
              <a:rPr lang="en-US" b="1" dirty="0">
                <a:solidFill>
                  <a:srgbClr val="FFFF00"/>
                </a:solidFill>
              </a:rPr>
              <a:t>1. </a:t>
            </a:r>
            <a:r>
              <a:rPr lang="en-US" b="1" dirty="0">
                <a:solidFill>
                  <a:srgbClr val="FFFF00"/>
                </a:solidFill>
                <a:latin typeface="Times New Roman" pitchFamily="18" charset="0"/>
                <a:cs typeface="Times New Roman" pitchFamily="18" charset="0"/>
              </a:rPr>
              <a:t>Current Assets:</a:t>
            </a:r>
            <a:endParaRPr lang="en-US" dirty="0">
              <a:solidFill>
                <a:srgbClr val="FFFF00"/>
              </a:solidFill>
              <a:latin typeface="Times New Roman" pitchFamily="18" charset="0"/>
              <a:cs typeface="Times New Roman" pitchFamily="18" charset="0"/>
            </a:endParaRPr>
          </a:p>
          <a:p>
            <a:pPr algn="just" fontAlgn="base">
              <a:buNone/>
            </a:pPr>
            <a:r>
              <a:rPr lang="en-US" sz="2400" dirty="0">
                <a:latin typeface="Times New Roman" pitchFamily="18" charset="0"/>
                <a:cs typeface="Times New Roman" pitchFamily="18" charset="0"/>
              </a:rPr>
              <a:t>     Current assets are those assets which can be easily converted  into cash and which are required to meet the day to day operations of the business. These includes</a:t>
            </a:r>
          </a:p>
          <a:p>
            <a:pPr algn="just" fontAlgn="base">
              <a:buNone/>
            </a:pPr>
            <a:r>
              <a:rPr lang="en-US" sz="2400" dirty="0">
                <a:latin typeface="Times New Roman" pitchFamily="18" charset="0"/>
                <a:cs typeface="Times New Roman" pitchFamily="18" charset="0"/>
              </a:rPr>
              <a:t>    Cash and bank balances, Temporary investments, Temporary investments, Inventory of raw materials, stores and spares, Work-in-progress, Finished goods, Prepaid</a:t>
            </a:r>
            <a:r>
              <a:rPr lang="en-US" dirty="0">
                <a:latin typeface="Times New Roman" pitchFamily="18" charset="0"/>
                <a:cs typeface="Times New Roman" pitchFamily="18" charset="0"/>
              </a:rPr>
              <a:t> </a:t>
            </a:r>
            <a:r>
              <a:rPr lang="en-US" sz="2400" dirty="0">
                <a:latin typeface="Times New Roman" pitchFamily="18" charset="0"/>
                <a:cs typeface="Times New Roman" pitchFamily="18" charset="0"/>
              </a:rPr>
              <a:t>expenses etc.</a:t>
            </a:r>
          </a:p>
          <a:p>
            <a:pPr algn="just" fontAlgn="base">
              <a:buNone/>
            </a:pPr>
            <a:r>
              <a:rPr lang="en-US" sz="2400" dirty="0">
                <a:solidFill>
                  <a:srgbClr val="FFFF00"/>
                </a:solidFill>
                <a:latin typeface="Times New Roman" pitchFamily="18" charset="0"/>
                <a:cs typeface="Times New Roman" pitchFamily="18" charset="0"/>
              </a:rPr>
              <a:t>2</a:t>
            </a:r>
            <a:r>
              <a:rPr lang="en-US" sz="2400" b="1" dirty="0">
                <a:solidFill>
                  <a:srgbClr val="FFFF00"/>
                </a:solidFill>
                <a:latin typeface="Times New Roman" pitchFamily="18" charset="0"/>
                <a:cs typeface="Times New Roman" pitchFamily="18" charset="0"/>
              </a:rPr>
              <a:t>. Current Liabilities:</a:t>
            </a:r>
          </a:p>
          <a:p>
            <a:pPr algn="just" fontAlgn="base">
              <a:buNone/>
            </a:pPr>
            <a:r>
              <a:rPr lang="en-US" sz="2400" dirty="0">
                <a:latin typeface="Times New Roman" pitchFamily="18" charset="0"/>
                <a:cs typeface="Times New Roman" pitchFamily="18" charset="0"/>
              </a:rPr>
              <a:t>    Current liabilities are those claims of outsiders which are expected to mature for payment within an accounting year. These includes </a:t>
            </a:r>
          </a:p>
          <a:p>
            <a:pPr algn="just" fontAlgn="base">
              <a:buNone/>
            </a:pPr>
            <a:r>
              <a:rPr lang="en-US" sz="2400" dirty="0">
                <a:latin typeface="Times New Roman" pitchFamily="18" charset="0"/>
                <a:cs typeface="Times New Roman" pitchFamily="18" charset="0"/>
              </a:rPr>
              <a:t>    Creditors for goods purchased, Outstanding expenses, Short-term borrowings, Advances received against sales,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2286000" y="3200400"/>
            <a:ext cx="4495800" cy="1371600"/>
          </a:xfrm>
          <a:prstGeom prst="rect">
            <a:avLst/>
          </a:prstGeom>
          <a:noFill/>
          <a:ln w="9525">
            <a:noFill/>
            <a:miter lim="800000"/>
            <a:headEnd/>
            <a:tailEnd/>
          </a:ln>
          <a:effectLst/>
        </p:spPr>
        <p:txBody>
          <a:bodyPr anchor="ctr"/>
          <a:lstStyle/>
          <a:p>
            <a:pPr algn="ctr"/>
            <a:r>
              <a:rPr lang="en-US" sz="2400" b="1" dirty="0">
                <a:solidFill>
                  <a:schemeClr val="accent2">
                    <a:lumMod val="60000"/>
                    <a:lumOff val="40000"/>
                  </a:schemeClr>
                </a:solidFill>
                <a:effectLst>
                  <a:outerShdw blurRad="38100" dist="38100" dir="2700000" algn="tl">
                    <a:srgbClr val="000000"/>
                  </a:outerShdw>
                </a:effectLst>
                <a:latin typeface="Times New Roman" pitchFamily="18" charset="0"/>
              </a:rPr>
              <a:t>THE WORKING CAPITAL CYCLE</a:t>
            </a:r>
            <a:br>
              <a:rPr lang="en-US" sz="2400" b="1" dirty="0">
                <a:solidFill>
                  <a:schemeClr val="accent2">
                    <a:lumMod val="60000"/>
                    <a:lumOff val="40000"/>
                  </a:schemeClr>
                </a:solidFill>
                <a:effectLst>
                  <a:outerShdw blurRad="38100" dist="38100" dir="2700000" algn="tl">
                    <a:srgbClr val="000000"/>
                  </a:outerShdw>
                </a:effectLst>
                <a:latin typeface="Times New Roman" pitchFamily="18" charset="0"/>
              </a:rPr>
            </a:br>
            <a:r>
              <a:rPr lang="en-US" sz="2400" b="1" dirty="0">
                <a:solidFill>
                  <a:schemeClr val="accent2">
                    <a:lumMod val="60000"/>
                    <a:lumOff val="40000"/>
                  </a:schemeClr>
                </a:solidFill>
                <a:effectLst>
                  <a:outerShdw blurRad="38100" dist="38100" dir="2700000" algn="tl">
                    <a:srgbClr val="000000"/>
                  </a:outerShdw>
                </a:effectLst>
                <a:latin typeface="Times New Roman" pitchFamily="18" charset="0"/>
              </a:rPr>
              <a:t>(OPERATING CYCLE)</a:t>
            </a:r>
          </a:p>
        </p:txBody>
      </p:sp>
      <p:sp>
        <p:nvSpPr>
          <p:cNvPr id="51203" name="Oval 3"/>
          <p:cNvSpPr>
            <a:spLocks noChangeArrowheads="1"/>
          </p:cNvSpPr>
          <p:nvPr/>
        </p:nvSpPr>
        <p:spPr bwMode="auto">
          <a:xfrm>
            <a:off x="304800" y="3429000"/>
            <a:ext cx="2057400" cy="1066800"/>
          </a:xfrm>
          <a:prstGeom prst="ellipse">
            <a:avLst/>
          </a:prstGeom>
          <a:noFill/>
          <a:ln w="38100">
            <a:solidFill>
              <a:schemeClr val="tx1"/>
            </a:solidFill>
            <a:round/>
            <a:headEnd/>
            <a:tailEnd/>
          </a:ln>
          <a:effectLst/>
        </p:spPr>
        <p:txBody>
          <a:bodyPr wrap="none" anchor="ctr"/>
          <a:lstStyle/>
          <a:p>
            <a:endParaRPr lang="en-US"/>
          </a:p>
        </p:txBody>
      </p:sp>
      <p:sp>
        <p:nvSpPr>
          <p:cNvPr id="51204" name="Oval 4"/>
          <p:cNvSpPr>
            <a:spLocks noChangeArrowheads="1"/>
          </p:cNvSpPr>
          <p:nvPr/>
        </p:nvSpPr>
        <p:spPr bwMode="auto">
          <a:xfrm>
            <a:off x="2362200" y="1752600"/>
            <a:ext cx="2057400" cy="1066800"/>
          </a:xfrm>
          <a:prstGeom prst="ellipse">
            <a:avLst/>
          </a:prstGeom>
          <a:noFill/>
          <a:ln w="38100">
            <a:solidFill>
              <a:schemeClr val="tx1"/>
            </a:solidFill>
            <a:round/>
            <a:headEnd/>
            <a:tailEnd/>
          </a:ln>
          <a:effectLst/>
        </p:spPr>
        <p:txBody>
          <a:bodyPr wrap="none" anchor="ctr"/>
          <a:lstStyle/>
          <a:p>
            <a:endParaRPr lang="en-US"/>
          </a:p>
        </p:txBody>
      </p:sp>
      <p:sp>
        <p:nvSpPr>
          <p:cNvPr id="51205" name="Oval 5"/>
          <p:cNvSpPr>
            <a:spLocks noChangeArrowheads="1"/>
          </p:cNvSpPr>
          <p:nvPr/>
        </p:nvSpPr>
        <p:spPr bwMode="auto">
          <a:xfrm>
            <a:off x="1295400" y="304800"/>
            <a:ext cx="2895600" cy="762000"/>
          </a:xfrm>
          <a:prstGeom prst="ellipse">
            <a:avLst/>
          </a:prstGeom>
          <a:noFill/>
          <a:ln w="38100">
            <a:solidFill>
              <a:schemeClr val="tx1"/>
            </a:solidFill>
            <a:round/>
            <a:headEnd/>
            <a:tailEnd/>
          </a:ln>
          <a:effectLst/>
        </p:spPr>
        <p:txBody>
          <a:bodyPr wrap="none" anchor="ctr"/>
          <a:lstStyle/>
          <a:p>
            <a:endParaRPr lang="en-US"/>
          </a:p>
        </p:txBody>
      </p:sp>
      <p:sp>
        <p:nvSpPr>
          <p:cNvPr id="51206" name="Oval 6"/>
          <p:cNvSpPr>
            <a:spLocks noChangeArrowheads="1"/>
          </p:cNvSpPr>
          <p:nvPr/>
        </p:nvSpPr>
        <p:spPr bwMode="auto">
          <a:xfrm>
            <a:off x="5486400" y="1752600"/>
            <a:ext cx="2057400" cy="1066800"/>
          </a:xfrm>
          <a:prstGeom prst="ellipse">
            <a:avLst/>
          </a:prstGeom>
          <a:noFill/>
          <a:ln w="38100">
            <a:solidFill>
              <a:schemeClr val="tx1"/>
            </a:solidFill>
            <a:round/>
            <a:headEnd/>
            <a:tailEnd/>
          </a:ln>
          <a:effectLst/>
        </p:spPr>
        <p:txBody>
          <a:bodyPr wrap="none" anchor="ctr"/>
          <a:lstStyle/>
          <a:p>
            <a:endParaRPr lang="en-US"/>
          </a:p>
        </p:txBody>
      </p:sp>
      <p:sp>
        <p:nvSpPr>
          <p:cNvPr id="51207" name="Oval 7"/>
          <p:cNvSpPr>
            <a:spLocks noChangeArrowheads="1"/>
          </p:cNvSpPr>
          <p:nvPr/>
        </p:nvSpPr>
        <p:spPr bwMode="auto">
          <a:xfrm>
            <a:off x="6705600" y="3505200"/>
            <a:ext cx="2057400" cy="1066800"/>
          </a:xfrm>
          <a:prstGeom prst="ellipse">
            <a:avLst/>
          </a:prstGeom>
          <a:noFill/>
          <a:ln w="38100">
            <a:solidFill>
              <a:schemeClr val="tx1"/>
            </a:solidFill>
            <a:round/>
            <a:headEnd/>
            <a:tailEnd/>
          </a:ln>
          <a:effectLst/>
        </p:spPr>
        <p:txBody>
          <a:bodyPr wrap="none" anchor="ctr"/>
          <a:lstStyle/>
          <a:p>
            <a:endParaRPr lang="en-US"/>
          </a:p>
        </p:txBody>
      </p:sp>
      <p:sp>
        <p:nvSpPr>
          <p:cNvPr id="51208" name="Oval 8"/>
          <p:cNvSpPr>
            <a:spLocks noChangeArrowheads="1"/>
          </p:cNvSpPr>
          <p:nvPr/>
        </p:nvSpPr>
        <p:spPr bwMode="auto">
          <a:xfrm>
            <a:off x="5257800" y="5029200"/>
            <a:ext cx="2057400" cy="1066800"/>
          </a:xfrm>
          <a:prstGeom prst="ellipse">
            <a:avLst/>
          </a:prstGeom>
          <a:noFill/>
          <a:ln w="38100">
            <a:solidFill>
              <a:schemeClr val="tx1"/>
            </a:solidFill>
            <a:round/>
            <a:headEnd/>
            <a:tailEnd/>
          </a:ln>
          <a:effectLst/>
        </p:spPr>
        <p:txBody>
          <a:bodyPr wrap="none" anchor="ctr"/>
          <a:lstStyle/>
          <a:p>
            <a:endParaRPr lang="en-US"/>
          </a:p>
        </p:txBody>
      </p:sp>
      <p:sp>
        <p:nvSpPr>
          <p:cNvPr id="51209" name="Oval 9"/>
          <p:cNvSpPr>
            <a:spLocks noChangeArrowheads="1"/>
          </p:cNvSpPr>
          <p:nvPr/>
        </p:nvSpPr>
        <p:spPr bwMode="auto">
          <a:xfrm>
            <a:off x="2133600" y="5105400"/>
            <a:ext cx="2057400" cy="1066800"/>
          </a:xfrm>
          <a:prstGeom prst="ellipse">
            <a:avLst/>
          </a:prstGeom>
          <a:noFill/>
          <a:ln w="38100">
            <a:solidFill>
              <a:schemeClr val="tx1"/>
            </a:solidFill>
            <a:round/>
            <a:headEnd/>
            <a:tailEnd/>
          </a:ln>
          <a:effectLst/>
        </p:spPr>
        <p:txBody>
          <a:bodyPr wrap="none" anchor="ctr"/>
          <a:lstStyle/>
          <a:p>
            <a:endParaRPr lang="en-US"/>
          </a:p>
        </p:txBody>
      </p:sp>
      <p:sp>
        <p:nvSpPr>
          <p:cNvPr id="51210" name="Line 10"/>
          <p:cNvSpPr>
            <a:spLocks noChangeShapeType="1"/>
          </p:cNvSpPr>
          <p:nvPr/>
        </p:nvSpPr>
        <p:spPr bwMode="auto">
          <a:xfrm flipV="1">
            <a:off x="1676400" y="2667000"/>
            <a:ext cx="685800" cy="533400"/>
          </a:xfrm>
          <a:prstGeom prst="line">
            <a:avLst/>
          </a:prstGeom>
          <a:noFill/>
          <a:ln w="57150">
            <a:solidFill>
              <a:schemeClr val="tx1"/>
            </a:solidFill>
            <a:round/>
            <a:headEnd/>
            <a:tailEnd type="triangle" w="med" len="med"/>
          </a:ln>
          <a:effectLst/>
        </p:spPr>
        <p:txBody>
          <a:bodyPr/>
          <a:lstStyle/>
          <a:p>
            <a:endParaRPr lang="en-US"/>
          </a:p>
        </p:txBody>
      </p:sp>
      <p:sp>
        <p:nvSpPr>
          <p:cNvPr id="51211" name="Line 11"/>
          <p:cNvSpPr>
            <a:spLocks noChangeShapeType="1"/>
          </p:cNvSpPr>
          <p:nvPr/>
        </p:nvSpPr>
        <p:spPr bwMode="auto">
          <a:xfrm>
            <a:off x="4572000" y="2209800"/>
            <a:ext cx="838200" cy="0"/>
          </a:xfrm>
          <a:prstGeom prst="line">
            <a:avLst/>
          </a:prstGeom>
          <a:noFill/>
          <a:ln w="57150">
            <a:solidFill>
              <a:schemeClr val="tx1"/>
            </a:solidFill>
            <a:round/>
            <a:headEnd/>
            <a:tailEnd type="triangle" w="med" len="med"/>
          </a:ln>
          <a:effectLst/>
        </p:spPr>
        <p:txBody>
          <a:bodyPr/>
          <a:lstStyle/>
          <a:p>
            <a:endParaRPr lang="en-US"/>
          </a:p>
        </p:txBody>
      </p:sp>
      <p:sp>
        <p:nvSpPr>
          <p:cNvPr id="51212" name="Line 12"/>
          <p:cNvSpPr>
            <a:spLocks noChangeShapeType="1"/>
          </p:cNvSpPr>
          <p:nvPr/>
        </p:nvSpPr>
        <p:spPr bwMode="auto">
          <a:xfrm>
            <a:off x="7391400" y="2667000"/>
            <a:ext cx="685800" cy="685800"/>
          </a:xfrm>
          <a:prstGeom prst="line">
            <a:avLst/>
          </a:prstGeom>
          <a:noFill/>
          <a:ln w="57150">
            <a:solidFill>
              <a:schemeClr val="tx1"/>
            </a:solidFill>
            <a:round/>
            <a:headEnd/>
            <a:tailEnd type="triangle" w="med" len="med"/>
          </a:ln>
          <a:effectLst/>
        </p:spPr>
        <p:txBody>
          <a:bodyPr/>
          <a:lstStyle/>
          <a:p>
            <a:endParaRPr lang="en-US"/>
          </a:p>
        </p:txBody>
      </p:sp>
      <p:sp>
        <p:nvSpPr>
          <p:cNvPr id="51213" name="Line 13"/>
          <p:cNvSpPr>
            <a:spLocks noChangeShapeType="1"/>
          </p:cNvSpPr>
          <p:nvPr/>
        </p:nvSpPr>
        <p:spPr bwMode="auto">
          <a:xfrm flipH="1">
            <a:off x="7372350" y="4686300"/>
            <a:ext cx="685800" cy="685800"/>
          </a:xfrm>
          <a:prstGeom prst="line">
            <a:avLst/>
          </a:prstGeom>
          <a:noFill/>
          <a:ln w="57150">
            <a:solidFill>
              <a:schemeClr val="tx1"/>
            </a:solidFill>
            <a:round/>
            <a:headEnd/>
            <a:tailEnd type="triangle" w="med" len="med"/>
          </a:ln>
          <a:effectLst/>
        </p:spPr>
        <p:txBody>
          <a:bodyPr/>
          <a:lstStyle/>
          <a:p>
            <a:endParaRPr lang="en-US"/>
          </a:p>
        </p:txBody>
      </p:sp>
      <p:sp>
        <p:nvSpPr>
          <p:cNvPr id="51214" name="Line 14"/>
          <p:cNvSpPr>
            <a:spLocks noChangeShapeType="1"/>
          </p:cNvSpPr>
          <p:nvPr/>
        </p:nvSpPr>
        <p:spPr bwMode="auto">
          <a:xfrm flipH="1">
            <a:off x="4267200" y="5638800"/>
            <a:ext cx="914400" cy="0"/>
          </a:xfrm>
          <a:prstGeom prst="line">
            <a:avLst/>
          </a:prstGeom>
          <a:noFill/>
          <a:ln w="57150">
            <a:solidFill>
              <a:schemeClr val="tx1"/>
            </a:solidFill>
            <a:round/>
            <a:headEnd/>
            <a:tailEnd type="triangle" w="med" len="med"/>
          </a:ln>
          <a:effectLst/>
        </p:spPr>
        <p:txBody>
          <a:bodyPr/>
          <a:lstStyle/>
          <a:p>
            <a:endParaRPr lang="en-US"/>
          </a:p>
        </p:txBody>
      </p:sp>
      <p:sp>
        <p:nvSpPr>
          <p:cNvPr id="51215" name="Line 15"/>
          <p:cNvSpPr>
            <a:spLocks noChangeShapeType="1"/>
          </p:cNvSpPr>
          <p:nvPr/>
        </p:nvSpPr>
        <p:spPr bwMode="auto">
          <a:xfrm flipH="1" flipV="1">
            <a:off x="1447800" y="4648200"/>
            <a:ext cx="685800" cy="762000"/>
          </a:xfrm>
          <a:prstGeom prst="line">
            <a:avLst/>
          </a:prstGeom>
          <a:noFill/>
          <a:ln w="57150">
            <a:solidFill>
              <a:schemeClr val="tx1"/>
            </a:solidFill>
            <a:round/>
            <a:headEnd/>
            <a:tailEnd type="triangle" w="med" len="med"/>
          </a:ln>
          <a:effectLst/>
        </p:spPr>
        <p:txBody>
          <a:bodyPr/>
          <a:lstStyle/>
          <a:p>
            <a:endParaRPr lang="en-US"/>
          </a:p>
        </p:txBody>
      </p:sp>
      <p:sp>
        <p:nvSpPr>
          <p:cNvPr id="51216" name="Text Box 16"/>
          <p:cNvSpPr txBox="1">
            <a:spLocks noChangeArrowheads="1"/>
          </p:cNvSpPr>
          <p:nvPr/>
        </p:nvSpPr>
        <p:spPr bwMode="auto">
          <a:xfrm>
            <a:off x="1524000" y="457200"/>
            <a:ext cx="2495550" cy="457200"/>
          </a:xfrm>
          <a:prstGeom prst="rect">
            <a:avLst/>
          </a:prstGeom>
          <a:noFill/>
          <a:ln w="9525">
            <a:noFill/>
            <a:miter lim="800000"/>
            <a:headEnd/>
            <a:tailEnd/>
          </a:ln>
          <a:effectLst/>
        </p:spPr>
        <p:txBody>
          <a:bodyPr wrap="none">
            <a:spAutoFit/>
          </a:bodyPr>
          <a:lstStyle/>
          <a:p>
            <a:r>
              <a:rPr lang="en-US" sz="2400" b="1" dirty="0">
                <a:solidFill>
                  <a:srgbClr val="FFFF00"/>
                </a:solidFill>
                <a:latin typeface="Times New Roman" pitchFamily="18" charset="0"/>
              </a:rPr>
              <a:t>Accounts Payable</a:t>
            </a:r>
          </a:p>
        </p:txBody>
      </p:sp>
      <p:sp>
        <p:nvSpPr>
          <p:cNvPr id="51217" name="Text Box 17"/>
          <p:cNvSpPr txBox="1">
            <a:spLocks noChangeArrowheads="1"/>
          </p:cNvSpPr>
          <p:nvPr/>
        </p:nvSpPr>
        <p:spPr bwMode="auto">
          <a:xfrm>
            <a:off x="906463" y="3733800"/>
            <a:ext cx="846137" cy="457200"/>
          </a:xfrm>
          <a:prstGeom prst="rect">
            <a:avLst/>
          </a:prstGeom>
          <a:noFill/>
          <a:ln w="9525">
            <a:noFill/>
            <a:miter lim="800000"/>
            <a:headEnd/>
            <a:tailEnd/>
          </a:ln>
          <a:effectLst/>
        </p:spPr>
        <p:txBody>
          <a:bodyPr wrap="none">
            <a:spAutoFit/>
          </a:bodyPr>
          <a:lstStyle/>
          <a:p>
            <a:r>
              <a:rPr lang="en-US" sz="2400" b="1" dirty="0">
                <a:solidFill>
                  <a:srgbClr val="FFFF00"/>
                </a:solidFill>
                <a:latin typeface="Times New Roman" pitchFamily="18" charset="0"/>
              </a:rPr>
              <a:t>Cash</a:t>
            </a:r>
          </a:p>
        </p:txBody>
      </p:sp>
      <p:sp>
        <p:nvSpPr>
          <p:cNvPr id="51218" name="Text Box 18"/>
          <p:cNvSpPr txBox="1">
            <a:spLocks noChangeArrowheads="1"/>
          </p:cNvSpPr>
          <p:nvPr/>
        </p:nvSpPr>
        <p:spPr bwMode="auto">
          <a:xfrm>
            <a:off x="2686050" y="1844675"/>
            <a:ext cx="1447832" cy="830997"/>
          </a:xfrm>
          <a:prstGeom prst="rect">
            <a:avLst/>
          </a:prstGeom>
          <a:noFill/>
          <a:ln w="9525">
            <a:noFill/>
            <a:miter lim="800000"/>
            <a:headEnd/>
            <a:tailEnd/>
          </a:ln>
          <a:effectLst/>
        </p:spPr>
        <p:txBody>
          <a:bodyPr wrap="none">
            <a:spAutoFit/>
          </a:bodyPr>
          <a:lstStyle/>
          <a:p>
            <a:pPr algn="ctr"/>
            <a:r>
              <a:rPr lang="en-US" sz="2400" b="1" dirty="0">
                <a:solidFill>
                  <a:srgbClr val="FFFF00"/>
                </a:solidFill>
                <a:latin typeface="Times New Roman" pitchFamily="18" charset="0"/>
              </a:rPr>
              <a:t>Raw</a:t>
            </a:r>
          </a:p>
          <a:p>
            <a:pPr algn="ctr"/>
            <a:r>
              <a:rPr lang="en-US" sz="2400" b="1" dirty="0">
                <a:solidFill>
                  <a:srgbClr val="FFFF00"/>
                </a:solidFill>
                <a:latin typeface="Times New Roman" pitchFamily="18" charset="0"/>
              </a:rPr>
              <a:t>Materials</a:t>
            </a:r>
          </a:p>
        </p:txBody>
      </p:sp>
      <p:sp>
        <p:nvSpPr>
          <p:cNvPr id="51219" name="Text Box 19"/>
          <p:cNvSpPr txBox="1">
            <a:spLocks noChangeArrowheads="1"/>
          </p:cNvSpPr>
          <p:nvPr/>
        </p:nvSpPr>
        <p:spPr bwMode="auto">
          <a:xfrm>
            <a:off x="5973763" y="1981200"/>
            <a:ext cx="946150" cy="457200"/>
          </a:xfrm>
          <a:prstGeom prst="rect">
            <a:avLst/>
          </a:prstGeom>
          <a:noFill/>
          <a:ln w="9525">
            <a:noFill/>
            <a:miter lim="800000"/>
            <a:headEnd/>
            <a:tailEnd/>
          </a:ln>
          <a:effectLst/>
        </p:spPr>
        <p:txBody>
          <a:bodyPr wrap="none">
            <a:spAutoFit/>
          </a:bodyPr>
          <a:lstStyle/>
          <a:p>
            <a:pPr algn="ctr"/>
            <a:r>
              <a:rPr lang="en-US" sz="2400" b="1" dirty="0">
                <a:solidFill>
                  <a:srgbClr val="FFFF00"/>
                </a:solidFill>
                <a:latin typeface="Times New Roman" pitchFamily="18" charset="0"/>
              </a:rPr>
              <a:t>W I P</a:t>
            </a:r>
          </a:p>
        </p:txBody>
      </p:sp>
      <p:sp>
        <p:nvSpPr>
          <p:cNvPr id="51220" name="Text Box 20"/>
          <p:cNvSpPr txBox="1">
            <a:spLocks noChangeArrowheads="1"/>
          </p:cNvSpPr>
          <p:nvPr/>
        </p:nvSpPr>
        <p:spPr bwMode="auto">
          <a:xfrm>
            <a:off x="7051675" y="3597275"/>
            <a:ext cx="1390124" cy="830997"/>
          </a:xfrm>
          <a:prstGeom prst="rect">
            <a:avLst/>
          </a:prstGeom>
          <a:noFill/>
          <a:ln w="9525">
            <a:noFill/>
            <a:miter lim="800000"/>
            <a:headEnd/>
            <a:tailEnd/>
          </a:ln>
          <a:effectLst/>
        </p:spPr>
        <p:txBody>
          <a:bodyPr wrap="none">
            <a:spAutoFit/>
          </a:bodyPr>
          <a:lstStyle/>
          <a:p>
            <a:pPr algn="ctr"/>
            <a:r>
              <a:rPr lang="en-US" sz="2400" b="1" dirty="0">
                <a:solidFill>
                  <a:srgbClr val="FFFF00"/>
                </a:solidFill>
                <a:latin typeface="Times New Roman" pitchFamily="18" charset="0"/>
              </a:rPr>
              <a:t>Finished </a:t>
            </a:r>
          </a:p>
          <a:p>
            <a:pPr algn="ctr"/>
            <a:r>
              <a:rPr lang="en-US" sz="2400" b="1" dirty="0">
                <a:solidFill>
                  <a:srgbClr val="FFFF00"/>
                </a:solidFill>
                <a:latin typeface="Times New Roman" pitchFamily="18" charset="0"/>
              </a:rPr>
              <a:t>Goods</a:t>
            </a:r>
          </a:p>
        </p:txBody>
      </p:sp>
      <p:sp>
        <p:nvSpPr>
          <p:cNvPr id="51221" name="Oval 21"/>
          <p:cNvSpPr>
            <a:spLocks noChangeArrowheads="1"/>
          </p:cNvSpPr>
          <p:nvPr/>
        </p:nvSpPr>
        <p:spPr bwMode="auto">
          <a:xfrm>
            <a:off x="5791200" y="304800"/>
            <a:ext cx="2895600" cy="762000"/>
          </a:xfrm>
          <a:prstGeom prst="ellipse">
            <a:avLst/>
          </a:prstGeom>
          <a:noFill/>
          <a:ln w="38100">
            <a:solidFill>
              <a:schemeClr val="tx1"/>
            </a:solidFill>
            <a:round/>
            <a:headEnd/>
            <a:tailEnd/>
          </a:ln>
          <a:effectLst/>
        </p:spPr>
        <p:txBody>
          <a:bodyPr wrap="none" anchor="ctr"/>
          <a:lstStyle/>
          <a:p>
            <a:endParaRPr lang="en-US"/>
          </a:p>
        </p:txBody>
      </p:sp>
      <p:sp>
        <p:nvSpPr>
          <p:cNvPr id="51222" name="Text Box 22"/>
          <p:cNvSpPr txBox="1">
            <a:spLocks noChangeArrowheads="1"/>
          </p:cNvSpPr>
          <p:nvPr/>
        </p:nvSpPr>
        <p:spPr bwMode="auto">
          <a:xfrm>
            <a:off x="6172200" y="457200"/>
            <a:ext cx="2174875" cy="457200"/>
          </a:xfrm>
          <a:prstGeom prst="rect">
            <a:avLst/>
          </a:prstGeom>
          <a:noFill/>
          <a:ln w="9525">
            <a:noFill/>
            <a:miter lim="800000"/>
            <a:headEnd/>
            <a:tailEnd/>
          </a:ln>
          <a:effectLst/>
        </p:spPr>
        <p:txBody>
          <a:bodyPr wrap="none">
            <a:spAutoFit/>
          </a:bodyPr>
          <a:lstStyle/>
          <a:p>
            <a:r>
              <a:rPr lang="en-US" sz="2400" b="1" dirty="0">
                <a:solidFill>
                  <a:srgbClr val="FFFF00"/>
                </a:solidFill>
                <a:latin typeface="Times New Roman" pitchFamily="18" charset="0"/>
              </a:rPr>
              <a:t>Value Addition</a:t>
            </a:r>
          </a:p>
        </p:txBody>
      </p:sp>
      <p:sp>
        <p:nvSpPr>
          <p:cNvPr id="51223" name="Line 23"/>
          <p:cNvSpPr>
            <a:spLocks noChangeShapeType="1"/>
          </p:cNvSpPr>
          <p:nvPr/>
        </p:nvSpPr>
        <p:spPr bwMode="auto">
          <a:xfrm>
            <a:off x="3581400" y="1066800"/>
            <a:ext cx="0" cy="609600"/>
          </a:xfrm>
          <a:prstGeom prst="line">
            <a:avLst/>
          </a:prstGeom>
          <a:noFill/>
          <a:ln w="57150">
            <a:solidFill>
              <a:schemeClr val="tx1"/>
            </a:solidFill>
            <a:prstDash val="sysDot"/>
            <a:round/>
            <a:headEnd/>
            <a:tailEnd type="triangle" w="med" len="med"/>
          </a:ln>
          <a:effectLst/>
        </p:spPr>
        <p:txBody>
          <a:bodyPr/>
          <a:lstStyle/>
          <a:p>
            <a:endParaRPr lang="en-US"/>
          </a:p>
        </p:txBody>
      </p:sp>
      <p:sp>
        <p:nvSpPr>
          <p:cNvPr id="51224" name="Line 24"/>
          <p:cNvSpPr>
            <a:spLocks noChangeShapeType="1"/>
          </p:cNvSpPr>
          <p:nvPr/>
        </p:nvSpPr>
        <p:spPr bwMode="auto">
          <a:xfrm flipH="1">
            <a:off x="7391400" y="1143000"/>
            <a:ext cx="685800" cy="685800"/>
          </a:xfrm>
          <a:prstGeom prst="line">
            <a:avLst/>
          </a:prstGeom>
          <a:noFill/>
          <a:ln w="57150">
            <a:solidFill>
              <a:schemeClr val="tx1"/>
            </a:solidFill>
            <a:round/>
            <a:headEnd/>
            <a:tailEnd type="triangle" w="med" len="med"/>
          </a:ln>
          <a:effectLst/>
        </p:spPr>
        <p:txBody>
          <a:bodyPr/>
          <a:lstStyle/>
          <a:p>
            <a:endParaRPr lang="en-US"/>
          </a:p>
        </p:txBody>
      </p:sp>
      <p:sp>
        <p:nvSpPr>
          <p:cNvPr id="51225" name="Text Box 25"/>
          <p:cNvSpPr txBox="1">
            <a:spLocks noChangeArrowheads="1"/>
          </p:cNvSpPr>
          <p:nvPr/>
        </p:nvSpPr>
        <p:spPr bwMode="auto">
          <a:xfrm>
            <a:off x="2438400" y="5197475"/>
            <a:ext cx="1601721" cy="830997"/>
          </a:xfrm>
          <a:prstGeom prst="rect">
            <a:avLst/>
          </a:prstGeom>
          <a:noFill/>
          <a:ln w="9525">
            <a:noFill/>
            <a:miter lim="800000"/>
            <a:headEnd/>
            <a:tailEnd/>
          </a:ln>
          <a:effectLst/>
        </p:spPr>
        <p:txBody>
          <a:bodyPr wrap="none">
            <a:spAutoFit/>
          </a:bodyPr>
          <a:lstStyle/>
          <a:p>
            <a:r>
              <a:rPr lang="en-US" sz="2400" b="1" dirty="0">
                <a:solidFill>
                  <a:srgbClr val="FFFF00"/>
                </a:solidFill>
                <a:latin typeface="Times New Roman" pitchFamily="18" charset="0"/>
              </a:rPr>
              <a:t>Accounts</a:t>
            </a:r>
          </a:p>
          <a:p>
            <a:r>
              <a:rPr lang="en-US" sz="2400" b="1" dirty="0">
                <a:solidFill>
                  <a:srgbClr val="FFFF00"/>
                </a:solidFill>
                <a:latin typeface="Times New Roman" pitchFamily="18" charset="0"/>
              </a:rPr>
              <a:t>Receivabl</a:t>
            </a:r>
            <a:r>
              <a:rPr lang="en-US" sz="2400" b="1" dirty="0">
                <a:solidFill>
                  <a:srgbClr val="000099"/>
                </a:solidFill>
                <a:latin typeface="Times New Roman" pitchFamily="18" charset="0"/>
              </a:rPr>
              <a:t>e</a:t>
            </a:r>
          </a:p>
        </p:txBody>
      </p:sp>
      <p:sp>
        <p:nvSpPr>
          <p:cNvPr id="51226" name="Text Box 26"/>
          <p:cNvSpPr txBox="1">
            <a:spLocks noChangeArrowheads="1"/>
          </p:cNvSpPr>
          <p:nvPr/>
        </p:nvSpPr>
        <p:spPr bwMode="auto">
          <a:xfrm>
            <a:off x="5715000" y="5334000"/>
            <a:ext cx="1150938" cy="457200"/>
          </a:xfrm>
          <a:prstGeom prst="rect">
            <a:avLst/>
          </a:prstGeom>
          <a:noFill/>
          <a:ln w="9525">
            <a:noFill/>
            <a:miter lim="800000"/>
            <a:headEnd/>
            <a:tailEnd/>
          </a:ln>
          <a:effectLst/>
        </p:spPr>
        <p:txBody>
          <a:bodyPr wrap="none">
            <a:spAutoFit/>
          </a:bodyPr>
          <a:lstStyle/>
          <a:p>
            <a:r>
              <a:rPr lang="en-US" sz="2400" b="1" dirty="0">
                <a:solidFill>
                  <a:srgbClr val="FFFF00"/>
                </a:solidFill>
                <a:latin typeface="Times New Roman" pitchFamily="18" charset="0"/>
              </a:rPr>
              <a:t>SALES</a:t>
            </a:r>
          </a:p>
        </p:txBody>
      </p:sp>
      <p:sp>
        <p:nvSpPr>
          <p:cNvPr id="51227" name="Line 27"/>
          <p:cNvSpPr>
            <a:spLocks noChangeShapeType="1"/>
          </p:cNvSpPr>
          <p:nvPr/>
        </p:nvSpPr>
        <p:spPr bwMode="auto">
          <a:xfrm>
            <a:off x="685800" y="838200"/>
            <a:ext cx="0" cy="2590800"/>
          </a:xfrm>
          <a:prstGeom prst="line">
            <a:avLst/>
          </a:prstGeom>
          <a:noFill/>
          <a:ln w="28575">
            <a:solidFill>
              <a:schemeClr val="tx1"/>
            </a:solidFill>
            <a:round/>
            <a:headEnd/>
            <a:tailEnd/>
          </a:ln>
          <a:effectLst/>
        </p:spPr>
        <p:txBody>
          <a:bodyPr/>
          <a:lstStyle/>
          <a:p>
            <a:endParaRPr lang="en-US"/>
          </a:p>
        </p:txBody>
      </p:sp>
      <p:sp>
        <p:nvSpPr>
          <p:cNvPr id="51228" name="Line 28"/>
          <p:cNvSpPr>
            <a:spLocks noChangeShapeType="1"/>
          </p:cNvSpPr>
          <p:nvPr/>
        </p:nvSpPr>
        <p:spPr bwMode="auto">
          <a:xfrm>
            <a:off x="685800" y="838200"/>
            <a:ext cx="685800" cy="0"/>
          </a:xfrm>
          <a:prstGeom prst="line">
            <a:avLst/>
          </a:prstGeom>
          <a:noFill/>
          <a:ln w="2857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500" fill="hold"/>
                                        <p:tgtEl>
                                          <p:spTgt spid="51202"/>
                                        </p:tgtEl>
                                        <p:attrNameLst>
                                          <p:attrName>ppt_w</p:attrName>
                                        </p:attrNameLst>
                                      </p:cBhvr>
                                      <p:tavLst>
                                        <p:tav tm="0">
                                          <p:val>
                                            <p:fltVal val="0"/>
                                          </p:val>
                                        </p:tav>
                                        <p:tav tm="100000">
                                          <p:val>
                                            <p:strVal val="#ppt_w"/>
                                          </p:val>
                                        </p:tav>
                                      </p:tavLst>
                                    </p:anim>
                                    <p:anim calcmode="lin" valueType="num">
                                      <p:cBhvr>
                                        <p:cTn id="8" dur="500" fill="hold"/>
                                        <p:tgtEl>
                                          <p:spTgt spid="51202"/>
                                        </p:tgtEl>
                                        <p:attrNameLst>
                                          <p:attrName>ppt_h</p:attrName>
                                        </p:attrNameLst>
                                      </p:cBhvr>
                                      <p:tavLst>
                                        <p:tav tm="0">
                                          <p:val>
                                            <p:fltVal val="0"/>
                                          </p:val>
                                        </p:tav>
                                        <p:tav tm="100000">
                                          <p:val>
                                            <p:strVal val="#ppt_h"/>
                                          </p:val>
                                        </p:tav>
                                      </p:tavLst>
                                    </p:anim>
                                    <p:anim calcmode="lin" valueType="num">
                                      <p:cBhvr>
                                        <p:cTn id="9" dur="500" fill="hold"/>
                                        <p:tgtEl>
                                          <p:spTgt spid="51202"/>
                                        </p:tgtEl>
                                        <p:attrNameLst>
                                          <p:attrName>ppt_x</p:attrName>
                                        </p:attrNameLst>
                                      </p:cBhvr>
                                      <p:tavLst>
                                        <p:tav tm="0">
                                          <p:val>
                                            <p:fltVal val="0.5"/>
                                          </p:val>
                                        </p:tav>
                                        <p:tav tm="100000">
                                          <p:val>
                                            <p:strVal val="#ppt_x"/>
                                          </p:val>
                                        </p:tav>
                                      </p:tavLst>
                                    </p:anim>
                                    <p:anim calcmode="lin" valueType="num">
                                      <p:cBhvr>
                                        <p:cTn id="10" dur="500" fill="hold"/>
                                        <p:tgtEl>
                                          <p:spTgt spid="51202"/>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gtEl>
                                        <p:attrNameLst>
                                          <p:attrName>style.visibility</p:attrName>
                                        </p:attrNameLst>
                                      </p:cBhvr>
                                      <p:to>
                                        <p:strVal val="visible"/>
                                      </p:to>
                                    </p:set>
                                    <p:animEffect transition="in" filter="dissolve">
                                      <p:cBhvr>
                                        <p:cTn id="15" dur="500"/>
                                        <p:tgtEl>
                                          <p:spTgt spid="51203"/>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17"/>
                                        </p:tgtEl>
                                        <p:attrNameLst>
                                          <p:attrName>style.visibility</p:attrName>
                                        </p:attrNameLst>
                                      </p:cBhvr>
                                      <p:to>
                                        <p:strVal val="visible"/>
                                      </p:to>
                                    </p:set>
                                    <p:animEffect transition="in" filter="dissolve">
                                      <p:cBhvr>
                                        <p:cTn id="20" dur="500"/>
                                        <p:tgtEl>
                                          <p:spTgt spid="51217"/>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10"/>
                                        </p:tgtEl>
                                        <p:attrNameLst>
                                          <p:attrName>style.visibility</p:attrName>
                                        </p:attrNameLst>
                                      </p:cBhvr>
                                      <p:to>
                                        <p:strVal val="visible"/>
                                      </p:to>
                                    </p:set>
                                    <p:anim calcmode="lin" valueType="num">
                                      <p:cBhvr additive="base">
                                        <p:cTn id="25" dur="500" fill="hold"/>
                                        <p:tgtEl>
                                          <p:spTgt spid="51210"/>
                                        </p:tgtEl>
                                        <p:attrNameLst>
                                          <p:attrName>ppt_x</p:attrName>
                                        </p:attrNameLst>
                                      </p:cBhvr>
                                      <p:tavLst>
                                        <p:tav tm="0">
                                          <p:val>
                                            <p:strVal val="0-#ppt_w/2"/>
                                          </p:val>
                                        </p:tav>
                                        <p:tav tm="100000">
                                          <p:val>
                                            <p:strVal val="#ppt_x"/>
                                          </p:val>
                                        </p:tav>
                                      </p:tavLst>
                                    </p:anim>
                                    <p:anim calcmode="lin" valueType="num">
                                      <p:cBhvr additive="base">
                                        <p:cTn id="26" dur="500" fill="hold"/>
                                        <p:tgtEl>
                                          <p:spTgt spid="512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1204"/>
                                        </p:tgtEl>
                                        <p:attrNameLst>
                                          <p:attrName>style.visibility</p:attrName>
                                        </p:attrNameLst>
                                      </p:cBhvr>
                                      <p:to>
                                        <p:strVal val="visible"/>
                                      </p:to>
                                    </p:set>
                                    <p:animEffect transition="in" filter="dissolve">
                                      <p:cBhvr>
                                        <p:cTn id="31" dur="500"/>
                                        <p:tgtEl>
                                          <p:spTgt spid="5120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51218"/>
                                        </p:tgtEl>
                                        <p:attrNameLst>
                                          <p:attrName>style.visibility</p:attrName>
                                        </p:attrNameLst>
                                      </p:cBhvr>
                                      <p:to>
                                        <p:strVal val="visible"/>
                                      </p:to>
                                    </p:set>
                                    <p:animEffect transition="in" filter="dissolve">
                                      <p:cBhvr>
                                        <p:cTn id="36" dur="500"/>
                                        <p:tgtEl>
                                          <p:spTgt spid="51218"/>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51211"/>
                                        </p:tgtEl>
                                        <p:attrNameLst>
                                          <p:attrName>style.visibility</p:attrName>
                                        </p:attrNameLst>
                                      </p:cBhvr>
                                      <p:to>
                                        <p:strVal val="visible"/>
                                      </p:to>
                                    </p:set>
                                    <p:anim calcmode="lin" valueType="num">
                                      <p:cBhvr additive="base">
                                        <p:cTn id="41" dur="500" fill="hold"/>
                                        <p:tgtEl>
                                          <p:spTgt spid="51211"/>
                                        </p:tgtEl>
                                        <p:attrNameLst>
                                          <p:attrName>ppt_x</p:attrName>
                                        </p:attrNameLst>
                                      </p:cBhvr>
                                      <p:tavLst>
                                        <p:tav tm="0">
                                          <p:val>
                                            <p:strVal val="0-#ppt_w/2"/>
                                          </p:val>
                                        </p:tav>
                                        <p:tav tm="100000">
                                          <p:val>
                                            <p:strVal val="#ppt_x"/>
                                          </p:val>
                                        </p:tav>
                                      </p:tavLst>
                                    </p:anim>
                                    <p:anim calcmode="lin" valueType="num">
                                      <p:cBhvr additive="base">
                                        <p:cTn id="42" dur="500" fill="hold"/>
                                        <p:tgtEl>
                                          <p:spTgt spid="51211"/>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1205"/>
                                        </p:tgtEl>
                                        <p:attrNameLst>
                                          <p:attrName>style.visibility</p:attrName>
                                        </p:attrNameLst>
                                      </p:cBhvr>
                                      <p:to>
                                        <p:strVal val="visible"/>
                                      </p:to>
                                    </p:set>
                                    <p:animEffect transition="in" filter="dissolve">
                                      <p:cBhvr>
                                        <p:cTn id="47" dur="500"/>
                                        <p:tgtEl>
                                          <p:spTgt spid="5120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1216"/>
                                        </p:tgtEl>
                                        <p:attrNameLst>
                                          <p:attrName>style.visibility</p:attrName>
                                        </p:attrNameLst>
                                      </p:cBhvr>
                                      <p:to>
                                        <p:strVal val="visible"/>
                                      </p:to>
                                    </p:set>
                                    <p:animEffect transition="in" filter="dissolve">
                                      <p:cBhvr>
                                        <p:cTn id="52" dur="500"/>
                                        <p:tgtEl>
                                          <p:spTgt spid="51216"/>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51223"/>
                                        </p:tgtEl>
                                        <p:attrNameLst>
                                          <p:attrName>style.visibility</p:attrName>
                                        </p:attrNameLst>
                                      </p:cBhvr>
                                      <p:to>
                                        <p:strVal val="visible"/>
                                      </p:to>
                                    </p:set>
                                    <p:anim calcmode="lin" valueType="num">
                                      <p:cBhvr additive="base">
                                        <p:cTn id="57" dur="500" fill="hold"/>
                                        <p:tgtEl>
                                          <p:spTgt spid="51223"/>
                                        </p:tgtEl>
                                        <p:attrNameLst>
                                          <p:attrName>ppt_x</p:attrName>
                                        </p:attrNameLst>
                                      </p:cBhvr>
                                      <p:tavLst>
                                        <p:tav tm="0">
                                          <p:val>
                                            <p:strVal val="0-#ppt_w/2"/>
                                          </p:val>
                                        </p:tav>
                                        <p:tav tm="100000">
                                          <p:val>
                                            <p:strVal val="#ppt_x"/>
                                          </p:val>
                                        </p:tav>
                                      </p:tavLst>
                                    </p:anim>
                                    <p:anim calcmode="lin" valueType="num">
                                      <p:cBhvr additive="base">
                                        <p:cTn id="58" dur="500" fill="hold"/>
                                        <p:tgtEl>
                                          <p:spTgt spid="51223"/>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51206"/>
                                        </p:tgtEl>
                                        <p:attrNameLst>
                                          <p:attrName>style.visibility</p:attrName>
                                        </p:attrNameLst>
                                      </p:cBhvr>
                                      <p:to>
                                        <p:strVal val="visible"/>
                                      </p:to>
                                    </p:set>
                                    <p:animEffect transition="in" filter="dissolve">
                                      <p:cBhvr>
                                        <p:cTn id="63" dur="500"/>
                                        <p:tgtEl>
                                          <p:spTgt spid="51206"/>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51219"/>
                                        </p:tgtEl>
                                        <p:attrNameLst>
                                          <p:attrName>style.visibility</p:attrName>
                                        </p:attrNameLst>
                                      </p:cBhvr>
                                      <p:to>
                                        <p:strVal val="visible"/>
                                      </p:to>
                                    </p:set>
                                    <p:animEffect transition="in" filter="dissolve">
                                      <p:cBhvr>
                                        <p:cTn id="68" dur="500"/>
                                        <p:tgtEl>
                                          <p:spTgt spid="51219"/>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51221"/>
                                        </p:tgtEl>
                                        <p:attrNameLst>
                                          <p:attrName>style.visibility</p:attrName>
                                        </p:attrNameLst>
                                      </p:cBhvr>
                                      <p:to>
                                        <p:strVal val="visible"/>
                                      </p:to>
                                    </p:set>
                                    <p:animEffect transition="in" filter="dissolve">
                                      <p:cBhvr>
                                        <p:cTn id="73" dur="500"/>
                                        <p:tgtEl>
                                          <p:spTgt spid="51221"/>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51222"/>
                                        </p:tgtEl>
                                        <p:attrNameLst>
                                          <p:attrName>style.visibility</p:attrName>
                                        </p:attrNameLst>
                                      </p:cBhvr>
                                      <p:to>
                                        <p:strVal val="visible"/>
                                      </p:to>
                                    </p:set>
                                    <p:animEffect transition="in" filter="dissolve">
                                      <p:cBhvr>
                                        <p:cTn id="78" dur="500"/>
                                        <p:tgtEl>
                                          <p:spTgt spid="51222"/>
                                        </p:tgtEl>
                                      </p:cBhvr>
                                    </p:animEffect>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51224"/>
                                        </p:tgtEl>
                                        <p:attrNameLst>
                                          <p:attrName>style.visibility</p:attrName>
                                        </p:attrNameLst>
                                      </p:cBhvr>
                                      <p:to>
                                        <p:strVal val="visible"/>
                                      </p:to>
                                    </p:set>
                                    <p:anim calcmode="lin" valueType="num">
                                      <p:cBhvr additive="base">
                                        <p:cTn id="83" dur="500" fill="hold"/>
                                        <p:tgtEl>
                                          <p:spTgt spid="51224"/>
                                        </p:tgtEl>
                                        <p:attrNameLst>
                                          <p:attrName>ppt_x</p:attrName>
                                        </p:attrNameLst>
                                      </p:cBhvr>
                                      <p:tavLst>
                                        <p:tav tm="0">
                                          <p:val>
                                            <p:strVal val="0-#ppt_w/2"/>
                                          </p:val>
                                        </p:tav>
                                        <p:tav tm="100000">
                                          <p:val>
                                            <p:strVal val="#ppt_x"/>
                                          </p:val>
                                        </p:tav>
                                      </p:tavLst>
                                    </p:anim>
                                    <p:anim calcmode="lin" valueType="num">
                                      <p:cBhvr additive="base">
                                        <p:cTn id="84" dur="500" fill="hold"/>
                                        <p:tgtEl>
                                          <p:spTgt spid="51224"/>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51212"/>
                                        </p:tgtEl>
                                        <p:attrNameLst>
                                          <p:attrName>style.visibility</p:attrName>
                                        </p:attrNameLst>
                                      </p:cBhvr>
                                      <p:to>
                                        <p:strVal val="visible"/>
                                      </p:to>
                                    </p:set>
                                    <p:anim calcmode="lin" valueType="num">
                                      <p:cBhvr additive="base">
                                        <p:cTn id="89" dur="500" fill="hold"/>
                                        <p:tgtEl>
                                          <p:spTgt spid="51212"/>
                                        </p:tgtEl>
                                        <p:attrNameLst>
                                          <p:attrName>ppt_x</p:attrName>
                                        </p:attrNameLst>
                                      </p:cBhvr>
                                      <p:tavLst>
                                        <p:tav tm="0">
                                          <p:val>
                                            <p:strVal val="0-#ppt_w/2"/>
                                          </p:val>
                                        </p:tav>
                                        <p:tav tm="100000">
                                          <p:val>
                                            <p:strVal val="#ppt_x"/>
                                          </p:val>
                                        </p:tav>
                                      </p:tavLst>
                                    </p:anim>
                                    <p:anim calcmode="lin" valueType="num">
                                      <p:cBhvr additive="base">
                                        <p:cTn id="90" dur="500" fill="hold"/>
                                        <p:tgtEl>
                                          <p:spTgt spid="51212"/>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9" presetClass="entr" presetSubtype="0" fill="hold" grpId="0" nodeType="clickEffect">
                                  <p:stCondLst>
                                    <p:cond delay="0"/>
                                  </p:stCondLst>
                                  <p:childTnLst>
                                    <p:set>
                                      <p:cBhvr>
                                        <p:cTn id="94" dur="1" fill="hold">
                                          <p:stCondLst>
                                            <p:cond delay="0"/>
                                          </p:stCondLst>
                                        </p:cTn>
                                        <p:tgtEl>
                                          <p:spTgt spid="51207"/>
                                        </p:tgtEl>
                                        <p:attrNameLst>
                                          <p:attrName>style.visibility</p:attrName>
                                        </p:attrNameLst>
                                      </p:cBhvr>
                                      <p:to>
                                        <p:strVal val="visible"/>
                                      </p:to>
                                    </p:set>
                                    <p:animEffect transition="in" filter="dissolve">
                                      <p:cBhvr>
                                        <p:cTn id="95" dur="500"/>
                                        <p:tgtEl>
                                          <p:spTgt spid="51207"/>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grpId="0" nodeType="clickEffect">
                                  <p:stCondLst>
                                    <p:cond delay="0"/>
                                  </p:stCondLst>
                                  <p:childTnLst>
                                    <p:set>
                                      <p:cBhvr>
                                        <p:cTn id="99" dur="1" fill="hold">
                                          <p:stCondLst>
                                            <p:cond delay="0"/>
                                          </p:stCondLst>
                                        </p:cTn>
                                        <p:tgtEl>
                                          <p:spTgt spid="51220"/>
                                        </p:tgtEl>
                                        <p:attrNameLst>
                                          <p:attrName>style.visibility</p:attrName>
                                        </p:attrNameLst>
                                      </p:cBhvr>
                                      <p:to>
                                        <p:strVal val="visible"/>
                                      </p:to>
                                    </p:set>
                                    <p:animEffect transition="in" filter="dissolve">
                                      <p:cBhvr>
                                        <p:cTn id="100" dur="500"/>
                                        <p:tgtEl>
                                          <p:spTgt spid="51220"/>
                                        </p:tgtEl>
                                      </p:cBhvr>
                                    </p:animEffect>
                                  </p:childTnLst>
                                </p:cTn>
                              </p:par>
                            </p:childTnLst>
                          </p:cTn>
                        </p:par>
                      </p:childTnLst>
                    </p:cTn>
                  </p:par>
                  <p:par>
                    <p:cTn id="101" fill="hold">
                      <p:stCondLst>
                        <p:cond delay="indefinite"/>
                      </p:stCondLst>
                      <p:childTnLst>
                        <p:par>
                          <p:cTn id="102" fill="hold">
                            <p:stCondLst>
                              <p:cond delay="0"/>
                            </p:stCondLst>
                            <p:childTnLst>
                              <p:par>
                                <p:cTn id="103" presetID="2" presetClass="entr" presetSubtype="8" fill="hold" grpId="0" nodeType="clickEffect">
                                  <p:stCondLst>
                                    <p:cond delay="0"/>
                                  </p:stCondLst>
                                  <p:childTnLst>
                                    <p:set>
                                      <p:cBhvr>
                                        <p:cTn id="104" dur="1" fill="hold">
                                          <p:stCondLst>
                                            <p:cond delay="0"/>
                                          </p:stCondLst>
                                        </p:cTn>
                                        <p:tgtEl>
                                          <p:spTgt spid="51213"/>
                                        </p:tgtEl>
                                        <p:attrNameLst>
                                          <p:attrName>style.visibility</p:attrName>
                                        </p:attrNameLst>
                                      </p:cBhvr>
                                      <p:to>
                                        <p:strVal val="visible"/>
                                      </p:to>
                                    </p:set>
                                    <p:anim calcmode="lin" valueType="num">
                                      <p:cBhvr additive="base">
                                        <p:cTn id="105" dur="500" fill="hold"/>
                                        <p:tgtEl>
                                          <p:spTgt spid="51213"/>
                                        </p:tgtEl>
                                        <p:attrNameLst>
                                          <p:attrName>ppt_x</p:attrName>
                                        </p:attrNameLst>
                                      </p:cBhvr>
                                      <p:tavLst>
                                        <p:tav tm="0">
                                          <p:val>
                                            <p:strVal val="0-#ppt_w/2"/>
                                          </p:val>
                                        </p:tav>
                                        <p:tav tm="100000">
                                          <p:val>
                                            <p:strVal val="#ppt_x"/>
                                          </p:val>
                                        </p:tav>
                                      </p:tavLst>
                                    </p:anim>
                                    <p:anim calcmode="lin" valueType="num">
                                      <p:cBhvr additive="base">
                                        <p:cTn id="106" dur="500" fill="hold"/>
                                        <p:tgtEl>
                                          <p:spTgt spid="51213"/>
                                        </p:tgtEl>
                                        <p:attrNameLst>
                                          <p:attrName>ppt_y</p:attrName>
                                        </p:attrNameLst>
                                      </p:cBhvr>
                                      <p:tavLst>
                                        <p:tav tm="0">
                                          <p:val>
                                            <p:strVal val="#ppt_y"/>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51208"/>
                                        </p:tgtEl>
                                        <p:attrNameLst>
                                          <p:attrName>style.visibility</p:attrName>
                                        </p:attrNameLst>
                                      </p:cBhvr>
                                      <p:to>
                                        <p:strVal val="visible"/>
                                      </p:to>
                                    </p:set>
                                    <p:animEffect transition="in" filter="dissolve">
                                      <p:cBhvr>
                                        <p:cTn id="111" dur="500"/>
                                        <p:tgtEl>
                                          <p:spTgt spid="51208"/>
                                        </p:tgtEl>
                                      </p:cBhvr>
                                    </p:animEffect>
                                  </p:childTnLst>
                                </p:cTn>
                              </p:par>
                            </p:childTnLst>
                          </p:cTn>
                        </p:par>
                      </p:childTnLst>
                    </p:cTn>
                  </p:par>
                  <p:par>
                    <p:cTn id="112" fill="hold">
                      <p:stCondLst>
                        <p:cond delay="indefinite"/>
                      </p:stCondLst>
                      <p:childTnLst>
                        <p:par>
                          <p:cTn id="113" fill="hold">
                            <p:stCondLst>
                              <p:cond delay="0"/>
                            </p:stCondLst>
                            <p:childTnLst>
                              <p:par>
                                <p:cTn id="114" presetID="9" presetClass="entr" presetSubtype="0" fill="hold" grpId="0" nodeType="clickEffect">
                                  <p:stCondLst>
                                    <p:cond delay="0"/>
                                  </p:stCondLst>
                                  <p:childTnLst>
                                    <p:set>
                                      <p:cBhvr>
                                        <p:cTn id="115" dur="1" fill="hold">
                                          <p:stCondLst>
                                            <p:cond delay="0"/>
                                          </p:stCondLst>
                                        </p:cTn>
                                        <p:tgtEl>
                                          <p:spTgt spid="51226"/>
                                        </p:tgtEl>
                                        <p:attrNameLst>
                                          <p:attrName>style.visibility</p:attrName>
                                        </p:attrNameLst>
                                      </p:cBhvr>
                                      <p:to>
                                        <p:strVal val="visible"/>
                                      </p:to>
                                    </p:set>
                                    <p:animEffect transition="in" filter="dissolve">
                                      <p:cBhvr>
                                        <p:cTn id="116" dur="500"/>
                                        <p:tgtEl>
                                          <p:spTgt spid="51226"/>
                                        </p:tgtEl>
                                      </p:cBhvr>
                                    </p:animEffect>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51214"/>
                                        </p:tgtEl>
                                        <p:attrNameLst>
                                          <p:attrName>style.visibility</p:attrName>
                                        </p:attrNameLst>
                                      </p:cBhvr>
                                      <p:to>
                                        <p:strVal val="visible"/>
                                      </p:to>
                                    </p:set>
                                    <p:anim calcmode="lin" valueType="num">
                                      <p:cBhvr additive="base">
                                        <p:cTn id="121" dur="500" fill="hold"/>
                                        <p:tgtEl>
                                          <p:spTgt spid="51214"/>
                                        </p:tgtEl>
                                        <p:attrNameLst>
                                          <p:attrName>ppt_x</p:attrName>
                                        </p:attrNameLst>
                                      </p:cBhvr>
                                      <p:tavLst>
                                        <p:tav tm="0">
                                          <p:val>
                                            <p:strVal val="0-#ppt_w/2"/>
                                          </p:val>
                                        </p:tav>
                                        <p:tav tm="100000">
                                          <p:val>
                                            <p:strVal val="#ppt_x"/>
                                          </p:val>
                                        </p:tav>
                                      </p:tavLst>
                                    </p:anim>
                                    <p:anim calcmode="lin" valueType="num">
                                      <p:cBhvr additive="base">
                                        <p:cTn id="122" dur="500" fill="hold"/>
                                        <p:tgtEl>
                                          <p:spTgt spid="51214"/>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51209"/>
                                        </p:tgtEl>
                                        <p:attrNameLst>
                                          <p:attrName>style.visibility</p:attrName>
                                        </p:attrNameLst>
                                      </p:cBhvr>
                                      <p:to>
                                        <p:strVal val="visible"/>
                                      </p:to>
                                    </p:set>
                                    <p:animEffect transition="in" filter="dissolve">
                                      <p:cBhvr>
                                        <p:cTn id="127" dur="500"/>
                                        <p:tgtEl>
                                          <p:spTgt spid="51209"/>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51225"/>
                                        </p:tgtEl>
                                        <p:attrNameLst>
                                          <p:attrName>style.visibility</p:attrName>
                                        </p:attrNameLst>
                                      </p:cBhvr>
                                      <p:to>
                                        <p:strVal val="visible"/>
                                      </p:to>
                                    </p:set>
                                    <p:animEffect transition="in" filter="dissolve">
                                      <p:cBhvr>
                                        <p:cTn id="132" dur="500"/>
                                        <p:tgtEl>
                                          <p:spTgt spid="51225"/>
                                        </p:tgtEl>
                                      </p:cBhvr>
                                    </p:animEffect>
                                  </p:childTnLst>
                                </p:cTn>
                              </p:par>
                            </p:childTnLst>
                          </p:cTn>
                        </p:par>
                      </p:childTnLst>
                    </p:cTn>
                  </p:par>
                  <p:par>
                    <p:cTn id="133" fill="hold">
                      <p:stCondLst>
                        <p:cond delay="indefinite"/>
                      </p:stCondLst>
                      <p:childTnLst>
                        <p:par>
                          <p:cTn id="134" fill="hold">
                            <p:stCondLst>
                              <p:cond delay="0"/>
                            </p:stCondLst>
                            <p:childTnLst>
                              <p:par>
                                <p:cTn id="135" presetID="2" presetClass="entr" presetSubtype="8" fill="hold" grpId="0" nodeType="clickEffect">
                                  <p:stCondLst>
                                    <p:cond delay="0"/>
                                  </p:stCondLst>
                                  <p:childTnLst>
                                    <p:set>
                                      <p:cBhvr>
                                        <p:cTn id="136" dur="1" fill="hold">
                                          <p:stCondLst>
                                            <p:cond delay="0"/>
                                          </p:stCondLst>
                                        </p:cTn>
                                        <p:tgtEl>
                                          <p:spTgt spid="51215"/>
                                        </p:tgtEl>
                                        <p:attrNameLst>
                                          <p:attrName>style.visibility</p:attrName>
                                        </p:attrNameLst>
                                      </p:cBhvr>
                                      <p:to>
                                        <p:strVal val="visible"/>
                                      </p:to>
                                    </p:set>
                                    <p:anim calcmode="lin" valueType="num">
                                      <p:cBhvr additive="base">
                                        <p:cTn id="137" dur="500" fill="hold"/>
                                        <p:tgtEl>
                                          <p:spTgt spid="51215"/>
                                        </p:tgtEl>
                                        <p:attrNameLst>
                                          <p:attrName>ppt_x</p:attrName>
                                        </p:attrNameLst>
                                      </p:cBhvr>
                                      <p:tavLst>
                                        <p:tav tm="0">
                                          <p:val>
                                            <p:strVal val="0-#ppt_w/2"/>
                                          </p:val>
                                        </p:tav>
                                        <p:tav tm="100000">
                                          <p:val>
                                            <p:strVal val="#ppt_x"/>
                                          </p:val>
                                        </p:tav>
                                      </p:tavLst>
                                    </p:anim>
                                    <p:anim calcmode="lin" valueType="num">
                                      <p:cBhvr additive="base">
                                        <p:cTn id="138" dur="500" fill="hold"/>
                                        <p:tgtEl>
                                          <p:spTgt spid="51215"/>
                                        </p:tgtEl>
                                        <p:attrNameLst>
                                          <p:attrName>ppt_y</p:attrName>
                                        </p:attrNameLst>
                                      </p:cBhvr>
                                      <p:tavLst>
                                        <p:tav tm="0">
                                          <p:val>
                                            <p:strVal val="#ppt_y"/>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8" fill="hold" grpId="0" nodeType="clickEffect">
                                  <p:stCondLst>
                                    <p:cond delay="0"/>
                                  </p:stCondLst>
                                  <p:childTnLst>
                                    <p:set>
                                      <p:cBhvr>
                                        <p:cTn id="142" dur="1" fill="hold">
                                          <p:stCondLst>
                                            <p:cond delay="0"/>
                                          </p:stCondLst>
                                        </p:cTn>
                                        <p:tgtEl>
                                          <p:spTgt spid="51227"/>
                                        </p:tgtEl>
                                        <p:attrNameLst>
                                          <p:attrName>style.visibility</p:attrName>
                                        </p:attrNameLst>
                                      </p:cBhvr>
                                      <p:to>
                                        <p:strVal val="visible"/>
                                      </p:to>
                                    </p:set>
                                    <p:anim calcmode="lin" valueType="num">
                                      <p:cBhvr additive="base">
                                        <p:cTn id="143" dur="500" fill="hold"/>
                                        <p:tgtEl>
                                          <p:spTgt spid="51227"/>
                                        </p:tgtEl>
                                        <p:attrNameLst>
                                          <p:attrName>ppt_x</p:attrName>
                                        </p:attrNameLst>
                                      </p:cBhvr>
                                      <p:tavLst>
                                        <p:tav tm="0">
                                          <p:val>
                                            <p:strVal val="0-#ppt_w/2"/>
                                          </p:val>
                                        </p:tav>
                                        <p:tav tm="100000">
                                          <p:val>
                                            <p:strVal val="#ppt_x"/>
                                          </p:val>
                                        </p:tav>
                                      </p:tavLst>
                                    </p:anim>
                                    <p:anim calcmode="lin" valueType="num">
                                      <p:cBhvr additive="base">
                                        <p:cTn id="144" dur="500" fill="hold"/>
                                        <p:tgtEl>
                                          <p:spTgt spid="51227"/>
                                        </p:tgtEl>
                                        <p:attrNameLst>
                                          <p:attrName>ppt_y</p:attrName>
                                        </p:attrNameLst>
                                      </p:cBhvr>
                                      <p:tavLst>
                                        <p:tav tm="0">
                                          <p:val>
                                            <p:strVal val="#ppt_y"/>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8" fill="hold" grpId="0" nodeType="clickEffect">
                                  <p:stCondLst>
                                    <p:cond delay="0"/>
                                  </p:stCondLst>
                                  <p:childTnLst>
                                    <p:set>
                                      <p:cBhvr>
                                        <p:cTn id="148" dur="1" fill="hold">
                                          <p:stCondLst>
                                            <p:cond delay="0"/>
                                          </p:stCondLst>
                                        </p:cTn>
                                        <p:tgtEl>
                                          <p:spTgt spid="51228"/>
                                        </p:tgtEl>
                                        <p:attrNameLst>
                                          <p:attrName>style.visibility</p:attrName>
                                        </p:attrNameLst>
                                      </p:cBhvr>
                                      <p:to>
                                        <p:strVal val="visible"/>
                                      </p:to>
                                    </p:set>
                                    <p:anim calcmode="lin" valueType="num">
                                      <p:cBhvr additive="base">
                                        <p:cTn id="149" dur="500" fill="hold"/>
                                        <p:tgtEl>
                                          <p:spTgt spid="51228"/>
                                        </p:tgtEl>
                                        <p:attrNameLst>
                                          <p:attrName>ppt_x</p:attrName>
                                        </p:attrNameLst>
                                      </p:cBhvr>
                                      <p:tavLst>
                                        <p:tav tm="0">
                                          <p:val>
                                            <p:strVal val="0-#ppt_w/2"/>
                                          </p:val>
                                        </p:tav>
                                        <p:tav tm="100000">
                                          <p:val>
                                            <p:strVal val="#ppt_x"/>
                                          </p:val>
                                        </p:tav>
                                      </p:tavLst>
                                    </p:anim>
                                    <p:anim calcmode="lin" valueType="num">
                                      <p:cBhvr additive="base">
                                        <p:cTn id="150" dur="500" fill="hold"/>
                                        <p:tgtEl>
                                          <p:spTgt spid="512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P spid="51203" grpId="0" animBg="1"/>
      <p:bldP spid="51204" grpId="0" animBg="1"/>
      <p:bldP spid="51205" grpId="0" animBg="1"/>
      <p:bldP spid="51206" grpId="0" animBg="1"/>
      <p:bldP spid="51207" grpId="0" animBg="1"/>
      <p:bldP spid="51208" grpId="0" animBg="1"/>
      <p:bldP spid="51209" grpId="0" animBg="1"/>
      <p:bldP spid="51210" grpId="0" animBg="1"/>
      <p:bldP spid="51211" grpId="0" animBg="1"/>
      <p:bldP spid="51212" grpId="0" animBg="1"/>
      <p:bldP spid="51213" grpId="0" animBg="1"/>
      <p:bldP spid="51214" grpId="0" animBg="1"/>
      <p:bldP spid="51215" grpId="0" animBg="1"/>
      <p:bldP spid="51216" grpId="0" autoUpdateAnimBg="0"/>
      <p:bldP spid="51217" grpId="0" autoUpdateAnimBg="0"/>
      <p:bldP spid="51218" grpId="0" autoUpdateAnimBg="0"/>
      <p:bldP spid="51219" grpId="0" autoUpdateAnimBg="0"/>
      <p:bldP spid="51220" grpId="0" autoUpdateAnimBg="0"/>
      <p:bldP spid="51221" grpId="0" animBg="1"/>
      <p:bldP spid="51222" grpId="0" autoUpdateAnimBg="0"/>
      <p:bldP spid="51223" grpId="0" animBg="1"/>
      <p:bldP spid="51224" grpId="0" animBg="1"/>
      <p:bldP spid="51225" grpId="0" autoUpdateAnimBg="0"/>
      <p:bldP spid="51226" grpId="0" autoUpdateAnimBg="0"/>
      <p:bldP spid="51227" grpId="0" animBg="1"/>
      <p:bldP spid="51228"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304800"/>
            <a:ext cx="7772400" cy="838200"/>
          </a:xfrm>
        </p:spPr>
        <p:txBody>
          <a:bodyPr>
            <a:normAutofit fontScale="90000"/>
          </a:bodyPr>
          <a:lstStyle/>
          <a:p>
            <a:r>
              <a:rPr lang="en-US" sz="2200" b="1" u="sng" dirty="0">
                <a:solidFill>
                  <a:srgbClr val="FFFF00"/>
                </a:solidFill>
                <a:effectLst>
                  <a:outerShdw blurRad="38100" dist="38100" dir="2700000" algn="tl">
                    <a:srgbClr val="000000"/>
                  </a:outerShdw>
                </a:effectLst>
                <a:latin typeface="Times New Roman" pitchFamily="18" charset="0"/>
                <a:cs typeface="Times New Roman" pitchFamily="18" charset="0"/>
              </a:rPr>
              <a:t>FORECASTING / ESTIMATION OF WORKING CAPITAL REQUIREMENTS</a:t>
            </a:r>
            <a:br>
              <a:rPr lang="en-US" sz="2000" b="1" u="sng" dirty="0">
                <a:effectLst>
                  <a:outerShdw blurRad="38100" dist="38100" dir="2700000" algn="tl">
                    <a:srgbClr val="000000"/>
                  </a:outerShdw>
                </a:effectLst>
                <a:cs typeface="Times New Roman" pitchFamily="18" charset="0"/>
              </a:rPr>
            </a:br>
            <a:endParaRPr lang="en-US" sz="2000" b="1" u="sng" dirty="0">
              <a:effectLst>
                <a:outerShdw blurRad="38100" dist="38100" dir="2700000" algn="tl">
                  <a:srgbClr val="000000"/>
                </a:outerShdw>
              </a:effectLst>
              <a:cs typeface="Times New Roman" pitchFamily="18" charset="0"/>
            </a:endParaRPr>
          </a:p>
        </p:txBody>
      </p:sp>
      <p:sp>
        <p:nvSpPr>
          <p:cNvPr id="46083" name="Rectangle 3"/>
          <p:cNvSpPr>
            <a:spLocks noGrp="1" noChangeArrowheads="1"/>
          </p:cNvSpPr>
          <p:nvPr>
            <p:ph idx="1"/>
          </p:nvPr>
        </p:nvSpPr>
        <p:spPr>
          <a:xfrm>
            <a:off x="381000" y="990600"/>
            <a:ext cx="8382000" cy="5334000"/>
          </a:xfrm>
        </p:spPr>
        <p:txBody>
          <a:bodyPr/>
          <a:lstStyle/>
          <a:p>
            <a:pPr algn="just">
              <a:buFontTx/>
              <a:buNone/>
            </a:pPr>
            <a:r>
              <a:rPr lang="en-US" sz="2400" b="1" dirty="0">
                <a:effectLst>
                  <a:outerShdw blurRad="38100" dist="38100" dir="2700000" algn="tl">
                    <a:srgbClr val="000000"/>
                  </a:outerShdw>
                </a:effectLst>
                <a:cs typeface="Times New Roman" pitchFamily="18" charset="0"/>
              </a:rPr>
              <a:t>	</a:t>
            </a:r>
            <a:r>
              <a:rPr lang="en-US" sz="2400" b="1" u="sng" dirty="0">
                <a:solidFill>
                  <a:srgbClr val="FFFF00"/>
                </a:solidFill>
                <a:effectLst>
                  <a:outerShdw blurRad="38100" dist="38100" dir="2700000" algn="tl">
                    <a:srgbClr val="000000"/>
                  </a:outerShdw>
                </a:effectLst>
                <a:latin typeface="Times New Roman" pitchFamily="18" charset="0"/>
                <a:cs typeface="Times New Roman" pitchFamily="18" charset="0"/>
              </a:rPr>
              <a:t>Factors to be considered</a:t>
            </a:r>
          </a:p>
          <a:p>
            <a:pPr algn="just"/>
            <a:r>
              <a:rPr lang="en-US" sz="2000" b="1" dirty="0">
                <a:effectLst>
                  <a:outerShdw blurRad="38100" dist="38100" dir="2700000" algn="tl">
                    <a:srgbClr val="000000"/>
                  </a:outerShdw>
                </a:effectLst>
                <a:latin typeface="Times New Roman" pitchFamily="18" charset="0"/>
                <a:cs typeface="Times New Roman" pitchFamily="18" charset="0"/>
              </a:rPr>
              <a:t>Total costs incurred on </a:t>
            </a:r>
            <a:r>
              <a:rPr lang="en-US" sz="2000" b="1" i="1" dirty="0">
                <a:effectLst>
                  <a:outerShdw blurRad="38100" dist="38100" dir="2700000" algn="tl">
                    <a:srgbClr val="000000"/>
                  </a:outerShdw>
                </a:effectLst>
                <a:latin typeface="Times New Roman" pitchFamily="18" charset="0"/>
                <a:cs typeface="Times New Roman" pitchFamily="18" charset="0"/>
              </a:rPr>
              <a:t>materials, wages and overheads</a:t>
            </a:r>
            <a:endParaRPr lang="en-US" sz="2000" b="1" dirty="0">
              <a:effectLst>
                <a:outerShdw blurRad="38100" dist="38100" dir="2700000" algn="tl">
                  <a:srgbClr val="000000"/>
                </a:outerShdw>
              </a:effectLst>
              <a:latin typeface="Times New Roman" pitchFamily="18" charset="0"/>
              <a:cs typeface="Times New Roman" pitchFamily="18" charset="0"/>
            </a:endParaRPr>
          </a:p>
          <a:p>
            <a:pPr algn="just"/>
            <a:r>
              <a:rPr lang="en-US" sz="2000" b="1" dirty="0">
                <a:effectLst>
                  <a:outerShdw blurRad="38100" dist="38100" dir="2700000" algn="tl">
                    <a:srgbClr val="000000"/>
                  </a:outerShdw>
                </a:effectLst>
                <a:latin typeface="Times New Roman" pitchFamily="18" charset="0"/>
                <a:cs typeface="Times New Roman" pitchFamily="18" charset="0"/>
              </a:rPr>
              <a:t>The </a:t>
            </a:r>
            <a:r>
              <a:rPr lang="en-US" sz="2000" b="1" i="1" dirty="0">
                <a:effectLst>
                  <a:outerShdw blurRad="38100" dist="38100" dir="2700000" algn="tl">
                    <a:srgbClr val="000000"/>
                  </a:outerShdw>
                </a:effectLst>
                <a:latin typeface="Times New Roman" pitchFamily="18" charset="0"/>
                <a:cs typeface="Times New Roman" pitchFamily="18" charset="0"/>
              </a:rPr>
              <a:t>length of time</a:t>
            </a:r>
            <a:r>
              <a:rPr lang="en-US" sz="2000" b="1" dirty="0">
                <a:effectLst>
                  <a:outerShdw blurRad="38100" dist="38100" dir="2700000" algn="tl">
                    <a:srgbClr val="000000"/>
                  </a:outerShdw>
                </a:effectLst>
                <a:latin typeface="Times New Roman" pitchFamily="18" charset="0"/>
                <a:cs typeface="Times New Roman" pitchFamily="18" charset="0"/>
              </a:rPr>
              <a:t> for which raw materials remain in stores before they are issued to production.</a:t>
            </a:r>
          </a:p>
          <a:p>
            <a:pPr algn="just"/>
            <a:r>
              <a:rPr lang="en-US" sz="2000" b="1" dirty="0">
                <a:effectLst>
                  <a:outerShdw blurRad="38100" dist="38100" dir="2700000" algn="tl">
                    <a:srgbClr val="000000"/>
                  </a:outerShdw>
                </a:effectLst>
                <a:latin typeface="Times New Roman" pitchFamily="18" charset="0"/>
                <a:cs typeface="Times New Roman" pitchFamily="18" charset="0"/>
              </a:rPr>
              <a:t>The length of the production cycle or WIP, i.e., </a:t>
            </a:r>
            <a:r>
              <a:rPr lang="en-US" sz="2000" b="1" i="1" dirty="0">
                <a:effectLst>
                  <a:outerShdw blurRad="38100" dist="38100" dir="2700000" algn="tl">
                    <a:srgbClr val="000000"/>
                  </a:outerShdw>
                </a:effectLst>
                <a:latin typeface="Times New Roman" pitchFamily="18" charset="0"/>
                <a:cs typeface="Times New Roman" pitchFamily="18" charset="0"/>
              </a:rPr>
              <a:t>the time taken for conversion of RM into FG.</a:t>
            </a:r>
            <a:endParaRPr lang="en-US" sz="2000" b="1" dirty="0">
              <a:effectLst>
                <a:outerShdw blurRad="38100" dist="38100" dir="2700000" algn="tl">
                  <a:srgbClr val="000000"/>
                </a:outerShdw>
              </a:effectLst>
              <a:latin typeface="Times New Roman" pitchFamily="18" charset="0"/>
              <a:cs typeface="Times New Roman" pitchFamily="18" charset="0"/>
            </a:endParaRPr>
          </a:p>
          <a:p>
            <a:pPr algn="just"/>
            <a:r>
              <a:rPr lang="en-US" sz="2000" b="1" dirty="0">
                <a:effectLst>
                  <a:outerShdw blurRad="38100" dist="38100" dir="2700000" algn="tl">
                    <a:srgbClr val="000000"/>
                  </a:outerShdw>
                </a:effectLst>
                <a:latin typeface="Times New Roman" pitchFamily="18" charset="0"/>
                <a:cs typeface="Times New Roman" pitchFamily="18" charset="0"/>
              </a:rPr>
              <a:t>The </a:t>
            </a:r>
            <a:r>
              <a:rPr lang="en-US" sz="2000" b="1" i="1" dirty="0">
                <a:effectLst>
                  <a:outerShdw blurRad="38100" dist="38100" dir="2700000" algn="tl">
                    <a:srgbClr val="000000"/>
                  </a:outerShdw>
                </a:effectLst>
                <a:latin typeface="Times New Roman" pitchFamily="18" charset="0"/>
                <a:cs typeface="Times New Roman" pitchFamily="18" charset="0"/>
              </a:rPr>
              <a:t>length of the Sales Cycle</a:t>
            </a:r>
            <a:r>
              <a:rPr lang="en-US" sz="2000" b="1" dirty="0">
                <a:effectLst>
                  <a:outerShdw blurRad="38100" dist="38100" dir="2700000" algn="tl">
                    <a:srgbClr val="000000"/>
                  </a:outerShdw>
                </a:effectLst>
                <a:latin typeface="Times New Roman" pitchFamily="18" charset="0"/>
                <a:cs typeface="Times New Roman" pitchFamily="18" charset="0"/>
              </a:rPr>
              <a:t> during which FG are to be kept waiting for sales.</a:t>
            </a:r>
          </a:p>
          <a:p>
            <a:pPr algn="just"/>
            <a:r>
              <a:rPr lang="en-US" sz="2000" b="1" dirty="0">
                <a:effectLst>
                  <a:outerShdw blurRad="38100" dist="38100" dir="2700000" algn="tl">
                    <a:srgbClr val="000000"/>
                  </a:outerShdw>
                </a:effectLst>
                <a:latin typeface="Times New Roman" pitchFamily="18" charset="0"/>
                <a:cs typeface="Times New Roman" pitchFamily="18" charset="0"/>
              </a:rPr>
              <a:t>The average period of </a:t>
            </a:r>
            <a:r>
              <a:rPr lang="en-US" sz="2000" b="1" i="1" dirty="0">
                <a:effectLst>
                  <a:outerShdw blurRad="38100" dist="38100" dir="2700000" algn="tl">
                    <a:srgbClr val="000000"/>
                  </a:outerShdw>
                </a:effectLst>
                <a:latin typeface="Times New Roman" pitchFamily="18" charset="0"/>
                <a:cs typeface="Times New Roman" pitchFamily="18" charset="0"/>
              </a:rPr>
              <a:t>credit allowed to customers.</a:t>
            </a:r>
            <a:endParaRPr lang="en-US" sz="2000" b="1" dirty="0">
              <a:effectLst>
                <a:outerShdw blurRad="38100" dist="38100" dir="2700000" algn="tl">
                  <a:srgbClr val="000000"/>
                </a:outerShdw>
              </a:effectLst>
              <a:latin typeface="Times New Roman" pitchFamily="18" charset="0"/>
              <a:cs typeface="Times New Roman" pitchFamily="18" charset="0"/>
            </a:endParaRPr>
          </a:p>
          <a:p>
            <a:pPr algn="just"/>
            <a:r>
              <a:rPr lang="en-US" sz="2000" b="1" dirty="0">
                <a:effectLst>
                  <a:outerShdw blurRad="38100" dist="38100" dir="2700000" algn="tl">
                    <a:srgbClr val="000000"/>
                  </a:outerShdw>
                </a:effectLst>
                <a:latin typeface="Times New Roman" pitchFamily="18" charset="0"/>
                <a:cs typeface="Times New Roman" pitchFamily="18" charset="0"/>
              </a:rPr>
              <a:t>The </a:t>
            </a:r>
            <a:r>
              <a:rPr lang="en-US" sz="2000" b="1" i="1" dirty="0">
                <a:effectLst>
                  <a:outerShdw blurRad="38100" dist="38100" dir="2700000" algn="tl">
                    <a:srgbClr val="000000"/>
                  </a:outerShdw>
                </a:effectLst>
                <a:latin typeface="Times New Roman" pitchFamily="18" charset="0"/>
                <a:cs typeface="Times New Roman" pitchFamily="18" charset="0"/>
              </a:rPr>
              <a:t>amount of cash required to pay day-to-day expenses of the business.</a:t>
            </a:r>
            <a:endParaRPr lang="en-US" sz="2000" b="1" dirty="0">
              <a:effectLst>
                <a:outerShdw blurRad="38100" dist="38100" dir="2700000" algn="tl">
                  <a:srgbClr val="000000"/>
                </a:outerShdw>
              </a:effectLst>
              <a:latin typeface="Times New Roman" pitchFamily="18" charset="0"/>
              <a:cs typeface="Times New Roman" pitchFamily="18" charset="0"/>
            </a:endParaRPr>
          </a:p>
          <a:p>
            <a:pPr algn="just"/>
            <a:r>
              <a:rPr lang="en-US" sz="2000" b="1" dirty="0">
                <a:effectLst>
                  <a:outerShdw blurRad="38100" dist="38100" dir="2700000" algn="tl">
                    <a:srgbClr val="000000"/>
                  </a:outerShdw>
                </a:effectLst>
                <a:latin typeface="Times New Roman" pitchFamily="18" charset="0"/>
                <a:cs typeface="Times New Roman" pitchFamily="18" charset="0"/>
              </a:rPr>
              <a:t>The </a:t>
            </a:r>
            <a:r>
              <a:rPr lang="en-US" sz="2000" b="1" i="1" dirty="0">
                <a:effectLst>
                  <a:outerShdw blurRad="38100" dist="38100" dir="2700000" algn="tl">
                    <a:srgbClr val="000000"/>
                  </a:outerShdw>
                </a:effectLst>
                <a:latin typeface="Times New Roman" pitchFamily="18" charset="0"/>
                <a:cs typeface="Times New Roman" pitchFamily="18" charset="0"/>
              </a:rPr>
              <a:t>amount of cash required for advance payments if any.</a:t>
            </a:r>
            <a:endParaRPr lang="en-US" sz="2000" b="1" dirty="0">
              <a:effectLst>
                <a:outerShdw blurRad="38100" dist="38100" dir="2700000" algn="tl">
                  <a:srgbClr val="000000"/>
                </a:outerShdw>
              </a:effectLst>
              <a:latin typeface="Times New Roman" pitchFamily="18" charset="0"/>
              <a:cs typeface="Times New Roman" pitchFamily="18" charset="0"/>
            </a:endParaRPr>
          </a:p>
          <a:p>
            <a:pPr algn="just"/>
            <a:r>
              <a:rPr lang="en-US" sz="2000" b="1" dirty="0">
                <a:effectLst>
                  <a:outerShdw blurRad="38100" dist="38100" dir="2700000" algn="tl">
                    <a:srgbClr val="000000"/>
                  </a:outerShdw>
                </a:effectLst>
                <a:latin typeface="Times New Roman" pitchFamily="18" charset="0"/>
                <a:cs typeface="Times New Roman" pitchFamily="18" charset="0"/>
              </a:rPr>
              <a:t>The average period of </a:t>
            </a:r>
            <a:r>
              <a:rPr lang="en-US" sz="2000" b="1" i="1" dirty="0">
                <a:effectLst>
                  <a:outerShdw blurRad="38100" dist="38100" dir="2700000" algn="tl">
                    <a:srgbClr val="000000"/>
                  </a:outerShdw>
                </a:effectLst>
                <a:latin typeface="Times New Roman" pitchFamily="18" charset="0"/>
                <a:cs typeface="Times New Roman" pitchFamily="18" charset="0"/>
              </a:rPr>
              <a:t>credit to be allowed by suppliers.</a:t>
            </a:r>
            <a:endParaRPr lang="en-US" sz="2000" b="1" dirty="0">
              <a:effectLst>
                <a:outerShdw blurRad="38100" dist="38100" dir="2700000" algn="tl">
                  <a:srgbClr val="000000"/>
                </a:outerShdw>
              </a:effectLst>
              <a:latin typeface="Times New Roman" pitchFamily="18" charset="0"/>
              <a:cs typeface="Times New Roman" pitchFamily="18" charset="0"/>
            </a:endParaRPr>
          </a:p>
          <a:p>
            <a:pPr algn="just"/>
            <a:r>
              <a:rPr lang="en-US" sz="2000" b="1" dirty="0">
                <a:effectLst>
                  <a:outerShdw blurRad="38100" dist="38100" dir="2700000" algn="tl">
                    <a:srgbClr val="000000"/>
                  </a:outerShdw>
                </a:effectLst>
                <a:latin typeface="Times New Roman" pitchFamily="18" charset="0"/>
                <a:cs typeface="Times New Roman" pitchFamily="18" charset="0"/>
              </a:rPr>
              <a:t>Time – lag in the payment of wages and other overheads</a:t>
            </a:r>
          </a:p>
          <a:p>
            <a:pPr algn="just">
              <a:buFontTx/>
              <a:buNone/>
            </a:pPr>
            <a:endParaRPr lang="en-US" sz="2000" b="1" dirty="0">
              <a:effectLst>
                <a:outerShdw blurRad="38100" dist="38100" dir="2700000" algn="tl">
                  <a:srgbClr val="000000"/>
                </a:outerShdw>
              </a:effectLst>
              <a:cs typeface="Times New Roman" pitchFamily="18" charset="0"/>
            </a:endParaRPr>
          </a:p>
          <a:p>
            <a:pPr algn="just">
              <a:buFontTx/>
              <a:buNone/>
            </a:pPr>
            <a:endParaRPr lang="en-US" sz="2400" b="1" dirty="0">
              <a:effectLst>
                <a:outerShdw blurRad="38100" dist="38100" dir="2700000" algn="tl">
                  <a:srgbClr val="000000"/>
                </a:outerShdw>
              </a:effectLst>
              <a:cs typeface="Times New Roman" pitchFamily="18" charset="0"/>
            </a:endParaRPr>
          </a:p>
          <a:p>
            <a:pPr algn="just">
              <a:buFontTx/>
              <a:buNone/>
            </a:pPr>
            <a:endParaRPr lang="en-US" sz="2400" b="1" dirty="0">
              <a:effectLst>
                <a:outerShdw blurRad="38100" dist="38100" dir="2700000" algn="tl">
                  <a:srgbClr val="000000"/>
                </a:outerShdw>
              </a:effectLst>
              <a:cs typeface="Times New Roman" pitchFamily="18" charset="0"/>
            </a:endParaRPr>
          </a:p>
          <a:p>
            <a:pPr>
              <a:buFontTx/>
              <a:buNone/>
            </a:pPr>
            <a:endParaRPr lang="en-US" sz="2400" b="1" dirty="0">
              <a:effectLst>
                <a:outerShdw blurRad="38100" dist="38100" dir="2700000" algn="tl">
                  <a:srgbClr val="000000"/>
                </a:outerShdw>
              </a:effectLst>
            </a:endParaRPr>
          </a:p>
          <a:p>
            <a:pPr>
              <a:buFontTx/>
              <a:buNone/>
            </a:pPr>
            <a:endParaRPr lang="en-US" sz="2400" b="1"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0-#ppt_w/2"/>
                                          </p:val>
                                        </p:tav>
                                        <p:tav tm="100000">
                                          <p:val>
                                            <p:strVal val="#ppt_x"/>
                                          </p:val>
                                        </p:tav>
                                      </p:tavLst>
                                    </p:anim>
                                    <p:anim calcmode="lin" valueType="num">
                                      <p:cBhvr additive="base">
                                        <p:cTn id="8" dur="500" fill="hold"/>
                                        <p:tgtEl>
                                          <p:spTgt spid="4608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6083">
                                            <p:txEl>
                                              <p:pRg st="0" end="0"/>
                                            </p:txEl>
                                          </p:spTgt>
                                        </p:tgtEl>
                                        <p:attrNameLst>
                                          <p:attrName>style.visibility</p:attrName>
                                        </p:attrNameLst>
                                      </p:cBhvr>
                                      <p:to>
                                        <p:strVal val="visible"/>
                                      </p:to>
                                    </p:set>
                                    <p:animEffect transition="in" filter="dissolve">
                                      <p:cBhvr>
                                        <p:cTn id="13" dur="500"/>
                                        <p:tgtEl>
                                          <p:spTgt spid="4608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46083">
                                            <p:txEl>
                                              <p:pRg st="1" end="1"/>
                                            </p:txEl>
                                          </p:spTgt>
                                        </p:tgtEl>
                                        <p:attrNameLst>
                                          <p:attrName>style.visibility</p:attrName>
                                        </p:attrNameLst>
                                      </p:cBhvr>
                                      <p:to>
                                        <p:strVal val="visible"/>
                                      </p:to>
                                    </p:set>
                                    <p:animEffect transition="in" filter="dissolve">
                                      <p:cBhvr>
                                        <p:cTn id="18" dur="500"/>
                                        <p:tgtEl>
                                          <p:spTgt spid="4608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6083">
                                            <p:txEl>
                                              <p:pRg st="2" end="2"/>
                                            </p:txEl>
                                          </p:spTgt>
                                        </p:tgtEl>
                                        <p:attrNameLst>
                                          <p:attrName>style.visibility</p:attrName>
                                        </p:attrNameLst>
                                      </p:cBhvr>
                                      <p:to>
                                        <p:strVal val="visible"/>
                                      </p:to>
                                    </p:set>
                                    <p:animEffect transition="in" filter="dissolve">
                                      <p:cBhvr>
                                        <p:cTn id="23" dur="500"/>
                                        <p:tgtEl>
                                          <p:spTgt spid="460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46083">
                                            <p:txEl>
                                              <p:pRg st="3" end="3"/>
                                            </p:txEl>
                                          </p:spTgt>
                                        </p:tgtEl>
                                        <p:attrNameLst>
                                          <p:attrName>style.visibility</p:attrName>
                                        </p:attrNameLst>
                                      </p:cBhvr>
                                      <p:to>
                                        <p:strVal val="visible"/>
                                      </p:to>
                                    </p:set>
                                    <p:animEffect transition="in" filter="dissolve">
                                      <p:cBhvr>
                                        <p:cTn id="28" dur="500"/>
                                        <p:tgtEl>
                                          <p:spTgt spid="4608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46083">
                                            <p:txEl>
                                              <p:pRg st="4" end="4"/>
                                            </p:txEl>
                                          </p:spTgt>
                                        </p:tgtEl>
                                        <p:attrNameLst>
                                          <p:attrName>style.visibility</p:attrName>
                                        </p:attrNameLst>
                                      </p:cBhvr>
                                      <p:to>
                                        <p:strVal val="visible"/>
                                      </p:to>
                                    </p:set>
                                    <p:animEffect transition="in" filter="dissolve">
                                      <p:cBhvr>
                                        <p:cTn id="33" dur="500"/>
                                        <p:tgtEl>
                                          <p:spTgt spid="4608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46083">
                                            <p:txEl>
                                              <p:pRg st="5" end="5"/>
                                            </p:txEl>
                                          </p:spTgt>
                                        </p:tgtEl>
                                        <p:attrNameLst>
                                          <p:attrName>style.visibility</p:attrName>
                                        </p:attrNameLst>
                                      </p:cBhvr>
                                      <p:to>
                                        <p:strVal val="visible"/>
                                      </p:to>
                                    </p:set>
                                    <p:animEffect transition="in" filter="dissolve">
                                      <p:cBhvr>
                                        <p:cTn id="38" dur="500"/>
                                        <p:tgtEl>
                                          <p:spTgt spid="4608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6083">
                                            <p:txEl>
                                              <p:pRg st="6" end="6"/>
                                            </p:txEl>
                                          </p:spTgt>
                                        </p:tgtEl>
                                        <p:attrNameLst>
                                          <p:attrName>style.visibility</p:attrName>
                                        </p:attrNameLst>
                                      </p:cBhvr>
                                      <p:to>
                                        <p:strVal val="visible"/>
                                      </p:to>
                                    </p:set>
                                    <p:animEffect transition="in" filter="dissolve">
                                      <p:cBhvr>
                                        <p:cTn id="43" dur="500"/>
                                        <p:tgtEl>
                                          <p:spTgt spid="4608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6083">
                                            <p:txEl>
                                              <p:pRg st="7" end="7"/>
                                            </p:txEl>
                                          </p:spTgt>
                                        </p:tgtEl>
                                        <p:attrNameLst>
                                          <p:attrName>style.visibility</p:attrName>
                                        </p:attrNameLst>
                                      </p:cBhvr>
                                      <p:to>
                                        <p:strVal val="visible"/>
                                      </p:to>
                                    </p:set>
                                    <p:animEffect transition="in" filter="dissolve">
                                      <p:cBhvr>
                                        <p:cTn id="48" dur="500"/>
                                        <p:tgtEl>
                                          <p:spTgt spid="4608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6083">
                                            <p:txEl>
                                              <p:pRg st="8" end="8"/>
                                            </p:txEl>
                                          </p:spTgt>
                                        </p:tgtEl>
                                        <p:attrNameLst>
                                          <p:attrName>style.visibility</p:attrName>
                                        </p:attrNameLst>
                                      </p:cBhvr>
                                      <p:to>
                                        <p:strVal val="visible"/>
                                      </p:to>
                                    </p:set>
                                    <p:animEffect transition="in" filter="dissolve">
                                      <p:cBhvr>
                                        <p:cTn id="53" dur="500"/>
                                        <p:tgtEl>
                                          <p:spTgt spid="4608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46083">
                                            <p:txEl>
                                              <p:pRg st="9" end="9"/>
                                            </p:txEl>
                                          </p:spTgt>
                                        </p:tgtEl>
                                        <p:attrNameLst>
                                          <p:attrName>style.visibility</p:attrName>
                                        </p:attrNameLst>
                                      </p:cBhvr>
                                      <p:to>
                                        <p:strVal val="visible"/>
                                      </p:to>
                                    </p:set>
                                    <p:animEffect transition="in" filter="dissolve">
                                      <p:cBhvr>
                                        <p:cTn id="58" dur="500"/>
                                        <p:tgtEl>
                                          <p:spTgt spid="460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62000" y="228600"/>
            <a:ext cx="7772400" cy="1295400"/>
          </a:xfrm>
        </p:spPr>
        <p:txBody>
          <a:bodyPr/>
          <a:lstStyle/>
          <a:p>
            <a:r>
              <a:rPr lang="en-US" sz="2400" b="1" u="sng" dirty="0">
                <a:effectLst>
                  <a:outerShdw blurRad="38100" dist="38100" dir="2700000" algn="tl">
                    <a:srgbClr val="000000"/>
                  </a:outerShdw>
                </a:effectLst>
                <a:cs typeface="Times New Roman" pitchFamily="18" charset="0"/>
              </a:rPr>
              <a:t>PROFORMA - WORKING CAPTIAL ESTIMATES</a:t>
            </a:r>
            <a:br>
              <a:rPr lang="en-US" sz="2400" b="1" dirty="0">
                <a:effectLst>
                  <a:outerShdw blurRad="38100" dist="38100" dir="2700000" algn="tl">
                    <a:srgbClr val="000000"/>
                  </a:outerShdw>
                </a:effectLst>
                <a:cs typeface="Times New Roman" pitchFamily="18" charset="0"/>
              </a:rPr>
            </a:br>
            <a:endParaRPr lang="en-US" sz="2400" b="1" dirty="0">
              <a:effectLst>
                <a:outerShdw blurRad="38100" dist="38100" dir="2700000" algn="tl">
                  <a:srgbClr val="000000"/>
                </a:outerShdw>
              </a:effectLst>
              <a:cs typeface="Times New Roman" pitchFamily="18" charset="0"/>
            </a:endParaRPr>
          </a:p>
        </p:txBody>
      </p:sp>
      <p:sp>
        <p:nvSpPr>
          <p:cNvPr id="47107" name="Rectangle 3"/>
          <p:cNvSpPr>
            <a:spLocks noChangeArrowheads="1"/>
          </p:cNvSpPr>
          <p:nvPr/>
        </p:nvSpPr>
        <p:spPr bwMode="auto">
          <a:xfrm>
            <a:off x="1371600" y="914401"/>
            <a:ext cx="5943600" cy="830997"/>
          </a:xfrm>
          <a:prstGeom prst="rect">
            <a:avLst/>
          </a:prstGeom>
          <a:noFill/>
          <a:ln w="9525">
            <a:noFill/>
            <a:miter lim="800000"/>
            <a:headEnd/>
            <a:tailEnd/>
          </a:ln>
          <a:effectLst/>
        </p:spPr>
        <p:txBody>
          <a:bodyPr wrap="square">
            <a:spAutoFit/>
          </a:bodyPr>
          <a:lstStyle/>
          <a:p>
            <a:pPr algn="ctr"/>
            <a:r>
              <a:rPr lang="en-US" sz="2400" b="1" dirty="0">
                <a:solidFill>
                  <a:srgbClr val="FFFF00"/>
                </a:solidFill>
                <a:effectLst>
                  <a:outerShdw blurRad="38100" dist="38100" dir="2700000" algn="tl">
                    <a:srgbClr val="000000"/>
                  </a:outerShdw>
                </a:effectLst>
                <a:latin typeface="Times New Roman" pitchFamily="18" charset="0"/>
                <a:cs typeface="Times New Roman" pitchFamily="18" charset="0"/>
              </a:rPr>
              <a:t>1. TRADING CONCERN</a:t>
            </a:r>
          </a:p>
          <a:p>
            <a:pPr algn="ctr" eaLnBrk="0" hangingPunct="0"/>
            <a:endParaRPr lang="en-US" sz="2400" dirty="0">
              <a:solidFill>
                <a:srgbClr val="8A0000"/>
              </a:solidFill>
              <a:effectLst>
                <a:outerShdw blurRad="38100" dist="38100" dir="2700000" algn="tl">
                  <a:srgbClr val="000000"/>
                </a:outerShdw>
              </a:effectLst>
              <a:latin typeface="Times New Roman" pitchFamily="18" charset="0"/>
              <a:cs typeface="Times New Roman" pitchFamily="18" charset="0"/>
            </a:endParaRPr>
          </a:p>
        </p:txBody>
      </p:sp>
      <p:sp>
        <p:nvSpPr>
          <p:cNvPr id="47108" name="Rectangle 4"/>
          <p:cNvSpPr>
            <a:spLocks noChangeArrowheads="1"/>
          </p:cNvSpPr>
          <p:nvPr/>
        </p:nvSpPr>
        <p:spPr bwMode="auto">
          <a:xfrm>
            <a:off x="457200" y="1524000"/>
            <a:ext cx="8305800" cy="5105400"/>
          </a:xfrm>
          <a:prstGeom prst="rect">
            <a:avLst/>
          </a:prstGeom>
          <a:solidFill>
            <a:srgbClr val="FFFF00"/>
          </a:solidFill>
          <a:ln w="28575">
            <a:noFill/>
            <a:miter lim="800000"/>
            <a:headEnd/>
            <a:tailEnd/>
          </a:ln>
          <a:effectLst>
            <a:outerShdw dist="107763" dir="18900000" algn="ctr" rotWithShape="0">
              <a:srgbClr val="808080"/>
            </a:outerShdw>
          </a:effectLst>
        </p:spPr>
        <p:txBody>
          <a:bodyPr/>
          <a:lstStyle/>
          <a:p>
            <a:pPr algn="ctr" eaLnBrk="0" hangingPunct="0"/>
            <a:r>
              <a:rPr lang="en-US" b="1" dirty="0">
                <a:solidFill>
                  <a:schemeClr val="bg2"/>
                </a:solidFill>
                <a:latin typeface="Times New Roman" pitchFamily="18" charset="0"/>
              </a:rPr>
              <a:t>STATEMENT OF WORKING CAPITAL REQUIREMENTS</a:t>
            </a:r>
          </a:p>
          <a:p>
            <a:pPr eaLnBrk="0" hangingPunct="0"/>
            <a:r>
              <a:rPr lang="en-US" sz="2000" b="1" dirty="0">
                <a:solidFill>
                  <a:schemeClr val="bg2"/>
                </a:solidFill>
                <a:latin typeface="Times New Roman" pitchFamily="18" charset="0"/>
              </a:rPr>
              <a:t>					                          </a:t>
            </a:r>
            <a:r>
              <a:rPr lang="en-US" b="1" dirty="0">
                <a:solidFill>
                  <a:schemeClr val="bg2"/>
                </a:solidFill>
                <a:latin typeface="Times New Roman" pitchFamily="18" charset="0"/>
              </a:rPr>
              <a:t>Amount (Rs.)</a:t>
            </a:r>
          </a:p>
          <a:p>
            <a:pPr eaLnBrk="0" hangingPunct="0"/>
            <a:r>
              <a:rPr lang="en-US" sz="2000" b="1" i="1" dirty="0">
                <a:solidFill>
                  <a:schemeClr val="bg2"/>
                </a:solidFill>
                <a:latin typeface="Times New Roman" pitchFamily="18" charset="0"/>
              </a:rPr>
              <a:t>Current Assets</a:t>
            </a:r>
          </a:p>
          <a:p>
            <a:pPr eaLnBrk="0" hangingPunct="0"/>
            <a:r>
              <a:rPr lang="en-US" sz="2000" dirty="0">
                <a:solidFill>
                  <a:schemeClr val="bg2"/>
                </a:solidFill>
                <a:latin typeface="Times New Roman" pitchFamily="18" charset="0"/>
              </a:rPr>
              <a:t>(</a:t>
            </a:r>
            <a:r>
              <a:rPr lang="en-US" sz="2000" dirty="0" err="1">
                <a:solidFill>
                  <a:schemeClr val="bg2"/>
                </a:solidFill>
                <a:latin typeface="Times New Roman" pitchFamily="18" charset="0"/>
              </a:rPr>
              <a:t>i</a:t>
            </a:r>
            <a:r>
              <a:rPr lang="en-US" sz="2000" dirty="0">
                <a:solidFill>
                  <a:schemeClr val="bg2"/>
                </a:solidFill>
                <a:latin typeface="Times New Roman" pitchFamily="18" charset="0"/>
              </a:rPr>
              <a:t>) Cash                                                                                          ----</a:t>
            </a:r>
          </a:p>
          <a:p>
            <a:pPr eaLnBrk="0" hangingPunct="0"/>
            <a:r>
              <a:rPr lang="en-US" sz="2000" dirty="0">
                <a:solidFill>
                  <a:schemeClr val="bg2"/>
                </a:solidFill>
                <a:latin typeface="Times New Roman" pitchFamily="18" charset="0"/>
              </a:rPr>
              <a:t>(ii) Receivables ( For…..Month’s Sales)----                     	----</a:t>
            </a:r>
          </a:p>
          <a:p>
            <a:pPr eaLnBrk="0" hangingPunct="0"/>
            <a:r>
              <a:rPr lang="en-US" sz="2000" dirty="0">
                <a:solidFill>
                  <a:schemeClr val="bg2"/>
                </a:solidFill>
                <a:latin typeface="Times New Roman" pitchFamily="18" charset="0"/>
              </a:rPr>
              <a:t>(iii) Stocks ( For……Month’s Sales)-----                        	 ----</a:t>
            </a:r>
          </a:p>
          <a:p>
            <a:pPr eaLnBrk="0" hangingPunct="0"/>
            <a:r>
              <a:rPr lang="en-US" sz="2000" dirty="0">
                <a:solidFill>
                  <a:schemeClr val="bg2"/>
                </a:solidFill>
                <a:latin typeface="Times New Roman" pitchFamily="18" charset="0"/>
              </a:rPr>
              <a:t>(iv)Advance Payments if any                                          	  ----</a:t>
            </a:r>
          </a:p>
          <a:p>
            <a:pPr eaLnBrk="0" hangingPunct="0"/>
            <a:r>
              <a:rPr lang="en-US" sz="2000" b="1" i="1" dirty="0">
                <a:solidFill>
                  <a:schemeClr val="bg2"/>
                </a:solidFill>
                <a:latin typeface="Times New Roman" pitchFamily="18" charset="0"/>
              </a:rPr>
              <a:t>Less : Current Liabilities</a:t>
            </a:r>
          </a:p>
          <a:p>
            <a:pPr eaLnBrk="0" hangingPunct="0"/>
            <a:r>
              <a:rPr lang="en-US" sz="2000" dirty="0">
                <a:solidFill>
                  <a:schemeClr val="bg2"/>
                </a:solidFill>
                <a:latin typeface="Times New Roman" pitchFamily="18" charset="0"/>
              </a:rPr>
              <a:t>(</a:t>
            </a:r>
            <a:r>
              <a:rPr lang="en-US" sz="2000" dirty="0" err="1">
                <a:solidFill>
                  <a:schemeClr val="bg2"/>
                </a:solidFill>
                <a:latin typeface="Times New Roman" pitchFamily="18" charset="0"/>
              </a:rPr>
              <a:t>i</a:t>
            </a:r>
            <a:r>
              <a:rPr lang="en-US" sz="2000" dirty="0">
                <a:solidFill>
                  <a:schemeClr val="bg2"/>
                </a:solidFill>
                <a:latin typeface="Times New Roman" pitchFamily="18" charset="0"/>
              </a:rPr>
              <a:t>) Creditors (For….. Month’s Purchases)-                       	----</a:t>
            </a:r>
          </a:p>
          <a:p>
            <a:pPr eaLnBrk="0" hangingPunct="0"/>
            <a:r>
              <a:rPr lang="en-US" sz="2000" dirty="0">
                <a:solidFill>
                  <a:schemeClr val="bg2"/>
                </a:solidFill>
                <a:latin typeface="Times New Roman" pitchFamily="18" charset="0"/>
              </a:rPr>
              <a:t>(ii) Lag in payment of expenses                                       	</a:t>
            </a:r>
            <a:r>
              <a:rPr lang="en-US" sz="2000" u="sng" dirty="0">
                <a:solidFill>
                  <a:schemeClr val="bg2"/>
                </a:solidFill>
                <a:latin typeface="Times New Roman" pitchFamily="18" charset="0"/>
              </a:rPr>
              <a:t>-----_</a:t>
            </a:r>
          </a:p>
          <a:p>
            <a:pPr eaLnBrk="0" hangingPunct="0"/>
            <a:r>
              <a:rPr lang="en-US" sz="2000" b="1" dirty="0">
                <a:solidFill>
                  <a:schemeClr val="bg2"/>
                </a:solidFill>
                <a:latin typeface="Times New Roman" pitchFamily="18" charset="0"/>
              </a:rPr>
              <a:t>WORKING CAPITAL</a:t>
            </a:r>
            <a:r>
              <a:rPr lang="en-US" sz="2000" dirty="0">
                <a:solidFill>
                  <a:schemeClr val="bg2"/>
                </a:solidFill>
                <a:latin typeface="Times New Roman" pitchFamily="18" charset="0"/>
              </a:rPr>
              <a:t> ( CA – CL )		    	</a:t>
            </a:r>
            <a:r>
              <a:rPr lang="en-US" sz="2000" b="1" dirty="0">
                <a:solidFill>
                  <a:schemeClr val="bg2"/>
                </a:solidFill>
                <a:latin typeface="Times New Roman" pitchFamily="18" charset="0"/>
              </a:rPr>
              <a:t>xxx</a:t>
            </a:r>
          </a:p>
          <a:p>
            <a:pPr eaLnBrk="0" hangingPunct="0"/>
            <a:r>
              <a:rPr lang="en-US" sz="2000" i="1" dirty="0">
                <a:solidFill>
                  <a:schemeClr val="bg2"/>
                </a:solidFill>
                <a:latin typeface="Times New Roman" pitchFamily="18" charset="0"/>
              </a:rPr>
              <a:t>Add : Provision  / Margin for Contingencies                    	</a:t>
            </a:r>
            <a:r>
              <a:rPr lang="en-US" sz="2000" dirty="0">
                <a:solidFill>
                  <a:schemeClr val="bg2"/>
                </a:solidFill>
                <a:latin typeface="Times New Roman" pitchFamily="18" charset="0"/>
              </a:rPr>
              <a:t>-----</a:t>
            </a:r>
          </a:p>
          <a:p>
            <a:pPr eaLnBrk="0" hangingPunct="0"/>
            <a:endParaRPr lang="en-US" sz="2000" dirty="0">
              <a:solidFill>
                <a:schemeClr val="bg2"/>
              </a:solidFill>
              <a:latin typeface="Times New Roman" pitchFamily="18" charset="0"/>
            </a:endParaRPr>
          </a:p>
          <a:p>
            <a:pPr eaLnBrk="0" hangingPunct="0"/>
            <a:endParaRPr lang="en-US" sz="2000" b="1" dirty="0">
              <a:solidFill>
                <a:schemeClr val="bg2"/>
              </a:solidFill>
              <a:latin typeface="Times New Roman" pitchFamily="18" charset="0"/>
            </a:endParaRPr>
          </a:p>
          <a:p>
            <a:pPr eaLnBrk="0" hangingPunct="0"/>
            <a:r>
              <a:rPr lang="en-US" sz="2000" b="1" dirty="0">
                <a:solidFill>
                  <a:schemeClr val="bg2"/>
                </a:solidFill>
                <a:latin typeface="Times New Roman" pitchFamily="18" charset="0"/>
              </a:rPr>
              <a:t>NET WORKING CAPITAL REQUIRED	   		  XXX</a:t>
            </a:r>
          </a:p>
        </p:txBody>
      </p:sp>
      <p:sp>
        <p:nvSpPr>
          <p:cNvPr id="47110" name="Line 6"/>
          <p:cNvSpPr>
            <a:spLocks noChangeShapeType="1"/>
          </p:cNvSpPr>
          <p:nvPr/>
        </p:nvSpPr>
        <p:spPr bwMode="auto">
          <a:xfrm>
            <a:off x="1219200" y="2133600"/>
            <a:ext cx="6819900" cy="3175"/>
          </a:xfrm>
          <a:prstGeom prst="line">
            <a:avLst/>
          </a:prstGeom>
          <a:noFill/>
          <a:ln w="9525">
            <a:solidFill>
              <a:srgbClr val="000000"/>
            </a:solidFill>
            <a:round/>
            <a:headEnd/>
            <a:tailEnd/>
          </a:ln>
        </p:spPr>
        <p:txBody>
          <a:bodyPr/>
          <a:lstStyle/>
          <a:p>
            <a:endParaRPr lang="en-US"/>
          </a:p>
        </p:txBody>
      </p:sp>
      <p:sp>
        <p:nvSpPr>
          <p:cNvPr id="47111" name="Line 7"/>
          <p:cNvSpPr>
            <a:spLocks noChangeShapeType="1"/>
          </p:cNvSpPr>
          <p:nvPr/>
        </p:nvSpPr>
        <p:spPr bwMode="auto">
          <a:xfrm>
            <a:off x="6324600" y="2057400"/>
            <a:ext cx="76200" cy="4495800"/>
          </a:xfrm>
          <a:prstGeom prst="line">
            <a:avLst/>
          </a:prstGeom>
          <a:noFill/>
          <a:ln w="9525">
            <a:solidFill>
              <a:srgbClr val="000000"/>
            </a:solidFill>
            <a:round/>
            <a:headEnd/>
            <a:tailEnd/>
          </a:ln>
        </p:spPr>
        <p:txBody>
          <a:bodyPr/>
          <a:lstStyle/>
          <a:p>
            <a:endParaRPr lang="en-US"/>
          </a:p>
        </p:txBody>
      </p:sp>
      <p:sp>
        <p:nvSpPr>
          <p:cNvPr id="47112" name="Line 8"/>
          <p:cNvSpPr>
            <a:spLocks noChangeShapeType="1"/>
          </p:cNvSpPr>
          <p:nvPr/>
        </p:nvSpPr>
        <p:spPr bwMode="auto">
          <a:xfrm>
            <a:off x="6629400" y="5791200"/>
            <a:ext cx="1447800" cy="0"/>
          </a:xfrm>
          <a:prstGeom prst="line">
            <a:avLst/>
          </a:prstGeom>
          <a:noFill/>
          <a:ln w="9525">
            <a:solidFill>
              <a:schemeClr val="bg2"/>
            </a:solidFill>
            <a:round/>
            <a:headEnd/>
            <a:tailEnd/>
          </a:ln>
          <a:effectLst/>
        </p:spPr>
        <p:txBody>
          <a:bodyPr/>
          <a:lstStyle/>
          <a:p>
            <a:endParaRPr lang="en-US"/>
          </a:p>
        </p:txBody>
      </p:sp>
      <p:sp>
        <p:nvSpPr>
          <p:cNvPr id="47113" name="Line 9"/>
          <p:cNvSpPr>
            <a:spLocks noChangeShapeType="1"/>
          </p:cNvSpPr>
          <p:nvPr/>
        </p:nvSpPr>
        <p:spPr bwMode="auto">
          <a:xfrm>
            <a:off x="6629400" y="6324600"/>
            <a:ext cx="1447800" cy="0"/>
          </a:xfrm>
          <a:prstGeom prst="line">
            <a:avLst/>
          </a:prstGeom>
          <a:noFill/>
          <a:ln w="9525">
            <a:solidFill>
              <a:schemeClr val="bg2"/>
            </a:solidFill>
            <a:round/>
            <a:headEnd/>
            <a:tailEnd/>
          </a:ln>
          <a:effec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152400"/>
            <a:ext cx="7772400" cy="457200"/>
          </a:xfrm>
          <a:noFill/>
          <a:ln/>
        </p:spPr>
        <p:txBody>
          <a:bodyPr>
            <a:normAutofit fontScale="90000"/>
          </a:bodyPr>
          <a:lstStyle/>
          <a:p>
            <a:pPr algn="ctr"/>
            <a:r>
              <a:rPr lang="en-US" sz="2400" b="1" dirty="0">
                <a:solidFill>
                  <a:srgbClr val="FFFF00"/>
                </a:solidFill>
                <a:effectLst>
                  <a:outerShdw blurRad="38100" dist="38100" dir="2700000" algn="tl">
                    <a:srgbClr val="000000"/>
                  </a:outerShdw>
                </a:effectLst>
                <a:cs typeface="Times New Roman" pitchFamily="18" charset="0"/>
              </a:rPr>
              <a:t>2. MANUFACTURING CONCERN</a:t>
            </a:r>
            <a:br>
              <a:rPr lang="en-US" sz="2400" b="1" dirty="0">
                <a:solidFill>
                  <a:srgbClr val="FFFF00"/>
                </a:solidFill>
                <a:effectLst>
                  <a:outerShdw blurRad="38100" dist="38100" dir="2700000" algn="tl">
                    <a:srgbClr val="000000"/>
                  </a:outerShdw>
                </a:effectLst>
                <a:cs typeface="Times New Roman" pitchFamily="18" charset="0"/>
              </a:rPr>
            </a:br>
            <a:endParaRPr lang="en-US" sz="2400" b="1" dirty="0">
              <a:solidFill>
                <a:srgbClr val="FFFF00"/>
              </a:solidFill>
              <a:effectLst>
                <a:outerShdw blurRad="38100" dist="38100" dir="2700000" algn="tl">
                  <a:srgbClr val="000000"/>
                </a:outerShdw>
              </a:effectLst>
              <a:cs typeface="Times New Roman" pitchFamily="18" charset="0"/>
            </a:endParaRPr>
          </a:p>
        </p:txBody>
      </p:sp>
      <p:sp>
        <p:nvSpPr>
          <p:cNvPr id="48131" name="Rectangle 3"/>
          <p:cNvSpPr>
            <a:spLocks noChangeArrowheads="1"/>
          </p:cNvSpPr>
          <p:nvPr/>
        </p:nvSpPr>
        <p:spPr bwMode="auto">
          <a:xfrm>
            <a:off x="533400" y="533400"/>
            <a:ext cx="8153400" cy="6096000"/>
          </a:xfrm>
          <a:prstGeom prst="rect">
            <a:avLst/>
          </a:prstGeom>
          <a:gradFill rotWithShape="0">
            <a:gsLst>
              <a:gs pos="0">
                <a:srgbClr val="FFFFFF"/>
              </a:gs>
              <a:gs pos="100000">
                <a:schemeClr val="hlink"/>
              </a:gs>
            </a:gsLst>
            <a:path path="rect">
              <a:fillToRect r="100000" b="100000"/>
            </a:path>
          </a:gradFill>
          <a:ln w="28575">
            <a:solidFill>
              <a:srgbClr val="000000"/>
            </a:solidFill>
            <a:miter lim="800000"/>
            <a:headEnd/>
            <a:tailEnd/>
          </a:ln>
        </p:spPr>
        <p:txBody>
          <a:bodyPr/>
          <a:lstStyle/>
          <a:p>
            <a:pPr algn="ctr" eaLnBrk="0" hangingPunct="0"/>
            <a:r>
              <a:rPr lang="en-US" sz="1400" b="1" dirty="0">
                <a:solidFill>
                  <a:schemeClr val="bg2"/>
                </a:solidFill>
                <a:latin typeface="Times New Roman" pitchFamily="18" charset="0"/>
              </a:rPr>
              <a:t>STATEMENT OF WORKING CAPITAL REQUIREMENTS</a:t>
            </a:r>
          </a:p>
          <a:p>
            <a:pPr eaLnBrk="0" hangingPunct="0"/>
            <a:r>
              <a:rPr lang="en-US" sz="1400" b="1" dirty="0">
                <a:latin typeface="Times New Roman" pitchFamily="18" charset="0"/>
              </a:rPr>
              <a:t>	</a:t>
            </a:r>
            <a:r>
              <a:rPr lang="en-US" sz="1400" b="1" dirty="0">
                <a:solidFill>
                  <a:schemeClr val="bg2"/>
                </a:solidFill>
                <a:latin typeface="Times New Roman" pitchFamily="18" charset="0"/>
              </a:rPr>
              <a:t>						Amount (Rs.)</a:t>
            </a:r>
          </a:p>
          <a:p>
            <a:pPr eaLnBrk="0" hangingPunct="0"/>
            <a:r>
              <a:rPr lang="en-US" sz="1400" b="1" i="1" dirty="0">
                <a:solidFill>
                  <a:schemeClr val="bg2"/>
                </a:solidFill>
                <a:latin typeface="Times New Roman" pitchFamily="18" charset="0"/>
              </a:rPr>
              <a:t>Current Assets</a:t>
            </a:r>
          </a:p>
          <a:p>
            <a:pPr eaLnBrk="0" hangingPunct="0"/>
            <a:r>
              <a:rPr lang="en-US" sz="1400" b="1" dirty="0">
                <a:solidFill>
                  <a:schemeClr val="bg2"/>
                </a:solidFill>
                <a:latin typeface="Times New Roman" pitchFamily="18" charset="0"/>
              </a:rPr>
              <a:t>(</a:t>
            </a:r>
            <a:r>
              <a:rPr lang="en-US" sz="1400" b="1" dirty="0" err="1">
                <a:solidFill>
                  <a:schemeClr val="bg2"/>
                </a:solidFill>
                <a:latin typeface="Times New Roman" pitchFamily="18" charset="0"/>
              </a:rPr>
              <a:t>i</a:t>
            </a:r>
            <a:r>
              <a:rPr lang="en-US" sz="1400" b="1" dirty="0">
                <a:solidFill>
                  <a:schemeClr val="bg2"/>
                </a:solidFill>
                <a:latin typeface="Times New Roman" pitchFamily="18" charset="0"/>
              </a:rPr>
              <a:t>) Stock of R M( for ….month’s consumption)				-----</a:t>
            </a:r>
          </a:p>
          <a:p>
            <a:pPr eaLnBrk="0" hangingPunct="0"/>
            <a:r>
              <a:rPr lang="en-US" sz="1400" b="1" dirty="0">
                <a:solidFill>
                  <a:schemeClr val="bg2"/>
                </a:solidFill>
                <a:latin typeface="Times New Roman" pitchFamily="18" charset="0"/>
              </a:rPr>
              <a:t>(ii)Work-in-progress (for…months)</a:t>
            </a:r>
          </a:p>
          <a:p>
            <a:pPr eaLnBrk="0" hangingPunct="0"/>
            <a:r>
              <a:rPr lang="en-US" sz="1400" b="1" dirty="0">
                <a:solidFill>
                  <a:schemeClr val="bg2"/>
                </a:solidFill>
                <a:latin typeface="Times New Roman" pitchFamily="18" charset="0"/>
              </a:rPr>
              <a:t>     (a) Raw Materials                             				-----</a:t>
            </a:r>
          </a:p>
          <a:p>
            <a:pPr eaLnBrk="0" hangingPunct="0"/>
            <a:r>
              <a:rPr lang="en-US" sz="1400" b="1" dirty="0">
                <a:solidFill>
                  <a:schemeClr val="bg2"/>
                </a:solidFill>
                <a:latin typeface="Times New Roman" pitchFamily="18" charset="0"/>
              </a:rPr>
              <a:t>     (b) Direct Labour						-----</a:t>
            </a:r>
          </a:p>
          <a:p>
            <a:pPr eaLnBrk="0" hangingPunct="0"/>
            <a:r>
              <a:rPr lang="en-US" sz="1400" b="1" dirty="0">
                <a:solidFill>
                  <a:schemeClr val="bg2"/>
                </a:solidFill>
                <a:latin typeface="Times New Roman" pitchFamily="18" charset="0"/>
              </a:rPr>
              <a:t>     (c) Overheads						-----</a:t>
            </a:r>
          </a:p>
          <a:p>
            <a:pPr eaLnBrk="0" hangingPunct="0"/>
            <a:r>
              <a:rPr lang="en-US" sz="1400" b="1" dirty="0">
                <a:solidFill>
                  <a:schemeClr val="bg2"/>
                </a:solidFill>
                <a:latin typeface="Times New Roman" pitchFamily="18" charset="0"/>
              </a:rPr>
              <a:t>(iii) Stock of Finished Goods ( for …month’s sales)</a:t>
            </a:r>
          </a:p>
          <a:p>
            <a:pPr eaLnBrk="0" hangingPunct="0"/>
            <a:r>
              <a:rPr lang="en-US" sz="1400" b="1" dirty="0">
                <a:solidFill>
                  <a:schemeClr val="bg2"/>
                </a:solidFill>
                <a:latin typeface="Times New Roman" pitchFamily="18" charset="0"/>
              </a:rPr>
              <a:t>     (a) Raw Materials						-----</a:t>
            </a:r>
          </a:p>
          <a:p>
            <a:pPr eaLnBrk="0" hangingPunct="0"/>
            <a:r>
              <a:rPr lang="en-US" sz="1400" b="1" dirty="0">
                <a:solidFill>
                  <a:schemeClr val="bg2"/>
                </a:solidFill>
                <a:latin typeface="Times New Roman" pitchFamily="18" charset="0"/>
              </a:rPr>
              <a:t>     (b) Direct Labour						-----</a:t>
            </a:r>
          </a:p>
          <a:p>
            <a:pPr eaLnBrk="0" hangingPunct="0"/>
            <a:r>
              <a:rPr lang="en-US" sz="1400" b="1" dirty="0">
                <a:solidFill>
                  <a:schemeClr val="bg2"/>
                </a:solidFill>
                <a:latin typeface="Times New Roman" pitchFamily="18" charset="0"/>
              </a:rPr>
              <a:t>     (c) Overheads						-----</a:t>
            </a:r>
          </a:p>
          <a:p>
            <a:pPr eaLnBrk="0" hangingPunct="0"/>
            <a:r>
              <a:rPr lang="en-US" sz="1400" b="1" dirty="0">
                <a:solidFill>
                  <a:schemeClr val="bg2"/>
                </a:solidFill>
                <a:latin typeface="Times New Roman" pitchFamily="18" charset="0"/>
              </a:rPr>
              <a:t>(iv) Sundry Debtors ( for …month’s sales)</a:t>
            </a:r>
          </a:p>
          <a:p>
            <a:pPr eaLnBrk="0" hangingPunct="0"/>
            <a:r>
              <a:rPr lang="en-US" sz="1400" b="1" dirty="0">
                <a:solidFill>
                  <a:schemeClr val="bg2"/>
                </a:solidFill>
                <a:latin typeface="Times New Roman" pitchFamily="18" charset="0"/>
              </a:rPr>
              <a:t>     (a) Raw Materials						-----</a:t>
            </a:r>
          </a:p>
          <a:p>
            <a:pPr eaLnBrk="0" hangingPunct="0"/>
            <a:r>
              <a:rPr lang="en-US" sz="1400" b="1" dirty="0">
                <a:solidFill>
                  <a:schemeClr val="bg2"/>
                </a:solidFill>
                <a:latin typeface="Times New Roman" pitchFamily="18" charset="0"/>
              </a:rPr>
              <a:t>     (b) Direct Labour						-----</a:t>
            </a:r>
          </a:p>
          <a:p>
            <a:pPr eaLnBrk="0" hangingPunct="0"/>
            <a:r>
              <a:rPr lang="en-US" sz="1400" b="1" dirty="0">
                <a:solidFill>
                  <a:schemeClr val="bg2"/>
                </a:solidFill>
                <a:latin typeface="Times New Roman" pitchFamily="18" charset="0"/>
              </a:rPr>
              <a:t>     (c) Overheads						-----</a:t>
            </a:r>
          </a:p>
          <a:p>
            <a:pPr eaLnBrk="0" hangingPunct="0"/>
            <a:r>
              <a:rPr lang="en-US" sz="1400" b="1" dirty="0">
                <a:solidFill>
                  <a:schemeClr val="bg2"/>
                </a:solidFill>
                <a:latin typeface="Times New Roman" pitchFamily="18" charset="0"/>
              </a:rPr>
              <a:t>(v) Payments in Advance (if any)					-----</a:t>
            </a:r>
          </a:p>
          <a:p>
            <a:pPr eaLnBrk="0" hangingPunct="0"/>
            <a:r>
              <a:rPr lang="en-US" sz="1400" b="1" dirty="0">
                <a:solidFill>
                  <a:schemeClr val="bg2"/>
                </a:solidFill>
                <a:latin typeface="Times New Roman" pitchFamily="18" charset="0"/>
              </a:rPr>
              <a:t>(iv) Balance of Cash for daily expenses				-----</a:t>
            </a:r>
          </a:p>
          <a:p>
            <a:pPr eaLnBrk="0" hangingPunct="0"/>
            <a:r>
              <a:rPr lang="en-US" sz="1400" b="1" dirty="0">
                <a:solidFill>
                  <a:schemeClr val="bg2"/>
                </a:solidFill>
                <a:latin typeface="Times New Roman" pitchFamily="18" charset="0"/>
              </a:rPr>
              <a:t>(vii)Any other item 						-----</a:t>
            </a:r>
          </a:p>
          <a:p>
            <a:pPr eaLnBrk="0" hangingPunct="0"/>
            <a:endParaRPr lang="en-US" sz="1400" b="1" dirty="0">
              <a:solidFill>
                <a:schemeClr val="bg2"/>
              </a:solidFill>
              <a:latin typeface="Times New Roman" pitchFamily="18" charset="0"/>
            </a:endParaRPr>
          </a:p>
          <a:p>
            <a:pPr eaLnBrk="0" hangingPunct="0"/>
            <a:r>
              <a:rPr lang="en-US" sz="1400" b="1" i="1" dirty="0">
                <a:solidFill>
                  <a:schemeClr val="bg2"/>
                </a:solidFill>
                <a:latin typeface="Times New Roman" pitchFamily="18" charset="0"/>
              </a:rPr>
              <a:t>Less : Current Liabilities</a:t>
            </a:r>
          </a:p>
          <a:p>
            <a:pPr eaLnBrk="0" hangingPunct="0"/>
            <a:r>
              <a:rPr lang="en-US" sz="1400" b="1" dirty="0">
                <a:solidFill>
                  <a:schemeClr val="bg2"/>
                </a:solidFill>
                <a:latin typeface="Times New Roman" pitchFamily="18" charset="0"/>
              </a:rPr>
              <a:t>(</a:t>
            </a:r>
            <a:r>
              <a:rPr lang="en-US" sz="1400" b="1" dirty="0" err="1">
                <a:solidFill>
                  <a:schemeClr val="bg2"/>
                </a:solidFill>
                <a:latin typeface="Times New Roman" pitchFamily="18" charset="0"/>
              </a:rPr>
              <a:t>i</a:t>
            </a:r>
            <a:r>
              <a:rPr lang="en-US" sz="1400" b="1" dirty="0">
                <a:solidFill>
                  <a:schemeClr val="bg2"/>
                </a:solidFill>
                <a:latin typeface="Times New Roman" pitchFamily="18" charset="0"/>
              </a:rPr>
              <a:t>) Creditors (For….. Month’s Purchases)				-----</a:t>
            </a:r>
          </a:p>
          <a:p>
            <a:pPr eaLnBrk="0" hangingPunct="0"/>
            <a:r>
              <a:rPr lang="en-US" sz="1400" b="1" dirty="0">
                <a:solidFill>
                  <a:schemeClr val="bg2"/>
                </a:solidFill>
                <a:latin typeface="Times New Roman" pitchFamily="18" charset="0"/>
              </a:rPr>
              <a:t>(ii) Lag in payment of expenses					-----</a:t>
            </a:r>
          </a:p>
          <a:p>
            <a:pPr eaLnBrk="0" hangingPunct="0"/>
            <a:r>
              <a:rPr lang="en-US" sz="1400" b="1" dirty="0">
                <a:solidFill>
                  <a:schemeClr val="bg2"/>
                </a:solidFill>
                <a:latin typeface="Times New Roman" pitchFamily="18" charset="0"/>
              </a:rPr>
              <a:t>(iii) Any other 						</a:t>
            </a:r>
            <a:r>
              <a:rPr lang="en-US" sz="1400" b="1" u="sng" dirty="0">
                <a:solidFill>
                  <a:schemeClr val="bg2"/>
                </a:solidFill>
                <a:latin typeface="Times New Roman" pitchFamily="18" charset="0"/>
              </a:rPr>
              <a:t>	-----</a:t>
            </a:r>
          </a:p>
          <a:p>
            <a:pPr eaLnBrk="0" hangingPunct="0"/>
            <a:r>
              <a:rPr lang="en-US" sz="1400" b="1" dirty="0">
                <a:solidFill>
                  <a:schemeClr val="bg2"/>
                </a:solidFill>
                <a:latin typeface="Times New Roman" pitchFamily="18" charset="0"/>
              </a:rPr>
              <a:t>WORKING CAPITAL ( CA – CL )xxxx</a:t>
            </a:r>
          </a:p>
          <a:p>
            <a:pPr eaLnBrk="0" hangingPunct="0"/>
            <a:r>
              <a:rPr lang="en-US" sz="1400" b="1" i="1" dirty="0">
                <a:solidFill>
                  <a:schemeClr val="bg2"/>
                </a:solidFill>
                <a:latin typeface="Times New Roman" pitchFamily="18" charset="0"/>
              </a:rPr>
              <a:t>Add : Provision  / Margin for Contingencies				</a:t>
            </a:r>
            <a:r>
              <a:rPr lang="en-US" sz="1400" b="1" dirty="0">
                <a:solidFill>
                  <a:schemeClr val="bg2"/>
                </a:solidFill>
                <a:latin typeface="Times New Roman" pitchFamily="18" charset="0"/>
              </a:rPr>
              <a:t>-----</a:t>
            </a:r>
          </a:p>
          <a:p>
            <a:pPr eaLnBrk="0" hangingPunct="0"/>
            <a:endParaRPr lang="en-US" sz="1400" b="1" dirty="0">
              <a:solidFill>
                <a:schemeClr val="bg2"/>
              </a:solidFill>
              <a:latin typeface="Times New Roman" pitchFamily="18" charset="0"/>
            </a:endParaRPr>
          </a:p>
          <a:p>
            <a:pPr eaLnBrk="0" hangingPunct="0"/>
            <a:r>
              <a:rPr lang="en-US" sz="1400" b="1" dirty="0">
                <a:solidFill>
                  <a:schemeClr val="bg2"/>
                </a:solidFill>
                <a:latin typeface="Times New Roman" pitchFamily="18" charset="0"/>
              </a:rPr>
              <a:t>NET WORKING CAPITAL REQUIRED				XXX</a:t>
            </a:r>
          </a:p>
        </p:txBody>
      </p:sp>
      <p:sp>
        <p:nvSpPr>
          <p:cNvPr id="48132" name="Line 4"/>
          <p:cNvSpPr>
            <a:spLocks noChangeShapeType="1"/>
          </p:cNvSpPr>
          <p:nvPr/>
        </p:nvSpPr>
        <p:spPr bwMode="auto">
          <a:xfrm>
            <a:off x="930275" y="838200"/>
            <a:ext cx="7019925" cy="1588"/>
          </a:xfrm>
          <a:prstGeom prst="line">
            <a:avLst/>
          </a:prstGeom>
          <a:noFill/>
          <a:ln w="9525">
            <a:solidFill>
              <a:srgbClr val="000000"/>
            </a:solidFill>
            <a:round/>
            <a:headEnd/>
            <a:tailEnd/>
          </a:ln>
        </p:spPr>
        <p:txBody>
          <a:bodyPr/>
          <a:lstStyle/>
          <a:p>
            <a:endParaRPr lang="en-US"/>
          </a:p>
        </p:txBody>
      </p:sp>
      <p:sp>
        <p:nvSpPr>
          <p:cNvPr id="48133" name="Line 5"/>
          <p:cNvSpPr>
            <a:spLocks noChangeShapeType="1"/>
          </p:cNvSpPr>
          <p:nvPr/>
        </p:nvSpPr>
        <p:spPr bwMode="auto">
          <a:xfrm>
            <a:off x="930275" y="1028700"/>
            <a:ext cx="7019925" cy="1588"/>
          </a:xfrm>
          <a:prstGeom prst="line">
            <a:avLst/>
          </a:prstGeom>
          <a:noFill/>
          <a:ln w="9525">
            <a:solidFill>
              <a:srgbClr val="000000"/>
            </a:solidFill>
            <a:round/>
            <a:headEnd/>
            <a:tailEnd/>
          </a:ln>
        </p:spPr>
        <p:txBody>
          <a:bodyPr/>
          <a:lstStyle/>
          <a:p>
            <a:endParaRPr lang="en-US"/>
          </a:p>
        </p:txBody>
      </p:sp>
      <p:sp>
        <p:nvSpPr>
          <p:cNvPr id="48134" name="Line 6"/>
          <p:cNvSpPr>
            <a:spLocks noChangeShapeType="1"/>
          </p:cNvSpPr>
          <p:nvPr/>
        </p:nvSpPr>
        <p:spPr bwMode="auto">
          <a:xfrm>
            <a:off x="6438900" y="838200"/>
            <a:ext cx="1588" cy="5715000"/>
          </a:xfrm>
          <a:prstGeom prst="line">
            <a:avLst/>
          </a:prstGeom>
          <a:noFill/>
          <a:ln w="9525">
            <a:solidFill>
              <a:srgbClr val="000000"/>
            </a:solidFill>
            <a:round/>
            <a:headEnd/>
            <a:tailEnd/>
          </a:ln>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503238"/>
            <a:ext cx="8229600" cy="609600"/>
          </a:xfrm>
        </p:spPr>
        <p:txBody>
          <a:bodyPr>
            <a:noAutofit/>
          </a:bodyPr>
          <a:lstStyle/>
          <a:p>
            <a:pPr algn="l"/>
            <a:r>
              <a:rPr lang="en-US" sz="3200" u="sng" dirty="0">
                <a:solidFill>
                  <a:srgbClr val="FFFF00"/>
                </a:solidFill>
                <a:effectLst>
                  <a:outerShdw blurRad="38100" dist="38100" dir="2700000" algn="tl">
                    <a:srgbClr val="000000"/>
                  </a:outerShdw>
                </a:effectLst>
                <a:latin typeface="Times New Roman" pitchFamily="18" charset="0"/>
                <a:cs typeface="Times New Roman" pitchFamily="18" charset="0"/>
              </a:rPr>
              <a:t>Points to be remembered while estimating WC</a:t>
            </a:r>
            <a:br>
              <a:rPr lang="en-US" sz="3200" u="sng" dirty="0">
                <a:solidFill>
                  <a:srgbClr val="FFFF00"/>
                </a:solidFill>
                <a:effectLst>
                  <a:outerShdw blurRad="38100" dist="38100" dir="2700000" algn="tl">
                    <a:srgbClr val="000000"/>
                  </a:outerShdw>
                </a:effectLst>
                <a:latin typeface="Times New Roman" pitchFamily="18" charset="0"/>
                <a:cs typeface="Times New Roman" pitchFamily="18" charset="0"/>
              </a:rPr>
            </a:br>
            <a:endParaRPr lang="en-US" sz="3200" u="sng" dirty="0">
              <a:solidFill>
                <a:srgbClr val="FFFF00"/>
              </a:solidFill>
              <a:effectLst>
                <a:outerShdw blurRad="38100" dist="38100" dir="2700000" algn="tl">
                  <a:srgbClr val="000000"/>
                </a:outerShdw>
              </a:effectLst>
              <a:latin typeface="Times New Roman" pitchFamily="18" charset="0"/>
              <a:cs typeface="Times New Roman" pitchFamily="18" charset="0"/>
            </a:endParaRPr>
          </a:p>
        </p:txBody>
      </p:sp>
      <p:sp>
        <p:nvSpPr>
          <p:cNvPr id="49155" name="Rectangle 3"/>
          <p:cNvSpPr>
            <a:spLocks noGrp="1" noChangeArrowheads="1"/>
          </p:cNvSpPr>
          <p:nvPr>
            <p:ph type="body" idx="1"/>
          </p:nvPr>
        </p:nvSpPr>
        <p:spPr>
          <a:xfrm>
            <a:off x="304800" y="1066800"/>
            <a:ext cx="8534400" cy="5486400"/>
          </a:xfrm>
        </p:spPr>
        <p:txBody>
          <a:bodyPr>
            <a:normAutofit lnSpcReduction="10000"/>
          </a:bodyPr>
          <a:lstStyle/>
          <a:p>
            <a:pPr algn="just"/>
            <a:r>
              <a:rPr lang="en-US" sz="2000" b="1" dirty="0">
                <a:effectLst>
                  <a:outerShdw blurRad="38100" dist="38100" dir="2700000" algn="tl">
                    <a:srgbClr val="000000"/>
                  </a:outerShdw>
                </a:effectLst>
                <a:cs typeface="Times New Roman" pitchFamily="18" charset="0"/>
              </a:rPr>
              <a:t>(1</a:t>
            </a:r>
            <a:r>
              <a:rPr lang="en-US" sz="2400" b="1" dirty="0">
                <a:effectLst>
                  <a:outerShdw blurRad="38100" dist="38100" dir="2700000" algn="tl">
                    <a:srgbClr val="000000"/>
                  </a:outerShdw>
                </a:effectLst>
                <a:latin typeface="Times New Roman" pitchFamily="18" charset="0"/>
                <a:cs typeface="Times New Roman" pitchFamily="18" charset="0"/>
              </a:rPr>
              <a:t>)  Profits should be ignored while calculating working capital requirements for the following reasons.</a:t>
            </a:r>
            <a:endParaRPr lang="en-US" sz="2400" dirty="0">
              <a:effectLst>
                <a:outerShdw blurRad="38100" dist="38100" dir="2700000" algn="tl">
                  <a:srgbClr val="000000"/>
                </a:outerShdw>
              </a:effectLst>
              <a:latin typeface="Times New Roman" pitchFamily="18" charset="0"/>
              <a:cs typeface="Times New Roman" pitchFamily="18" charset="0"/>
            </a:endParaRPr>
          </a:p>
          <a:p>
            <a:pPr algn="just"/>
            <a:r>
              <a:rPr lang="en-US" sz="2400" b="1" dirty="0">
                <a:effectLst>
                  <a:outerShdw blurRad="38100" dist="38100" dir="2700000" algn="tl">
                    <a:srgbClr val="000000"/>
                  </a:outerShdw>
                </a:effectLst>
                <a:latin typeface="Times New Roman" pitchFamily="18" charset="0"/>
                <a:cs typeface="Times New Roman" pitchFamily="18" charset="0"/>
              </a:rPr>
              <a:t>(a) Profits may or may not be used as working capital</a:t>
            </a:r>
            <a:endParaRPr lang="en-US" sz="2400" dirty="0">
              <a:effectLst>
                <a:outerShdw blurRad="38100" dist="38100" dir="2700000" algn="tl">
                  <a:srgbClr val="000000"/>
                </a:outerShdw>
              </a:effectLst>
              <a:latin typeface="Times New Roman" pitchFamily="18" charset="0"/>
              <a:cs typeface="Times New Roman" pitchFamily="18" charset="0"/>
            </a:endParaRPr>
          </a:p>
          <a:p>
            <a:pPr algn="just"/>
            <a:r>
              <a:rPr lang="en-US" sz="2400" b="1" dirty="0">
                <a:effectLst>
                  <a:outerShdw blurRad="38100" dist="38100" dir="2700000" algn="tl">
                    <a:srgbClr val="000000"/>
                  </a:outerShdw>
                </a:effectLst>
                <a:latin typeface="Times New Roman" pitchFamily="18" charset="0"/>
                <a:cs typeface="Times New Roman" pitchFamily="18" charset="0"/>
              </a:rPr>
              <a:t>(b) Even if it is used, it may be reduced by the amount of Income tax, Drawings, Dividend paid etc.</a:t>
            </a:r>
            <a:endParaRPr lang="en-US" sz="2400" dirty="0">
              <a:effectLst>
                <a:outerShdw blurRad="38100" dist="38100" dir="2700000" algn="tl">
                  <a:srgbClr val="000000"/>
                </a:outerShdw>
              </a:effectLst>
              <a:latin typeface="Times New Roman" pitchFamily="18" charset="0"/>
              <a:cs typeface="Times New Roman" pitchFamily="18" charset="0"/>
            </a:endParaRPr>
          </a:p>
          <a:p>
            <a:pPr algn="just"/>
            <a:r>
              <a:rPr lang="en-US" sz="2400" b="1" dirty="0">
                <a:effectLst>
                  <a:outerShdw blurRad="38100" dist="38100" dir="2700000" algn="tl">
                    <a:srgbClr val="000000"/>
                  </a:outerShdw>
                </a:effectLst>
                <a:latin typeface="Times New Roman" pitchFamily="18" charset="0"/>
                <a:cs typeface="Times New Roman" pitchFamily="18" charset="0"/>
              </a:rPr>
              <a:t>(2) Calculation of WIP depends on the degree of completion as regards to materials, labour and overheads.  However, if nothing is mentioned in the problem, take 100% of the value as WIP.  Because in such a case, the average period of WIP must have been calculated as equivalent period of completed units.</a:t>
            </a:r>
          </a:p>
          <a:p>
            <a:pPr algn="just"/>
            <a:r>
              <a:rPr lang="en-US" sz="2400" b="1" dirty="0">
                <a:effectLst>
                  <a:outerShdw blurRad="38100" dist="38100" dir="2700000" algn="tl">
                    <a:srgbClr val="000000"/>
                  </a:outerShdw>
                </a:effectLst>
                <a:latin typeface="Times New Roman" pitchFamily="18" charset="0"/>
                <a:cs typeface="Times New Roman" pitchFamily="18" charset="0"/>
              </a:rPr>
              <a:t>(3)   Calculation of Stocks of Finished Goods and Debtors should be made at cost unless otherwise asked in the question.</a:t>
            </a:r>
            <a:endParaRPr lang="en-US" sz="2400" dirty="0">
              <a:effectLst>
                <a:outerShdw blurRad="38100" dist="38100" dir="2700000" algn="tl">
                  <a:srgbClr val="000000"/>
                </a:outerShdw>
              </a:effectLst>
              <a:latin typeface="Times New Roman" pitchFamily="18" charset="0"/>
              <a:cs typeface="Times New Roman" pitchFamily="18" charset="0"/>
            </a:endParaRPr>
          </a:p>
          <a:p>
            <a:pPr algn="just"/>
            <a:endParaRPr lang="en-US" sz="2000" dirty="0">
              <a:effectLst>
                <a:outerShdw blurRad="38100" dist="38100" dir="2700000" algn="tl">
                  <a:srgbClr val="000000"/>
                </a:outerShdw>
              </a:effectLst>
              <a:cs typeface="Times New Roman" pitchFamily="18" charset="0"/>
            </a:endParaRPr>
          </a:p>
          <a:p>
            <a:pPr>
              <a:buFontTx/>
              <a:buNone/>
            </a:pPr>
            <a:endParaRPr lang="en-US" sz="2000"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barn(inHorizontal)">
                                      <p:cBhvr>
                                        <p:cTn id="7" dur="500"/>
                                        <p:tgtEl>
                                          <p:spTgt spid="491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9155">
                                            <p:txEl>
                                              <p:pRg st="0" end="0"/>
                                            </p:txEl>
                                          </p:spTgt>
                                        </p:tgtEl>
                                        <p:attrNameLst>
                                          <p:attrName>style.visibility</p:attrName>
                                        </p:attrNameLst>
                                      </p:cBhvr>
                                      <p:to>
                                        <p:strVal val="visible"/>
                                      </p:to>
                                    </p:set>
                                    <p:animEffect transition="in" filter="dissolve">
                                      <p:cBhvr>
                                        <p:cTn id="12" dur="500"/>
                                        <p:tgtEl>
                                          <p:spTgt spid="491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9155">
                                            <p:txEl>
                                              <p:pRg st="1" end="1"/>
                                            </p:txEl>
                                          </p:spTgt>
                                        </p:tgtEl>
                                        <p:attrNameLst>
                                          <p:attrName>style.visibility</p:attrName>
                                        </p:attrNameLst>
                                      </p:cBhvr>
                                      <p:to>
                                        <p:strVal val="visible"/>
                                      </p:to>
                                    </p:set>
                                    <p:animEffect transition="in" filter="dissolve">
                                      <p:cBhvr>
                                        <p:cTn id="17" dur="500"/>
                                        <p:tgtEl>
                                          <p:spTgt spid="4915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9155">
                                            <p:txEl>
                                              <p:pRg st="2" end="2"/>
                                            </p:txEl>
                                          </p:spTgt>
                                        </p:tgtEl>
                                        <p:attrNameLst>
                                          <p:attrName>style.visibility</p:attrName>
                                        </p:attrNameLst>
                                      </p:cBhvr>
                                      <p:to>
                                        <p:strVal val="visible"/>
                                      </p:to>
                                    </p:set>
                                    <p:animEffect transition="in" filter="dissolve">
                                      <p:cBhvr>
                                        <p:cTn id="22" dur="500"/>
                                        <p:tgtEl>
                                          <p:spTgt spid="4915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9155">
                                            <p:txEl>
                                              <p:pRg st="3" end="3"/>
                                            </p:txEl>
                                          </p:spTgt>
                                        </p:tgtEl>
                                        <p:attrNameLst>
                                          <p:attrName>style.visibility</p:attrName>
                                        </p:attrNameLst>
                                      </p:cBhvr>
                                      <p:to>
                                        <p:strVal val="visible"/>
                                      </p:to>
                                    </p:set>
                                    <p:animEffect transition="in" filter="dissolve">
                                      <p:cBhvr>
                                        <p:cTn id="27" dur="500"/>
                                        <p:tgtEl>
                                          <p:spTgt spid="4915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9155">
                                            <p:txEl>
                                              <p:pRg st="4" end="4"/>
                                            </p:txEl>
                                          </p:spTgt>
                                        </p:tgtEl>
                                        <p:attrNameLst>
                                          <p:attrName>style.visibility</p:attrName>
                                        </p:attrNameLst>
                                      </p:cBhvr>
                                      <p:to>
                                        <p:strVal val="visible"/>
                                      </p:to>
                                    </p:set>
                                    <p:animEffect transition="in" filter="dissolve">
                                      <p:cBhvr>
                                        <p:cTn id="32" dur="500"/>
                                        <p:tgtEl>
                                          <p:spTgt spid="491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300" b="1" dirty="0">
                <a:solidFill>
                  <a:srgbClr val="FFFF00"/>
                </a:solidFill>
                <a:latin typeface="Times New Roman" pitchFamily="18" charset="0"/>
                <a:cs typeface="Times New Roman" pitchFamily="18" charset="0"/>
              </a:rPr>
              <a:t>Steps in Determination of Working Capital:</a:t>
            </a:r>
            <a:br>
              <a:rPr lang="en-US" b="1" dirty="0">
                <a:solidFill>
                  <a:srgbClr val="FFFF00"/>
                </a:solidFill>
              </a:rPr>
            </a:br>
            <a:endParaRPr lang="en-US" dirty="0">
              <a:solidFill>
                <a:srgbClr val="FFFF00"/>
              </a:solidFill>
            </a:endParaRPr>
          </a:p>
        </p:txBody>
      </p:sp>
      <p:sp>
        <p:nvSpPr>
          <p:cNvPr id="3" name="Content Placeholder 2"/>
          <p:cNvSpPr>
            <a:spLocks noGrp="1"/>
          </p:cNvSpPr>
          <p:nvPr>
            <p:ph idx="1"/>
          </p:nvPr>
        </p:nvSpPr>
        <p:spPr>
          <a:xfrm>
            <a:off x="457200" y="990600"/>
            <a:ext cx="8001000" cy="5562600"/>
          </a:xfrm>
        </p:spPr>
        <p:txBody>
          <a:bodyPr>
            <a:normAutofit fontScale="92500" lnSpcReduction="20000"/>
          </a:bodyPr>
          <a:lstStyle/>
          <a:p>
            <a:pPr fontAlgn="base">
              <a:buNone/>
            </a:pPr>
            <a:r>
              <a:rPr lang="en-US" b="1" dirty="0">
                <a:solidFill>
                  <a:srgbClr val="FFFF00"/>
                </a:solidFill>
              </a:rPr>
              <a:t>Step 1:</a:t>
            </a:r>
            <a:endParaRPr lang="en-US" dirty="0">
              <a:solidFill>
                <a:srgbClr val="FFFF00"/>
              </a:solidFill>
            </a:endParaRPr>
          </a:p>
          <a:p>
            <a:pPr algn="just" fontAlgn="base"/>
            <a:r>
              <a:rPr lang="en-US" sz="2400" dirty="0">
                <a:latin typeface="Times New Roman" pitchFamily="18" charset="0"/>
                <a:cs typeface="Times New Roman" pitchFamily="18" charset="0"/>
              </a:rPr>
              <a:t>Identify the various items of current assets and current liabilities which consist in determination of working capital. The current assets include inventory of raw materials, WIP and finished goods, sundry debtors, prepaid expenses, desired cash balance etc. The current liabilities include creditors for raw materials, stores and consumables, creditors for wages, creditors for expenses, etc.</a:t>
            </a:r>
          </a:p>
          <a:p>
            <a:pPr fontAlgn="base">
              <a:buNone/>
            </a:pPr>
            <a:r>
              <a:rPr lang="en-US" b="1" dirty="0">
                <a:solidFill>
                  <a:srgbClr val="FFFF00"/>
                </a:solidFill>
              </a:rPr>
              <a:t>Step 2</a:t>
            </a:r>
            <a:r>
              <a:rPr lang="en-US" b="1" dirty="0"/>
              <a:t>:</a:t>
            </a:r>
            <a:endParaRPr lang="en-US" dirty="0"/>
          </a:p>
          <a:p>
            <a:pPr fontAlgn="base"/>
            <a:r>
              <a:rPr lang="en-US" dirty="0"/>
              <a:t>(a) Estimate the holding period of each item stock i.e., raw materials, work-in- progress and finished goods.</a:t>
            </a:r>
          </a:p>
          <a:p>
            <a:pPr fontAlgn="base"/>
            <a:r>
              <a:rPr lang="en-US" dirty="0"/>
              <a:t>(b) Estimate the collection period of sundry debtors.</a:t>
            </a:r>
          </a:p>
          <a:p>
            <a:pPr fontAlgn="base">
              <a:buNone/>
            </a:pPr>
            <a:r>
              <a:rPr lang="en-US" dirty="0"/>
              <a:t>							      Continued.</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153400" cy="6096000"/>
          </a:xfrm>
        </p:spPr>
        <p:txBody>
          <a:bodyPr>
            <a:normAutofit fontScale="85000" lnSpcReduction="10000"/>
          </a:bodyPr>
          <a:lstStyle/>
          <a:p>
            <a:pPr fontAlgn="base"/>
            <a:r>
              <a:rPr lang="en-US" dirty="0"/>
              <a:t>(c) Estimate the desired cash balance for meeting the requirements of day to day operations.</a:t>
            </a:r>
          </a:p>
          <a:p>
            <a:pPr fontAlgn="base"/>
            <a:r>
              <a:rPr lang="en-US" dirty="0"/>
              <a:t>(d) Estimate the payment deferral period of creditors for raw materials.</a:t>
            </a:r>
          </a:p>
          <a:p>
            <a:pPr fontAlgn="base"/>
            <a:r>
              <a:rPr lang="en-US" dirty="0"/>
              <a:t>(e) Estimate the lag in payment of wages and expenses.</a:t>
            </a:r>
          </a:p>
          <a:p>
            <a:pPr fontAlgn="base">
              <a:buNone/>
            </a:pPr>
            <a:r>
              <a:rPr lang="en-US" b="1" dirty="0">
                <a:solidFill>
                  <a:srgbClr val="FFFF00"/>
                </a:solidFill>
              </a:rPr>
              <a:t>Step 3:</a:t>
            </a:r>
            <a:endParaRPr lang="en-US" dirty="0">
              <a:solidFill>
                <a:srgbClr val="FFFF00"/>
              </a:solidFill>
            </a:endParaRPr>
          </a:p>
          <a:p>
            <a:pPr fontAlgn="base"/>
            <a:r>
              <a:rPr lang="en-US" dirty="0"/>
              <a:t>(</a:t>
            </a:r>
            <a:r>
              <a:rPr lang="en-US" dirty="0" err="1"/>
              <a:t>i</a:t>
            </a:r>
            <a:r>
              <a:rPr lang="en-US" dirty="0"/>
              <a:t>) Determine the raw material, labour and overheads cost per unit.</a:t>
            </a:r>
          </a:p>
          <a:p>
            <a:pPr fontAlgn="base"/>
            <a:r>
              <a:rPr lang="en-US" dirty="0"/>
              <a:t>(ii) Determine the operating level.</a:t>
            </a:r>
          </a:p>
          <a:p>
            <a:pPr fontAlgn="base"/>
            <a:r>
              <a:rPr lang="en-US" dirty="0"/>
              <a:t>(iii) Determine the percentage of conversion cost incurred on WIP.</a:t>
            </a:r>
          </a:p>
          <a:p>
            <a:pPr fontAlgn="base"/>
            <a:r>
              <a:rPr lang="en-US" dirty="0"/>
              <a:t>(iv) Determine the cost of sale and selling price per unit.</a:t>
            </a:r>
          </a:p>
          <a:p>
            <a:pPr fontAlgn="base">
              <a:buNone/>
            </a:pPr>
            <a:r>
              <a:rPr lang="en-US" dirty="0"/>
              <a:t> 								Continued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8153400" cy="3276600"/>
          </a:xfrm>
        </p:spPr>
        <p:txBody>
          <a:bodyPr>
            <a:normAutofit/>
          </a:bodyPr>
          <a:lstStyle/>
          <a:p>
            <a:pPr algn="ctr"/>
            <a:r>
              <a:rPr lang="en-US" dirty="0">
                <a:solidFill>
                  <a:srgbClr val="FFFF00"/>
                </a:solidFill>
              </a:rPr>
              <a:t>Presentation on Working Capital Management  </a:t>
            </a:r>
            <a:br>
              <a:rPr lang="en-US" dirty="0">
                <a:solidFill>
                  <a:srgbClr val="FFFF00"/>
                </a:solidFill>
              </a:rPr>
            </a:br>
            <a:endParaRPr lang="en-US" dirty="0">
              <a:solidFill>
                <a:srgbClr val="FFFF00"/>
              </a:solidFill>
            </a:endParaRPr>
          </a:p>
        </p:txBody>
      </p:sp>
    </p:spTree>
    <p:extLst>
      <p:ext uri="{BB962C8B-B14F-4D97-AF65-F5344CB8AC3E}">
        <p14:creationId xmlns:p14="http://schemas.microsoft.com/office/powerpoint/2010/main" val="3628728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fontAlgn="base">
              <a:buNone/>
            </a:pPr>
            <a:r>
              <a:rPr lang="en-US" b="1" dirty="0">
                <a:solidFill>
                  <a:srgbClr val="FFFF00"/>
                </a:solidFill>
              </a:rPr>
              <a:t>Step 4:</a:t>
            </a:r>
            <a:endParaRPr lang="en-US" dirty="0">
              <a:solidFill>
                <a:srgbClr val="FFFF00"/>
              </a:solidFill>
            </a:endParaRPr>
          </a:p>
          <a:p>
            <a:pPr fontAlgn="base"/>
            <a:r>
              <a:rPr lang="en-US" dirty="0"/>
              <a:t>Ascertain the value of each item of current assets and current liabilities taking into account the information in step (2) and step (3).</a:t>
            </a:r>
          </a:p>
          <a:p>
            <a:pPr fontAlgn="base">
              <a:buNone/>
            </a:pPr>
            <a:r>
              <a:rPr lang="en-US" b="1" dirty="0">
                <a:solidFill>
                  <a:srgbClr val="FFFF00"/>
                </a:solidFill>
              </a:rPr>
              <a:t>Step 5:</a:t>
            </a:r>
            <a:endParaRPr lang="en-US" dirty="0">
              <a:solidFill>
                <a:srgbClr val="FFFF00"/>
              </a:solidFill>
            </a:endParaRPr>
          </a:p>
          <a:p>
            <a:pPr fontAlgn="base"/>
            <a:r>
              <a:rPr lang="en-US" dirty="0"/>
              <a:t>Put the values of current assets and current liabilities in a statement form and ascertain the net working capital (i.e. current assets – current liabilities) after adding up the desired cash balance and amount needed for meeting contingencies.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FF00"/>
                </a:solidFill>
              </a:rPr>
              <a:t>Management of Working Capital</a:t>
            </a:r>
          </a:p>
        </p:txBody>
      </p:sp>
      <p:sp>
        <p:nvSpPr>
          <p:cNvPr id="3" name="Content Placeholder 2"/>
          <p:cNvSpPr>
            <a:spLocks noGrp="1"/>
          </p:cNvSpPr>
          <p:nvPr>
            <p:ph idx="1"/>
          </p:nvPr>
        </p:nvSpPr>
        <p:spPr>
          <a:xfrm>
            <a:off x="457200" y="1447800"/>
            <a:ext cx="8077200" cy="4876800"/>
          </a:xfrm>
        </p:spPr>
        <p:txBody>
          <a:bodyPr>
            <a:normAutofit lnSpcReduction="10000"/>
          </a:bodyPr>
          <a:lstStyle/>
          <a:p>
            <a:pPr algn="just"/>
            <a:r>
              <a:rPr lang="en-US" b="1" dirty="0">
                <a:latin typeface="Times New Roman" pitchFamily="18" charset="0"/>
                <a:cs typeface="Times New Roman" pitchFamily="18" charset="0"/>
              </a:rPr>
              <a:t>Management of working capital is concerned with the problems that arise in attempting to manage the current assets, the current liabilities and the inter-relationship that exists between them.  In other words, it refers to all aspects of administration of current assets and current liabilities.</a:t>
            </a:r>
            <a:endParaRPr lang="en-US"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Working Capital Management Policies of a firm have a great effect on its </a:t>
            </a:r>
            <a:r>
              <a:rPr lang="en-US" b="1" i="1" dirty="0">
                <a:latin typeface="Times New Roman" pitchFamily="18" charset="0"/>
                <a:cs typeface="Times New Roman" pitchFamily="18" charset="0"/>
              </a:rPr>
              <a:t>profitability, liquidity and structural health of the organization.</a:t>
            </a: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FF00"/>
                </a:solidFill>
                <a:latin typeface="Times New Roman" pitchFamily="18" charset="0"/>
                <a:cs typeface="Times New Roman" pitchFamily="18" charset="0"/>
              </a:rPr>
              <a:t>Nature of Working capital Management</a:t>
            </a:r>
          </a:p>
        </p:txBody>
      </p:sp>
      <p:sp>
        <p:nvSpPr>
          <p:cNvPr id="3" name="Content Placeholder 2"/>
          <p:cNvSpPr>
            <a:spLocks noGrp="1"/>
          </p:cNvSpPr>
          <p:nvPr>
            <p:ph idx="1"/>
          </p:nvPr>
        </p:nvSpPr>
        <p:spPr>
          <a:xfrm>
            <a:off x="457200" y="1600200"/>
            <a:ext cx="8001000" cy="4525963"/>
          </a:xfrm>
        </p:spPr>
        <p:txBody>
          <a:bodyPr>
            <a:normAutofit fontScale="92500" lnSpcReduction="20000"/>
          </a:bodyPr>
          <a:lstStyle/>
          <a:p>
            <a:pPr algn="just"/>
            <a:r>
              <a:rPr lang="en-US" b="1" i="1" dirty="0">
                <a:latin typeface="Times New Roman" pitchFamily="18" charset="0"/>
                <a:cs typeface="Times New Roman" pitchFamily="18" charset="0"/>
              </a:rPr>
              <a:t>Working capital Management policies</a:t>
            </a:r>
            <a:r>
              <a:rPr lang="en-US" dirty="0">
                <a:latin typeface="Times New Roman" pitchFamily="18" charset="0"/>
                <a:cs typeface="Times New Roman" pitchFamily="18" charset="0"/>
              </a:rPr>
              <a:t> of a firm have a great effect on its profitability, liquidity and structural health of organization. In this context, evolving capital management is three dimensional in nature.</a:t>
            </a:r>
          </a:p>
          <a:p>
            <a:pPr algn="just"/>
            <a:r>
              <a:rPr lang="en-US" dirty="0">
                <a:latin typeface="Times New Roman" pitchFamily="18" charset="0"/>
                <a:cs typeface="Times New Roman" pitchFamily="18" charset="0"/>
              </a:rPr>
              <a:t>Dimension I is concerned with formulation of policies with regard to profitability, risk and liquidity.</a:t>
            </a:r>
          </a:p>
          <a:p>
            <a:pPr algn="just"/>
            <a:r>
              <a:rPr lang="en-US" dirty="0">
                <a:latin typeface="Times New Roman" pitchFamily="18" charset="0"/>
                <a:cs typeface="Times New Roman" pitchFamily="18" charset="0"/>
              </a:rPr>
              <a:t>Dimension II is concerned with decisions about composition and level of current assets.</a:t>
            </a:r>
          </a:p>
          <a:p>
            <a:pPr algn="just"/>
            <a:r>
              <a:rPr lang="en-US" dirty="0">
                <a:latin typeface="Times New Roman" pitchFamily="18" charset="0"/>
                <a:cs typeface="Times New Roman" pitchFamily="18" charset="0"/>
              </a:rPr>
              <a:t>Dimension III is concerned with decisions about composition and level of current liabilities.</a:t>
            </a:r>
          </a:p>
          <a:p>
            <a:pPr algn="just"/>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en-US" sz="2800" b="1" dirty="0">
                <a:solidFill>
                  <a:srgbClr val="FFFF00"/>
                </a:solidFill>
                <a:effectLst>
                  <a:outerShdw blurRad="38100" dist="38100" dir="2700000" algn="tl">
                    <a:srgbClr val="000000"/>
                  </a:outerShdw>
                </a:effectLst>
                <a:cs typeface="Times New Roman" pitchFamily="18" charset="0"/>
              </a:rPr>
              <a:t>PRINCIPLES OF WORKING CAPITAL MANAGEMENT / POLICY </a:t>
            </a:r>
          </a:p>
        </p:txBody>
      </p:sp>
      <p:sp>
        <p:nvSpPr>
          <p:cNvPr id="45059" name="Rectangle 3"/>
          <p:cNvSpPr>
            <a:spLocks noChangeArrowheads="1"/>
          </p:cNvSpPr>
          <p:nvPr/>
        </p:nvSpPr>
        <p:spPr bwMode="auto">
          <a:xfrm>
            <a:off x="2286000" y="1981200"/>
            <a:ext cx="4114800" cy="1257300"/>
          </a:xfrm>
          <a:prstGeom prst="rect">
            <a:avLst/>
          </a:prstGeom>
          <a:noFill/>
          <a:ln w="28575">
            <a:solidFill>
              <a:srgbClr val="000000"/>
            </a:solidFill>
            <a:miter lim="800000"/>
            <a:headEnd/>
            <a:tailEnd/>
          </a:ln>
          <a:effectLst/>
          <a:scene3d>
            <a:camera prst="legacyObliqueTopRight"/>
            <a:lightRig rig="legacyFlat3" dir="b"/>
          </a:scene3d>
          <a:sp3d extrusionH="430200" prstMaterial="legacyWireframe">
            <a:bevelT w="13500" h="13500" prst="angle"/>
            <a:bevelB w="13500" h="13500" prst="angle"/>
            <a:extrusionClr>
              <a:srgbClr val="000000"/>
            </a:extrusionClr>
          </a:sp3d>
        </p:spPr>
        <p:txBody>
          <a:bodyPr>
            <a:flatTx/>
          </a:bodyPr>
          <a:lstStyle/>
          <a:p>
            <a:pPr algn="ctr" eaLnBrk="0" hangingPunct="0"/>
            <a:r>
              <a:rPr lang="en-US" sz="2400" b="1">
                <a:latin typeface="Times New Roman" pitchFamily="18" charset="0"/>
              </a:rPr>
              <a:t>PRINCIPLES OF WORKING CAPITAL MANAGEMENT</a:t>
            </a:r>
          </a:p>
        </p:txBody>
      </p:sp>
      <p:sp>
        <p:nvSpPr>
          <p:cNvPr id="45060" name="Rectangle 4"/>
          <p:cNvSpPr>
            <a:spLocks noChangeArrowheads="1"/>
          </p:cNvSpPr>
          <p:nvPr/>
        </p:nvSpPr>
        <p:spPr bwMode="auto">
          <a:xfrm>
            <a:off x="762000" y="4114800"/>
            <a:ext cx="1714500" cy="1219200"/>
          </a:xfrm>
          <a:prstGeom prst="rect">
            <a:avLst/>
          </a:prstGeom>
          <a:noFill/>
          <a:ln w="28575">
            <a:solidFill>
              <a:srgbClr val="000000"/>
            </a:solidFill>
            <a:miter lim="800000"/>
            <a:headEnd/>
            <a:tailEnd/>
          </a:ln>
          <a:effectLst/>
          <a:scene3d>
            <a:camera prst="legacyObliqueTopRight"/>
            <a:lightRig rig="legacyFlat3" dir="b"/>
          </a:scene3d>
          <a:sp3d extrusionH="430200" prstMaterial="legacyWireframe">
            <a:bevelT w="13500" h="13500" prst="angle"/>
            <a:bevelB w="13500" h="13500" prst="angle"/>
            <a:extrusionClr>
              <a:srgbClr val="000000"/>
            </a:extrusionClr>
          </a:sp3d>
        </p:spPr>
        <p:txBody>
          <a:bodyPr>
            <a:flatTx/>
          </a:bodyPr>
          <a:lstStyle/>
          <a:p>
            <a:pPr algn="ctr" eaLnBrk="0" hangingPunct="0"/>
            <a:r>
              <a:rPr lang="en-US" sz="2400" b="1">
                <a:latin typeface="Times New Roman" pitchFamily="18" charset="0"/>
              </a:rPr>
              <a:t>Principle of Risk Variation</a:t>
            </a:r>
          </a:p>
        </p:txBody>
      </p:sp>
      <p:sp>
        <p:nvSpPr>
          <p:cNvPr id="45061" name="Rectangle 5"/>
          <p:cNvSpPr>
            <a:spLocks noChangeArrowheads="1"/>
          </p:cNvSpPr>
          <p:nvPr/>
        </p:nvSpPr>
        <p:spPr bwMode="auto">
          <a:xfrm>
            <a:off x="2667000" y="4114800"/>
            <a:ext cx="1600200" cy="1219200"/>
          </a:xfrm>
          <a:prstGeom prst="rect">
            <a:avLst/>
          </a:prstGeom>
          <a:noFill/>
          <a:ln w="28575">
            <a:solidFill>
              <a:srgbClr val="000000"/>
            </a:solidFill>
            <a:miter lim="800000"/>
            <a:headEnd/>
            <a:tailEnd/>
          </a:ln>
          <a:effectLst/>
          <a:scene3d>
            <a:camera prst="legacyObliqueTopRight"/>
            <a:lightRig rig="legacyFlat3" dir="b"/>
          </a:scene3d>
          <a:sp3d extrusionH="430200" prstMaterial="legacyWireframe">
            <a:bevelT w="13500" h="13500" prst="angle"/>
            <a:bevelB w="13500" h="13500" prst="angle"/>
            <a:extrusionClr>
              <a:srgbClr val="000000"/>
            </a:extrusionClr>
          </a:sp3d>
        </p:spPr>
        <p:txBody>
          <a:bodyPr>
            <a:flatTx/>
          </a:bodyPr>
          <a:lstStyle/>
          <a:p>
            <a:pPr algn="ctr" eaLnBrk="0" hangingPunct="0"/>
            <a:r>
              <a:rPr lang="en-US" sz="2400" b="1">
                <a:latin typeface="Times New Roman" pitchFamily="18" charset="0"/>
              </a:rPr>
              <a:t>Principle of Cost of Capital</a:t>
            </a:r>
          </a:p>
        </p:txBody>
      </p:sp>
      <p:sp>
        <p:nvSpPr>
          <p:cNvPr id="45062" name="Rectangle 6"/>
          <p:cNvSpPr>
            <a:spLocks noChangeArrowheads="1"/>
          </p:cNvSpPr>
          <p:nvPr/>
        </p:nvSpPr>
        <p:spPr bwMode="auto">
          <a:xfrm>
            <a:off x="4381500" y="4114800"/>
            <a:ext cx="1714500" cy="1219200"/>
          </a:xfrm>
          <a:prstGeom prst="rect">
            <a:avLst/>
          </a:prstGeom>
          <a:noFill/>
          <a:ln w="28575">
            <a:solidFill>
              <a:srgbClr val="000000"/>
            </a:solidFill>
            <a:miter lim="800000"/>
            <a:headEnd/>
            <a:tailEnd/>
          </a:ln>
          <a:effectLst/>
          <a:scene3d>
            <a:camera prst="legacyObliqueTopRight"/>
            <a:lightRig rig="legacyFlat3" dir="b"/>
          </a:scene3d>
          <a:sp3d extrusionH="430200" prstMaterial="legacyWireframe">
            <a:bevelT w="13500" h="13500" prst="angle"/>
            <a:bevelB w="13500" h="13500" prst="angle"/>
            <a:extrusionClr>
              <a:srgbClr val="000000"/>
            </a:extrusionClr>
          </a:sp3d>
        </p:spPr>
        <p:txBody>
          <a:bodyPr>
            <a:flatTx/>
          </a:bodyPr>
          <a:lstStyle/>
          <a:p>
            <a:pPr algn="ctr" eaLnBrk="0" hangingPunct="0"/>
            <a:r>
              <a:rPr lang="en-US" sz="2400" b="1">
                <a:latin typeface="Times New Roman" pitchFamily="18" charset="0"/>
              </a:rPr>
              <a:t>Principle of Equity Position</a:t>
            </a:r>
          </a:p>
        </p:txBody>
      </p:sp>
      <p:sp>
        <p:nvSpPr>
          <p:cNvPr id="45063" name="Rectangle 7"/>
          <p:cNvSpPr>
            <a:spLocks noChangeArrowheads="1"/>
          </p:cNvSpPr>
          <p:nvPr/>
        </p:nvSpPr>
        <p:spPr bwMode="auto">
          <a:xfrm>
            <a:off x="6248400" y="4114800"/>
            <a:ext cx="2209800" cy="1219200"/>
          </a:xfrm>
          <a:prstGeom prst="rect">
            <a:avLst/>
          </a:prstGeom>
          <a:noFill/>
          <a:ln w="28575">
            <a:solidFill>
              <a:srgbClr val="000000"/>
            </a:solidFill>
            <a:miter lim="800000"/>
            <a:headEnd/>
            <a:tailEnd/>
          </a:ln>
          <a:effectLst/>
          <a:scene3d>
            <a:camera prst="legacyObliqueTopRight"/>
            <a:lightRig rig="legacyFlat3" dir="b"/>
          </a:scene3d>
          <a:sp3d extrusionH="430200" prstMaterial="legacyWireframe">
            <a:bevelT w="13500" h="13500" prst="angle"/>
            <a:bevelB w="13500" h="13500" prst="angle"/>
            <a:extrusionClr>
              <a:srgbClr val="000000"/>
            </a:extrusionClr>
          </a:sp3d>
        </p:spPr>
        <p:txBody>
          <a:bodyPr>
            <a:flatTx/>
          </a:bodyPr>
          <a:lstStyle/>
          <a:p>
            <a:pPr algn="ctr" eaLnBrk="0" hangingPunct="0"/>
            <a:r>
              <a:rPr lang="en-US" sz="2400" b="1">
                <a:latin typeface="Times New Roman" pitchFamily="18" charset="0"/>
              </a:rPr>
              <a:t>Principle of Maturity of Payment</a:t>
            </a:r>
          </a:p>
        </p:txBody>
      </p:sp>
      <p:sp>
        <p:nvSpPr>
          <p:cNvPr id="45064" name="Line 8"/>
          <p:cNvSpPr>
            <a:spLocks noChangeShapeType="1"/>
          </p:cNvSpPr>
          <p:nvPr/>
        </p:nvSpPr>
        <p:spPr bwMode="auto">
          <a:xfrm>
            <a:off x="1981200" y="3505200"/>
            <a:ext cx="5029200" cy="1588"/>
          </a:xfrm>
          <a:prstGeom prst="line">
            <a:avLst/>
          </a:prstGeom>
          <a:noFill/>
          <a:ln w="28575">
            <a:solidFill>
              <a:srgbClr val="FFFF00"/>
            </a:solidFill>
            <a:round/>
            <a:headEnd/>
            <a:tailEnd/>
          </a:ln>
        </p:spPr>
        <p:txBody>
          <a:bodyPr/>
          <a:lstStyle/>
          <a:p>
            <a:endParaRPr lang="en-US"/>
          </a:p>
        </p:txBody>
      </p:sp>
      <p:sp>
        <p:nvSpPr>
          <p:cNvPr id="45065" name="Line 9"/>
          <p:cNvSpPr>
            <a:spLocks noChangeShapeType="1"/>
          </p:cNvSpPr>
          <p:nvPr/>
        </p:nvSpPr>
        <p:spPr bwMode="auto">
          <a:xfrm>
            <a:off x="4495800" y="3276600"/>
            <a:ext cx="1588" cy="228600"/>
          </a:xfrm>
          <a:prstGeom prst="line">
            <a:avLst/>
          </a:prstGeom>
          <a:noFill/>
          <a:ln w="28575">
            <a:solidFill>
              <a:srgbClr val="FFFF00"/>
            </a:solidFill>
            <a:round/>
            <a:headEnd/>
            <a:tailEnd/>
          </a:ln>
        </p:spPr>
        <p:txBody>
          <a:bodyPr/>
          <a:lstStyle/>
          <a:p>
            <a:endParaRPr lang="en-US"/>
          </a:p>
        </p:txBody>
      </p:sp>
      <p:sp>
        <p:nvSpPr>
          <p:cNvPr id="45066" name="Line 10"/>
          <p:cNvSpPr>
            <a:spLocks noChangeShapeType="1"/>
          </p:cNvSpPr>
          <p:nvPr/>
        </p:nvSpPr>
        <p:spPr bwMode="auto">
          <a:xfrm>
            <a:off x="1981200" y="3505200"/>
            <a:ext cx="1588" cy="342900"/>
          </a:xfrm>
          <a:prstGeom prst="line">
            <a:avLst/>
          </a:prstGeom>
          <a:noFill/>
          <a:ln w="28575">
            <a:solidFill>
              <a:srgbClr val="FFFF00"/>
            </a:solidFill>
            <a:round/>
            <a:headEnd/>
            <a:tailEnd type="triangle" w="med" len="med"/>
          </a:ln>
        </p:spPr>
        <p:txBody>
          <a:bodyPr/>
          <a:lstStyle/>
          <a:p>
            <a:endParaRPr lang="en-US"/>
          </a:p>
        </p:txBody>
      </p:sp>
      <p:sp>
        <p:nvSpPr>
          <p:cNvPr id="45067" name="Line 11"/>
          <p:cNvSpPr>
            <a:spLocks noChangeShapeType="1"/>
          </p:cNvSpPr>
          <p:nvPr/>
        </p:nvSpPr>
        <p:spPr bwMode="auto">
          <a:xfrm>
            <a:off x="3695700" y="3505200"/>
            <a:ext cx="1588" cy="342900"/>
          </a:xfrm>
          <a:prstGeom prst="line">
            <a:avLst/>
          </a:prstGeom>
          <a:noFill/>
          <a:ln w="28575">
            <a:solidFill>
              <a:srgbClr val="FFFF00"/>
            </a:solidFill>
            <a:round/>
            <a:headEnd/>
            <a:tailEnd type="triangle" w="med" len="med"/>
          </a:ln>
        </p:spPr>
        <p:txBody>
          <a:bodyPr/>
          <a:lstStyle/>
          <a:p>
            <a:endParaRPr lang="en-US"/>
          </a:p>
        </p:txBody>
      </p:sp>
      <p:sp>
        <p:nvSpPr>
          <p:cNvPr id="45068" name="Line 12"/>
          <p:cNvSpPr>
            <a:spLocks noChangeShapeType="1"/>
          </p:cNvSpPr>
          <p:nvPr/>
        </p:nvSpPr>
        <p:spPr bwMode="auto">
          <a:xfrm>
            <a:off x="5379716" y="3581400"/>
            <a:ext cx="45719" cy="381000"/>
          </a:xfrm>
          <a:prstGeom prst="line">
            <a:avLst/>
          </a:prstGeom>
          <a:noFill/>
          <a:ln w="28575">
            <a:solidFill>
              <a:srgbClr val="FFFF00"/>
            </a:solidFill>
            <a:round/>
            <a:headEnd/>
            <a:tailEnd type="triangle" w="med" len="med"/>
          </a:ln>
        </p:spPr>
        <p:txBody>
          <a:bodyPr/>
          <a:lstStyle/>
          <a:p>
            <a:endParaRPr lang="en-US"/>
          </a:p>
        </p:txBody>
      </p:sp>
      <p:sp>
        <p:nvSpPr>
          <p:cNvPr id="45069" name="Line 13"/>
          <p:cNvSpPr>
            <a:spLocks noChangeShapeType="1"/>
          </p:cNvSpPr>
          <p:nvPr/>
        </p:nvSpPr>
        <p:spPr bwMode="auto">
          <a:xfrm>
            <a:off x="7010400" y="3505200"/>
            <a:ext cx="1588" cy="342900"/>
          </a:xfrm>
          <a:prstGeom prst="line">
            <a:avLst/>
          </a:prstGeom>
          <a:noFill/>
          <a:ln w="28575">
            <a:solidFill>
              <a:srgbClr val="FFFF00"/>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p:cTn id="7" dur="500" fill="hold"/>
                                        <p:tgtEl>
                                          <p:spTgt spid="45058"/>
                                        </p:tgtEl>
                                        <p:attrNameLst>
                                          <p:attrName>ppt_w</p:attrName>
                                        </p:attrNameLst>
                                      </p:cBhvr>
                                      <p:tavLst>
                                        <p:tav tm="0">
                                          <p:val>
                                            <p:strVal val="4*#ppt_w"/>
                                          </p:val>
                                        </p:tav>
                                        <p:tav tm="100000">
                                          <p:val>
                                            <p:strVal val="#ppt_w"/>
                                          </p:val>
                                        </p:tav>
                                      </p:tavLst>
                                    </p:anim>
                                    <p:anim calcmode="lin" valueType="num">
                                      <p:cBhvr>
                                        <p:cTn id="8" dur="500" fill="hold"/>
                                        <p:tgtEl>
                                          <p:spTgt spid="45058"/>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5059"/>
                                        </p:tgtEl>
                                        <p:attrNameLst>
                                          <p:attrName>style.visibility</p:attrName>
                                        </p:attrNameLst>
                                      </p:cBhvr>
                                      <p:to>
                                        <p:strVal val="visible"/>
                                      </p:to>
                                    </p:set>
                                    <p:animEffect transition="in" filter="dissolve">
                                      <p:cBhvr>
                                        <p:cTn id="13" dur="500"/>
                                        <p:tgtEl>
                                          <p:spTgt spid="4505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45065"/>
                                        </p:tgtEl>
                                        <p:attrNameLst>
                                          <p:attrName>style.visibility</p:attrName>
                                        </p:attrNameLst>
                                      </p:cBhvr>
                                      <p:to>
                                        <p:strVal val="visible"/>
                                      </p:to>
                                    </p:set>
                                    <p:anim calcmode="lin" valueType="num">
                                      <p:cBhvr additive="base">
                                        <p:cTn id="18" dur="500" fill="hold"/>
                                        <p:tgtEl>
                                          <p:spTgt spid="45065"/>
                                        </p:tgtEl>
                                        <p:attrNameLst>
                                          <p:attrName>ppt_x</p:attrName>
                                        </p:attrNameLst>
                                      </p:cBhvr>
                                      <p:tavLst>
                                        <p:tav tm="0">
                                          <p:val>
                                            <p:strVal val="#ppt_x"/>
                                          </p:val>
                                        </p:tav>
                                        <p:tav tm="100000">
                                          <p:val>
                                            <p:strVal val="#ppt_x"/>
                                          </p:val>
                                        </p:tav>
                                      </p:tavLst>
                                    </p:anim>
                                    <p:anim calcmode="lin" valueType="num">
                                      <p:cBhvr additive="base">
                                        <p:cTn id="19" dur="500" fill="hold"/>
                                        <p:tgtEl>
                                          <p:spTgt spid="45065"/>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45064"/>
                                        </p:tgtEl>
                                        <p:attrNameLst>
                                          <p:attrName>style.visibility</p:attrName>
                                        </p:attrNameLst>
                                      </p:cBhvr>
                                      <p:to>
                                        <p:strVal val="visible"/>
                                      </p:to>
                                    </p:set>
                                    <p:anim calcmode="lin" valueType="num">
                                      <p:cBhvr additive="base">
                                        <p:cTn id="24" dur="500" fill="hold"/>
                                        <p:tgtEl>
                                          <p:spTgt spid="45064"/>
                                        </p:tgtEl>
                                        <p:attrNameLst>
                                          <p:attrName>ppt_x</p:attrName>
                                        </p:attrNameLst>
                                      </p:cBhvr>
                                      <p:tavLst>
                                        <p:tav tm="0">
                                          <p:val>
                                            <p:strVal val="0-#ppt_w/2"/>
                                          </p:val>
                                        </p:tav>
                                        <p:tav tm="100000">
                                          <p:val>
                                            <p:strVal val="#ppt_x"/>
                                          </p:val>
                                        </p:tav>
                                      </p:tavLst>
                                    </p:anim>
                                    <p:anim calcmode="lin" valueType="num">
                                      <p:cBhvr additive="base">
                                        <p:cTn id="25" dur="500" fill="hold"/>
                                        <p:tgtEl>
                                          <p:spTgt spid="45064"/>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1" fill="hold" grpId="0" nodeType="clickEffect">
                                  <p:stCondLst>
                                    <p:cond delay="0"/>
                                  </p:stCondLst>
                                  <p:childTnLst>
                                    <p:set>
                                      <p:cBhvr>
                                        <p:cTn id="29" dur="1" fill="hold">
                                          <p:stCondLst>
                                            <p:cond delay="0"/>
                                          </p:stCondLst>
                                        </p:cTn>
                                        <p:tgtEl>
                                          <p:spTgt spid="45066"/>
                                        </p:tgtEl>
                                        <p:attrNameLst>
                                          <p:attrName>style.visibility</p:attrName>
                                        </p:attrNameLst>
                                      </p:cBhvr>
                                      <p:to>
                                        <p:strVal val="visible"/>
                                      </p:to>
                                    </p:set>
                                    <p:anim calcmode="lin" valueType="num">
                                      <p:cBhvr additive="base">
                                        <p:cTn id="30" dur="500" fill="hold"/>
                                        <p:tgtEl>
                                          <p:spTgt spid="45066"/>
                                        </p:tgtEl>
                                        <p:attrNameLst>
                                          <p:attrName>ppt_x</p:attrName>
                                        </p:attrNameLst>
                                      </p:cBhvr>
                                      <p:tavLst>
                                        <p:tav tm="0">
                                          <p:val>
                                            <p:strVal val="#ppt_x"/>
                                          </p:val>
                                        </p:tav>
                                        <p:tav tm="100000">
                                          <p:val>
                                            <p:strVal val="#ppt_x"/>
                                          </p:val>
                                        </p:tav>
                                      </p:tavLst>
                                    </p:anim>
                                    <p:anim calcmode="lin" valueType="num">
                                      <p:cBhvr additive="base">
                                        <p:cTn id="31" dur="500" fill="hold"/>
                                        <p:tgtEl>
                                          <p:spTgt spid="45066"/>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1" fill="hold" grpId="0" nodeType="clickEffect">
                                  <p:stCondLst>
                                    <p:cond delay="0"/>
                                  </p:stCondLst>
                                  <p:childTnLst>
                                    <p:set>
                                      <p:cBhvr>
                                        <p:cTn id="35" dur="1" fill="hold">
                                          <p:stCondLst>
                                            <p:cond delay="0"/>
                                          </p:stCondLst>
                                        </p:cTn>
                                        <p:tgtEl>
                                          <p:spTgt spid="45067"/>
                                        </p:tgtEl>
                                        <p:attrNameLst>
                                          <p:attrName>style.visibility</p:attrName>
                                        </p:attrNameLst>
                                      </p:cBhvr>
                                      <p:to>
                                        <p:strVal val="visible"/>
                                      </p:to>
                                    </p:set>
                                    <p:anim calcmode="lin" valueType="num">
                                      <p:cBhvr additive="base">
                                        <p:cTn id="36" dur="500" fill="hold"/>
                                        <p:tgtEl>
                                          <p:spTgt spid="45067"/>
                                        </p:tgtEl>
                                        <p:attrNameLst>
                                          <p:attrName>ppt_x</p:attrName>
                                        </p:attrNameLst>
                                      </p:cBhvr>
                                      <p:tavLst>
                                        <p:tav tm="0">
                                          <p:val>
                                            <p:strVal val="#ppt_x"/>
                                          </p:val>
                                        </p:tav>
                                        <p:tav tm="100000">
                                          <p:val>
                                            <p:strVal val="#ppt_x"/>
                                          </p:val>
                                        </p:tav>
                                      </p:tavLst>
                                    </p:anim>
                                    <p:anim calcmode="lin" valueType="num">
                                      <p:cBhvr additive="base">
                                        <p:cTn id="37" dur="500" fill="hold"/>
                                        <p:tgtEl>
                                          <p:spTgt spid="45067"/>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45068"/>
                                        </p:tgtEl>
                                        <p:attrNameLst>
                                          <p:attrName>style.visibility</p:attrName>
                                        </p:attrNameLst>
                                      </p:cBhvr>
                                      <p:to>
                                        <p:strVal val="visible"/>
                                      </p:to>
                                    </p:set>
                                    <p:anim calcmode="lin" valueType="num">
                                      <p:cBhvr additive="base">
                                        <p:cTn id="42" dur="500" fill="hold"/>
                                        <p:tgtEl>
                                          <p:spTgt spid="45068"/>
                                        </p:tgtEl>
                                        <p:attrNameLst>
                                          <p:attrName>ppt_x</p:attrName>
                                        </p:attrNameLst>
                                      </p:cBhvr>
                                      <p:tavLst>
                                        <p:tav tm="0">
                                          <p:val>
                                            <p:strVal val="#ppt_x"/>
                                          </p:val>
                                        </p:tav>
                                        <p:tav tm="100000">
                                          <p:val>
                                            <p:strVal val="#ppt_x"/>
                                          </p:val>
                                        </p:tav>
                                      </p:tavLst>
                                    </p:anim>
                                    <p:anim calcmode="lin" valueType="num">
                                      <p:cBhvr additive="base">
                                        <p:cTn id="43" dur="500" fill="hold"/>
                                        <p:tgtEl>
                                          <p:spTgt spid="45068"/>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1" fill="hold" grpId="0" nodeType="clickEffect">
                                  <p:stCondLst>
                                    <p:cond delay="0"/>
                                  </p:stCondLst>
                                  <p:childTnLst>
                                    <p:set>
                                      <p:cBhvr>
                                        <p:cTn id="47" dur="1" fill="hold">
                                          <p:stCondLst>
                                            <p:cond delay="0"/>
                                          </p:stCondLst>
                                        </p:cTn>
                                        <p:tgtEl>
                                          <p:spTgt spid="45069"/>
                                        </p:tgtEl>
                                        <p:attrNameLst>
                                          <p:attrName>style.visibility</p:attrName>
                                        </p:attrNameLst>
                                      </p:cBhvr>
                                      <p:to>
                                        <p:strVal val="visible"/>
                                      </p:to>
                                    </p:set>
                                    <p:anim calcmode="lin" valueType="num">
                                      <p:cBhvr additive="base">
                                        <p:cTn id="48" dur="500" fill="hold"/>
                                        <p:tgtEl>
                                          <p:spTgt spid="45069"/>
                                        </p:tgtEl>
                                        <p:attrNameLst>
                                          <p:attrName>ppt_x</p:attrName>
                                        </p:attrNameLst>
                                      </p:cBhvr>
                                      <p:tavLst>
                                        <p:tav tm="0">
                                          <p:val>
                                            <p:strVal val="#ppt_x"/>
                                          </p:val>
                                        </p:tav>
                                        <p:tav tm="100000">
                                          <p:val>
                                            <p:strVal val="#ppt_x"/>
                                          </p:val>
                                        </p:tav>
                                      </p:tavLst>
                                    </p:anim>
                                    <p:anim calcmode="lin" valueType="num">
                                      <p:cBhvr additive="base">
                                        <p:cTn id="49" dur="500" fill="hold"/>
                                        <p:tgtEl>
                                          <p:spTgt spid="45069"/>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5060"/>
                                        </p:tgtEl>
                                        <p:attrNameLst>
                                          <p:attrName>style.visibility</p:attrName>
                                        </p:attrNameLst>
                                      </p:cBhvr>
                                      <p:to>
                                        <p:strVal val="visible"/>
                                      </p:to>
                                    </p:set>
                                    <p:anim calcmode="lin" valueType="num">
                                      <p:cBhvr additive="base">
                                        <p:cTn id="54" dur="500" fill="hold"/>
                                        <p:tgtEl>
                                          <p:spTgt spid="45060"/>
                                        </p:tgtEl>
                                        <p:attrNameLst>
                                          <p:attrName>ppt_x</p:attrName>
                                        </p:attrNameLst>
                                      </p:cBhvr>
                                      <p:tavLst>
                                        <p:tav tm="0">
                                          <p:val>
                                            <p:strVal val="#ppt_x"/>
                                          </p:val>
                                        </p:tav>
                                        <p:tav tm="100000">
                                          <p:val>
                                            <p:strVal val="#ppt_x"/>
                                          </p:val>
                                        </p:tav>
                                      </p:tavLst>
                                    </p:anim>
                                    <p:anim calcmode="lin" valueType="num">
                                      <p:cBhvr additive="base">
                                        <p:cTn id="55" dur="500" fill="hold"/>
                                        <p:tgtEl>
                                          <p:spTgt spid="45060"/>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45061"/>
                                        </p:tgtEl>
                                        <p:attrNameLst>
                                          <p:attrName>style.visibility</p:attrName>
                                        </p:attrNameLst>
                                      </p:cBhvr>
                                      <p:to>
                                        <p:strVal val="visible"/>
                                      </p:to>
                                    </p:set>
                                    <p:anim calcmode="lin" valueType="num">
                                      <p:cBhvr additive="base">
                                        <p:cTn id="60" dur="500" fill="hold"/>
                                        <p:tgtEl>
                                          <p:spTgt spid="45061"/>
                                        </p:tgtEl>
                                        <p:attrNameLst>
                                          <p:attrName>ppt_x</p:attrName>
                                        </p:attrNameLst>
                                      </p:cBhvr>
                                      <p:tavLst>
                                        <p:tav tm="0">
                                          <p:val>
                                            <p:strVal val="#ppt_x"/>
                                          </p:val>
                                        </p:tav>
                                        <p:tav tm="100000">
                                          <p:val>
                                            <p:strVal val="#ppt_x"/>
                                          </p:val>
                                        </p:tav>
                                      </p:tavLst>
                                    </p:anim>
                                    <p:anim calcmode="lin" valueType="num">
                                      <p:cBhvr additive="base">
                                        <p:cTn id="61"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45062"/>
                                        </p:tgtEl>
                                        <p:attrNameLst>
                                          <p:attrName>style.visibility</p:attrName>
                                        </p:attrNameLst>
                                      </p:cBhvr>
                                      <p:to>
                                        <p:strVal val="visible"/>
                                      </p:to>
                                    </p:set>
                                    <p:anim calcmode="lin" valueType="num">
                                      <p:cBhvr additive="base">
                                        <p:cTn id="66" dur="500" fill="hold"/>
                                        <p:tgtEl>
                                          <p:spTgt spid="45062"/>
                                        </p:tgtEl>
                                        <p:attrNameLst>
                                          <p:attrName>ppt_x</p:attrName>
                                        </p:attrNameLst>
                                      </p:cBhvr>
                                      <p:tavLst>
                                        <p:tav tm="0">
                                          <p:val>
                                            <p:strVal val="#ppt_x"/>
                                          </p:val>
                                        </p:tav>
                                        <p:tav tm="100000">
                                          <p:val>
                                            <p:strVal val="#ppt_x"/>
                                          </p:val>
                                        </p:tav>
                                      </p:tavLst>
                                    </p:anim>
                                    <p:anim calcmode="lin" valueType="num">
                                      <p:cBhvr additive="base">
                                        <p:cTn id="67" dur="500" fill="hold"/>
                                        <p:tgtEl>
                                          <p:spTgt spid="45062"/>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45063"/>
                                        </p:tgtEl>
                                        <p:attrNameLst>
                                          <p:attrName>style.visibility</p:attrName>
                                        </p:attrNameLst>
                                      </p:cBhvr>
                                      <p:to>
                                        <p:strVal val="visible"/>
                                      </p:to>
                                    </p:set>
                                    <p:anim calcmode="lin" valueType="num">
                                      <p:cBhvr additive="base">
                                        <p:cTn id="72" dur="500" fill="hold"/>
                                        <p:tgtEl>
                                          <p:spTgt spid="45063"/>
                                        </p:tgtEl>
                                        <p:attrNameLst>
                                          <p:attrName>ppt_x</p:attrName>
                                        </p:attrNameLst>
                                      </p:cBhvr>
                                      <p:tavLst>
                                        <p:tav tm="0">
                                          <p:val>
                                            <p:strVal val="#ppt_x"/>
                                          </p:val>
                                        </p:tav>
                                        <p:tav tm="100000">
                                          <p:val>
                                            <p:strVal val="#ppt_x"/>
                                          </p:val>
                                        </p:tav>
                                      </p:tavLst>
                                    </p:anim>
                                    <p:anim calcmode="lin" valueType="num">
                                      <p:cBhvr additive="base">
                                        <p:cTn id="73" dur="500" fill="hold"/>
                                        <p:tgtEl>
                                          <p:spTgt spid="450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animBg="1" autoUpdateAnimBg="0"/>
      <p:bldP spid="45060" grpId="0" animBg="1" autoUpdateAnimBg="0"/>
      <p:bldP spid="45061" grpId="0" animBg="1" autoUpdateAnimBg="0"/>
      <p:bldP spid="45062" grpId="0" animBg="1" autoUpdateAnimBg="0"/>
      <p:bldP spid="45063" grpId="0" animBg="1" autoUpdateAnimBg="0"/>
      <p:bldP spid="45064" grpId="0" animBg="1"/>
      <p:bldP spid="45065" grpId="0" animBg="1"/>
      <p:bldP spid="45066" grpId="0" animBg="1"/>
      <p:bldP spid="45067" grpId="0" animBg="1"/>
      <p:bldP spid="45068" grpId="0" animBg="1"/>
      <p:bldP spid="4506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077200" cy="6172200"/>
          </a:xfrm>
        </p:spPr>
        <p:txBody>
          <a:bodyPr>
            <a:normAutofit lnSpcReduction="10000"/>
          </a:bodyPr>
          <a:lstStyle/>
          <a:p>
            <a:pPr algn="just"/>
            <a:r>
              <a:rPr lang="en-US" sz="2400" b="1" i="1" dirty="0">
                <a:solidFill>
                  <a:srgbClr val="FFFF00"/>
                </a:solidFill>
                <a:latin typeface="Times New Roman" pitchFamily="18" charset="0"/>
                <a:cs typeface="Times New Roman" pitchFamily="18" charset="0"/>
              </a:rPr>
              <a:t>Principle of Risk Variation</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Risk refers to inability of firm to meet its obligation as and when they become due for payment. Larger investment in current assets with less dependence on short-term borrowings increases liquidity, reduces risk and thereby decreases opportunity for gain or loss. </a:t>
            </a:r>
          </a:p>
          <a:p>
            <a:pPr algn="just"/>
            <a:r>
              <a:rPr lang="en-US" sz="2400" b="1" i="1" dirty="0"/>
              <a:t> </a:t>
            </a:r>
            <a:r>
              <a:rPr lang="en-US" sz="2400" b="1" i="1" dirty="0">
                <a:solidFill>
                  <a:srgbClr val="FFFF00"/>
                </a:solidFill>
                <a:latin typeface="Times New Roman" pitchFamily="18" charset="0"/>
                <a:cs typeface="Times New Roman" pitchFamily="18" charset="0"/>
              </a:rPr>
              <a:t>Principle of Cost of Capital</a:t>
            </a:r>
            <a:r>
              <a:rPr lang="en-US" sz="2400" b="1" dirty="0">
                <a:solidFill>
                  <a:srgbClr val="FFFF00"/>
                </a:solidFill>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The various sources of raising working capital finance have different cost of capital and degree of risk involved. Generally, higher the risk lower is cost and lower the risk higher is the cost. A sound working capital management should always try to achieve proper balance between these two.</a:t>
            </a:r>
            <a:endParaRPr lang="en-US" sz="2400" dirty="0">
              <a:solidFill>
                <a:srgbClr val="FFFF00"/>
              </a:solidFill>
              <a:latin typeface="Times New Roman" pitchFamily="18" charset="0"/>
              <a:cs typeface="Times New Roman" pitchFamily="18" charset="0"/>
            </a:endParaRPr>
          </a:p>
          <a:p>
            <a:pPr algn="just"/>
            <a:r>
              <a:rPr lang="en-US" sz="2400" b="1" i="1" dirty="0">
                <a:solidFill>
                  <a:srgbClr val="FFFF00"/>
                </a:solidFill>
              </a:rPr>
              <a:t>Principle of Equity Position</a:t>
            </a:r>
            <a:r>
              <a:rPr lang="en-US" sz="2400" b="1" dirty="0"/>
              <a:t>: </a:t>
            </a:r>
            <a:r>
              <a:rPr lang="en-US" sz="2400" dirty="0"/>
              <a:t>This principle is concerned with planning the total investment in current assets. According to this principle, the amount of working capital invested in each component should be adequately justified by firm’s equity position.</a:t>
            </a:r>
            <a:endParaRPr lang="en-US"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62500" lnSpcReduction="20000"/>
          </a:bodyPr>
          <a:lstStyle/>
          <a:p>
            <a:pPr algn="just"/>
            <a:r>
              <a:rPr lang="en-US" sz="3600" b="1" i="1" dirty="0">
                <a:solidFill>
                  <a:srgbClr val="FFFF00"/>
                </a:solidFill>
                <a:latin typeface="Times New Roman" pitchFamily="18" charset="0"/>
                <a:cs typeface="Times New Roman" pitchFamily="18" charset="0"/>
              </a:rPr>
              <a:t>Principle of Maturity of Payment</a:t>
            </a:r>
            <a:r>
              <a:rPr lang="en-US" sz="3600" b="1" dirty="0">
                <a:latin typeface="Times New Roman" pitchFamily="18" charset="0"/>
                <a:cs typeface="Times New Roman" pitchFamily="18" charset="0"/>
              </a:rPr>
              <a:t>: </a:t>
            </a:r>
            <a:r>
              <a:rPr lang="en-US" sz="3600" dirty="0">
                <a:latin typeface="Times New Roman" pitchFamily="18" charset="0"/>
                <a:cs typeface="Times New Roman" pitchFamily="18" charset="0"/>
              </a:rPr>
              <a:t>This principle is concerned with planning the sources of finance for working capital. According to this principle, a firm should make every effort to relate maturities of payment to its flow of internally generated funds.</a:t>
            </a:r>
          </a:p>
          <a:p>
            <a:pPr algn="just"/>
            <a:endParaRPr lang="en-US" sz="3600" b="1" dirty="0">
              <a:latin typeface="Times New Roman" pitchFamily="18" charset="0"/>
              <a:cs typeface="Times New Roman" pitchFamily="18" charset="0"/>
            </a:endParaRPr>
          </a:p>
          <a:p>
            <a:pPr algn="just"/>
            <a:r>
              <a:rPr lang="en-US" sz="3600" b="1" dirty="0">
                <a:solidFill>
                  <a:srgbClr val="FFFF00"/>
                </a:solidFill>
                <a:latin typeface="Times New Roman" pitchFamily="18" charset="0"/>
                <a:cs typeface="Times New Roman" pitchFamily="18" charset="0"/>
              </a:rPr>
              <a:t>Hedging Vs Conservative Approa</a:t>
            </a:r>
            <a:r>
              <a:rPr lang="en-US" sz="3600" b="1" dirty="0">
                <a:latin typeface="Times New Roman" pitchFamily="18" charset="0"/>
                <a:cs typeface="Times New Roman" pitchFamily="18" charset="0"/>
              </a:rPr>
              <a:t>ch</a:t>
            </a:r>
          </a:p>
          <a:p>
            <a:pPr algn="just">
              <a:buNone/>
            </a:pPr>
            <a:r>
              <a:rPr lang="en-US" sz="3600" dirty="0">
                <a:latin typeface="Times New Roman" pitchFamily="18" charset="0"/>
                <a:cs typeface="Times New Roman" pitchFamily="18" charset="0"/>
              </a:rPr>
              <a:t>    </a:t>
            </a:r>
          </a:p>
          <a:p>
            <a:pPr algn="just">
              <a:buNone/>
            </a:pPr>
            <a:r>
              <a:rPr lang="en-US" sz="3600" dirty="0">
                <a:latin typeface="Times New Roman" pitchFamily="18" charset="0"/>
                <a:cs typeface="Times New Roman" pitchFamily="18" charset="0"/>
              </a:rPr>
              <a:t>     The Hedging Approach says that permanent requirement should be financed by long term sources while the temporary requirement should be financed by short-term sources of finance. The Conservative approach on the other hand says that the working capital requirement be financed from long-term sources. The Aggressive approach says that even a part of permanent requirement may be financed out of short-term funds.</a:t>
            </a:r>
          </a:p>
          <a:p>
            <a:endParaRPr lang="en-US" dirty="0"/>
          </a:p>
          <a:p>
            <a:pPr>
              <a:buNone/>
            </a:pPr>
            <a:r>
              <a:rPr lang="en-US" dirty="0"/>
              <a:t> </a:t>
            </a:r>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077200" cy="6477000"/>
          </a:xfrm>
        </p:spPr>
        <p:txBody>
          <a:bodyPr>
            <a:normAutofit fontScale="25000" lnSpcReduction="20000"/>
          </a:bodyPr>
          <a:lstStyle/>
          <a:p>
            <a:r>
              <a:rPr lang="en-US" sz="8600" b="1" dirty="0">
                <a:solidFill>
                  <a:srgbClr val="FFFF00"/>
                </a:solidFill>
                <a:latin typeface="Times New Roman" pitchFamily="18" charset="0"/>
                <a:cs typeface="Times New Roman" pitchFamily="18" charset="0"/>
              </a:rPr>
              <a:t>Lets Sum Up</a:t>
            </a:r>
          </a:p>
          <a:p>
            <a:pPr algn="just"/>
            <a:r>
              <a:rPr lang="en-US" sz="8600" dirty="0">
                <a:latin typeface="Times New Roman" pitchFamily="18" charset="0"/>
                <a:cs typeface="Times New Roman" pitchFamily="18" charset="0"/>
              </a:rPr>
              <a:t>The term working capital may be used to denote either the gross working capital which refers to total current assets or net working capital which refers to excess of current asset over current liabilities.</a:t>
            </a:r>
          </a:p>
          <a:p>
            <a:pPr algn="just"/>
            <a:r>
              <a:rPr lang="en-US" sz="8600" dirty="0">
                <a:latin typeface="Times New Roman" pitchFamily="18" charset="0"/>
                <a:cs typeface="Times New Roman" pitchFamily="18" charset="0"/>
              </a:rPr>
              <a:t>The working capital requirement for a firm depends upon several factors such as Nature or Character of Business,</a:t>
            </a:r>
            <a:r>
              <a:rPr lang="en-US" sz="8600" b="1" dirty="0">
                <a:latin typeface="Times New Roman" pitchFamily="18" charset="0"/>
                <a:cs typeface="Times New Roman" pitchFamily="18" charset="0"/>
              </a:rPr>
              <a:t> </a:t>
            </a:r>
            <a:r>
              <a:rPr lang="en-US" sz="8600" dirty="0">
                <a:latin typeface="Times New Roman" pitchFamily="18" charset="0"/>
                <a:cs typeface="Times New Roman" pitchFamily="18" charset="0"/>
              </a:rPr>
              <a:t>Credit Policy, Price level changes, business cycles, manufacturing process, production policy.</a:t>
            </a:r>
          </a:p>
          <a:p>
            <a:pPr algn="just"/>
            <a:r>
              <a:rPr lang="en-US" sz="8600" dirty="0">
                <a:latin typeface="Times New Roman" pitchFamily="18" charset="0"/>
                <a:cs typeface="Times New Roman" pitchFamily="18" charset="0"/>
              </a:rPr>
              <a:t>The working capital need of the firm may be bifurcated into permanent and temporary working capital.</a:t>
            </a:r>
          </a:p>
          <a:p>
            <a:pPr algn="just"/>
            <a:r>
              <a:rPr lang="en-US" sz="8600" dirty="0">
                <a:latin typeface="Times New Roman" pitchFamily="18" charset="0"/>
                <a:cs typeface="Times New Roman" pitchFamily="18" charset="0"/>
              </a:rPr>
              <a:t>The Hedging Approach says that permanent requirement should be financed by long term sources while the temporary requirement should be financed by short-term sources of finance. The Conservative approach on the other hand says that the working capital requirement be financed from long-term sources. The Aggressive approach says that even a part of permanent requirement may be financed out of short-term funds.</a:t>
            </a:r>
          </a:p>
          <a:p>
            <a:pPr algn="just"/>
            <a:r>
              <a:rPr lang="en-US" sz="8600" dirty="0">
                <a:latin typeface="Times New Roman" pitchFamily="18" charset="0"/>
                <a:cs typeface="Times New Roman" pitchFamily="18" charset="0"/>
              </a:rPr>
              <a:t>Every firm must monitor the working capital position and for this purpose certain accounting ratios may be calculated.</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a:p>
            <a:pPr>
              <a:buNone/>
            </a:pPr>
            <a:r>
              <a:rPr lang="en-US" dirty="0"/>
              <a:t>             </a:t>
            </a:r>
            <a:r>
              <a:rPr lang="en-US" sz="6600" dirty="0">
                <a:solidFill>
                  <a:srgbClr val="FFFF00"/>
                </a:solidFill>
                <a:latin typeface="Times New Roman" pitchFamily="18" charset="0"/>
                <a:cs typeface="Times New Roman" pitchFamily="18"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96962"/>
          </a:xfrm>
        </p:spPr>
        <p:txBody>
          <a:bodyPr>
            <a:normAutofit/>
          </a:bodyPr>
          <a:lstStyle/>
          <a:p>
            <a:pPr algn="ctr"/>
            <a:r>
              <a:rPr lang="en-US" sz="3200" b="1" dirty="0">
                <a:solidFill>
                  <a:srgbClr val="FFFF00"/>
                </a:solidFill>
                <a:latin typeface="Times New Roman" pitchFamily="18" charset="0"/>
                <a:cs typeface="Times New Roman" pitchFamily="18" charset="0"/>
              </a:rPr>
              <a:t>CHAPTER OBJECTIVES</a:t>
            </a:r>
            <a:endParaRPr lang="en-US" sz="3200"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001000" cy="4983163"/>
          </a:xfrm>
        </p:spPr>
        <p:txBody>
          <a:bodyPr/>
          <a:lstStyle/>
          <a:p>
            <a:pPr algn="ctr">
              <a:buNone/>
            </a:pPr>
            <a:r>
              <a:rPr lang="en-US" sz="2800" b="1" dirty="0">
                <a:solidFill>
                  <a:srgbClr val="FFFF00"/>
                </a:solidFill>
                <a:latin typeface="Times New Roman" pitchFamily="18" charset="0"/>
                <a:cs typeface="Times New Roman" pitchFamily="18" charset="0"/>
              </a:rPr>
              <a:t>After studying this Chapter  you should understand and be able to</a:t>
            </a:r>
          </a:p>
          <a:p>
            <a:pPr algn="just"/>
            <a:r>
              <a:rPr lang="en-US" sz="2400" dirty="0">
                <a:latin typeface="Times New Roman" pitchFamily="18" charset="0"/>
                <a:cs typeface="Times New Roman" pitchFamily="18" charset="0"/>
              </a:rPr>
              <a:t>Define working capital </a:t>
            </a:r>
          </a:p>
          <a:p>
            <a:pPr algn="just"/>
            <a:r>
              <a:rPr lang="en-US" sz="2400" dirty="0">
                <a:latin typeface="Times New Roman" pitchFamily="18" charset="0"/>
                <a:cs typeface="Times New Roman" pitchFamily="18" charset="0"/>
              </a:rPr>
              <a:t>Working capital concepts</a:t>
            </a:r>
          </a:p>
          <a:p>
            <a:pPr algn="just"/>
            <a:r>
              <a:rPr lang="en-US" sz="2400" dirty="0">
                <a:latin typeface="Times New Roman" pitchFamily="18" charset="0"/>
                <a:cs typeface="Times New Roman" pitchFamily="18" charset="0"/>
              </a:rPr>
              <a:t>Types of Working Capital, Importance of Working Capital</a:t>
            </a:r>
          </a:p>
          <a:p>
            <a:pPr algn="just"/>
            <a:r>
              <a:rPr lang="en-US" sz="2400" dirty="0">
                <a:latin typeface="Times New Roman" pitchFamily="18" charset="0"/>
                <a:cs typeface="Times New Roman" pitchFamily="18" charset="0"/>
              </a:rPr>
              <a:t>Significance of WC Management</a:t>
            </a:r>
          </a:p>
          <a:p>
            <a:pPr algn="just"/>
            <a:r>
              <a:rPr lang="en-US" sz="2400" dirty="0">
                <a:latin typeface="Times New Roman" pitchFamily="18" charset="0"/>
                <a:cs typeface="Times New Roman" pitchFamily="18" charset="0"/>
              </a:rPr>
              <a:t>Factors determining WC Requirement</a:t>
            </a:r>
          </a:p>
          <a:p>
            <a:pPr algn="just"/>
            <a:r>
              <a:rPr lang="en-US" sz="2400" dirty="0">
                <a:latin typeface="Times New Roman" pitchFamily="18" charset="0"/>
                <a:cs typeface="Times New Roman" pitchFamily="18" charset="0"/>
              </a:rPr>
              <a:t>Different components of WC</a:t>
            </a:r>
          </a:p>
          <a:p>
            <a:pPr algn="just"/>
            <a:r>
              <a:rPr lang="en-US" sz="2400" dirty="0">
                <a:latin typeface="Times New Roman" pitchFamily="18" charset="0"/>
                <a:cs typeface="Times New Roman" pitchFamily="18" charset="0"/>
              </a:rPr>
              <a:t>Working capital cycle</a:t>
            </a:r>
          </a:p>
          <a:p>
            <a:pPr algn="just"/>
            <a:r>
              <a:rPr lang="en-US" sz="2400" dirty="0">
                <a:latin typeface="Times New Roman" pitchFamily="18" charset="0"/>
                <a:cs typeface="Times New Roman" pitchFamily="18" charset="0"/>
              </a:rPr>
              <a:t>Working capital requirement forecast</a:t>
            </a:r>
          </a:p>
          <a:p>
            <a:pPr algn="just"/>
            <a:r>
              <a:rPr lang="en-US" sz="2400" dirty="0">
                <a:latin typeface="Times New Roman" pitchFamily="18" charset="0"/>
                <a:cs typeface="Times New Roman" pitchFamily="18" charset="0"/>
              </a:rPr>
              <a:t>Working Capital Management</a:t>
            </a:r>
          </a:p>
          <a:p>
            <a:endParaRPr lang="en-US" sz="2400" dirty="0">
              <a:latin typeface="Times New Roman" pitchFamily="18" charset="0"/>
              <a:cs typeface="Times New Roman" pitchFamily="18" charset="0"/>
            </a:endParaRPr>
          </a:p>
          <a:p>
            <a:endParaRPr lang="en-US"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Working Capital Concept</a:t>
            </a:r>
          </a:p>
        </p:txBody>
      </p:sp>
      <p:sp>
        <p:nvSpPr>
          <p:cNvPr id="3" name="Content Placeholder 2"/>
          <p:cNvSpPr>
            <a:spLocks noGrp="1"/>
          </p:cNvSpPr>
          <p:nvPr>
            <p:ph idx="1"/>
          </p:nvPr>
        </p:nvSpPr>
        <p:spPr>
          <a:xfrm>
            <a:off x="457200" y="1143000"/>
            <a:ext cx="8229600" cy="5562600"/>
          </a:xfrm>
        </p:spPr>
        <p:txBody>
          <a:bodyPr>
            <a:normAutofit fontScale="25000" lnSpcReduction="20000"/>
          </a:bodyPr>
          <a:lstStyle/>
          <a:p>
            <a:pPr algn="just">
              <a:lnSpc>
                <a:spcPct val="170000"/>
              </a:lnSpc>
            </a:pPr>
            <a:r>
              <a:rPr lang="en-US" sz="9600" b="1" dirty="0">
                <a:latin typeface="Times New Roman" pitchFamily="18" charset="0"/>
                <a:cs typeface="Times New Roman" pitchFamily="18" charset="0"/>
              </a:rPr>
              <a:t>Working capital is amount of funds necessary to cover the cost of operating the enterprise. Working Capital refers to that part of the firm’s capital, which is required for financing short-term or current assets like Cash, short term marketable securities, debtors and inventories etc.  Funds invested in current assets keep revolving fast and are constantly converted into cash and this cash flow out again in exchange for other current assets.  Working Capital is also known as </a:t>
            </a:r>
            <a:r>
              <a:rPr lang="en-US" sz="9600" b="1" u="sng" dirty="0">
                <a:latin typeface="Times New Roman" pitchFamily="18" charset="0"/>
                <a:cs typeface="Times New Roman" pitchFamily="18" charset="0"/>
              </a:rPr>
              <a:t>revolving or circulating capital or short-term capital.</a:t>
            </a:r>
            <a:r>
              <a:rPr lang="en-US" sz="9600" b="1" dirty="0">
                <a:latin typeface="Times New Roman" pitchFamily="18" charset="0"/>
                <a:cs typeface="Times New Roman" pitchFamily="18" charset="0"/>
              </a:rPr>
              <a:t> </a:t>
            </a:r>
          </a:p>
          <a:p>
            <a:pPr indent="228600" algn="just">
              <a:lnSpc>
                <a:spcPct val="170000"/>
              </a:lnSpc>
              <a:spcBef>
                <a:spcPts val="600"/>
              </a:spcBef>
              <a:buNone/>
            </a:pPr>
            <a:r>
              <a:rPr lang="en-US" sz="3000" dirty="0">
                <a:solidFill>
                  <a:srgbClr val="151414"/>
                </a:solidFill>
                <a:latin typeface="Times New Roman" pitchFamily="18" charset="0"/>
                <a:cs typeface="Times New Roman" pitchFamily="18" charset="0"/>
              </a:rPr>
              <a:t>						</a:t>
            </a:r>
            <a:r>
              <a:rPr lang="en-US" sz="3000" dirty="0">
                <a:solidFill>
                  <a:srgbClr val="151414"/>
                </a:solidFill>
                <a:latin typeface="Trebuchet MS"/>
              </a:rPr>
              <a:t>		</a:t>
            </a:r>
          </a:p>
          <a:p>
            <a:pPr indent="228600" algn="just">
              <a:spcBef>
                <a:spcPts val="600"/>
              </a:spcBef>
              <a:buNone/>
            </a:pPr>
            <a:endParaRPr lang="en-US" sz="3000" dirty="0">
              <a:solidFill>
                <a:srgbClr val="151414"/>
              </a:solidFill>
              <a:latin typeface="Trebuchet MS"/>
            </a:endParaRPr>
          </a:p>
          <a:p>
            <a:pPr indent="228600" algn="just">
              <a:spcBef>
                <a:spcPts val="600"/>
              </a:spcBef>
              <a:buNone/>
            </a:pPr>
            <a:endParaRPr lang="en-US" sz="3000" dirty="0">
              <a:solidFill>
                <a:srgbClr val="151414"/>
              </a:solidFill>
              <a:latin typeface="Trebuchet MS"/>
            </a:endParaRPr>
          </a:p>
          <a:p>
            <a:pPr indent="228600" algn="just">
              <a:spcBef>
                <a:spcPts val="600"/>
              </a:spcBef>
              <a:buNone/>
            </a:pPr>
            <a:endParaRPr lang="en-US" sz="3000" dirty="0">
              <a:solidFill>
                <a:srgbClr val="151414"/>
              </a:solidFill>
              <a:latin typeface="Trebuchet MS"/>
            </a:endParaRPr>
          </a:p>
          <a:p>
            <a:pPr indent="228600" algn="just">
              <a:spcBef>
                <a:spcPts val="600"/>
              </a:spcBef>
              <a:buNone/>
            </a:pPr>
            <a:endParaRPr lang="en-US" sz="3000" dirty="0">
              <a:solidFill>
                <a:srgbClr val="151414"/>
              </a:solidFill>
              <a:latin typeface="Trebuchet MS"/>
            </a:endParaRPr>
          </a:p>
          <a:p>
            <a:pPr indent="228600" algn="just">
              <a:spcBef>
                <a:spcPts val="600"/>
              </a:spcBef>
              <a:buNone/>
            </a:pPr>
            <a:endParaRPr lang="en-US" sz="3000" b="0" i="0" dirty="0">
              <a:solidFill>
                <a:srgbClr val="151414"/>
              </a:solidFill>
              <a:latin typeface="Trebuchet MS"/>
            </a:endParaRPr>
          </a:p>
          <a:p>
            <a:pPr indent="228600" algn="just">
              <a:spcBef>
                <a:spcPts val="600"/>
              </a:spcBef>
            </a:pPr>
            <a:endParaRPr lang="en-US" sz="3000" b="0" i="0" dirty="0">
              <a:solidFill>
                <a:srgbClr val="151414"/>
              </a:solidFill>
              <a:latin typeface="Trebuchet MS"/>
            </a:endParaRPr>
          </a:p>
          <a:p>
            <a:pPr indent="228600" algn="just">
              <a:spcBef>
                <a:spcPts val="600"/>
              </a:spcBef>
            </a:pPr>
            <a:endParaRPr lang="en-US" sz="3000" b="0" i="0" dirty="0">
              <a:solidFill>
                <a:srgbClr val="151414"/>
              </a:solidFill>
              <a:latin typeface="Verdana"/>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a:solidFill>
                  <a:srgbClr val="FFFF00"/>
                </a:solidFill>
              </a:rPr>
              <a:t>Classification of Working capital</a:t>
            </a:r>
          </a:p>
        </p:txBody>
      </p:sp>
      <p:sp>
        <p:nvSpPr>
          <p:cNvPr id="3" name="Content Placeholder 2"/>
          <p:cNvSpPr>
            <a:spLocks noGrp="1"/>
          </p:cNvSpPr>
          <p:nvPr>
            <p:ph idx="1"/>
          </p:nvPr>
        </p:nvSpPr>
        <p:spPr>
          <a:xfrm>
            <a:off x="457200" y="1600200"/>
            <a:ext cx="8229600" cy="4724400"/>
          </a:xfrm>
        </p:spPr>
        <p:txBody>
          <a:bodyPr>
            <a:normAutofit/>
          </a:bodyPr>
          <a:lstStyle/>
          <a:p>
            <a:pPr>
              <a:buNone/>
            </a:pPr>
            <a:endParaRPr lang="en-US" b="1" dirty="0"/>
          </a:p>
          <a:p>
            <a:pPr algn="just">
              <a:buNone/>
            </a:pPr>
            <a:r>
              <a:rPr lang="en-US" dirty="0">
                <a:latin typeface="Times New Roman" pitchFamily="18" charset="0"/>
                <a:cs typeface="Times New Roman" pitchFamily="18" charset="0"/>
              </a:rPr>
              <a:t>		</a:t>
            </a:r>
          </a:p>
          <a:p>
            <a:endParaRPr lang="en-US" dirty="0"/>
          </a:p>
        </p:txBody>
      </p:sp>
      <p:graphicFrame>
        <p:nvGraphicFramePr>
          <p:cNvPr id="4" name="Diagram 3"/>
          <p:cNvGraphicFramePr/>
          <p:nvPr/>
        </p:nvGraphicFramePr>
        <p:xfrm>
          <a:off x="1447800" y="1219200"/>
          <a:ext cx="7315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62500" lnSpcReduction="20000"/>
          </a:bodyPr>
          <a:lstStyle/>
          <a:p>
            <a:pPr algn="ctr">
              <a:buNone/>
            </a:pPr>
            <a:r>
              <a:rPr lang="en-US" sz="5100" b="1" u="sng" dirty="0">
                <a:solidFill>
                  <a:srgbClr val="FFFF00"/>
                </a:solidFill>
                <a:latin typeface="Times New Roman" pitchFamily="18" charset="0"/>
                <a:cs typeface="Times New Roman" pitchFamily="18" charset="0"/>
              </a:rPr>
              <a:t>On the Basis of Concept:</a:t>
            </a:r>
          </a:p>
          <a:p>
            <a:pPr algn="ctr">
              <a:buNone/>
            </a:pPr>
            <a:endParaRPr lang="en-US" b="1" i="1" dirty="0"/>
          </a:p>
          <a:p>
            <a:r>
              <a:rPr lang="en-US" sz="4000" b="1" i="1" dirty="0">
                <a:latin typeface="Times New Roman" pitchFamily="18" charset="0"/>
                <a:cs typeface="Times New Roman" pitchFamily="18" charset="0"/>
              </a:rPr>
              <a:t>Gross working capital</a:t>
            </a:r>
            <a:r>
              <a:rPr lang="en-US" sz="4000" dirty="0">
                <a:latin typeface="Times New Roman" pitchFamily="18" charset="0"/>
                <a:cs typeface="Times New Roman" pitchFamily="18" charset="0"/>
              </a:rPr>
              <a:t> is the capital invested in total current assets of the enterprise. Examples of current assets are : cash in hand and bank balances, Bills Receivable, Short term loans and advances, prepaid expenses, Accrued Incomes etc.  </a:t>
            </a:r>
          </a:p>
          <a:p>
            <a:r>
              <a:rPr lang="en-US" sz="4000" b="1" i="1" dirty="0">
                <a:latin typeface="Times New Roman" pitchFamily="18" charset="0"/>
                <a:cs typeface="Times New Roman" pitchFamily="18" charset="0"/>
              </a:rPr>
              <a:t>Net Working Capital = Current Assets – Current Liabilities</a:t>
            </a:r>
            <a:endParaRPr lang="en-US" sz="4000" b="1" dirty="0">
              <a:latin typeface="Times New Roman" pitchFamily="18" charset="0"/>
              <a:cs typeface="Times New Roman" pitchFamily="18" charset="0"/>
            </a:endParaRPr>
          </a:p>
          <a:p>
            <a:r>
              <a:rPr lang="en-US" sz="4000" dirty="0">
                <a:latin typeface="Times New Roman" pitchFamily="18" charset="0"/>
                <a:cs typeface="Times New Roman" pitchFamily="18" charset="0"/>
              </a:rPr>
              <a:t>When current assets exceed the current liabilities the working capital is positive and negative working capital results when current liabilities are more than current assets. </a:t>
            </a:r>
          </a:p>
          <a:p>
            <a:r>
              <a:rPr lang="en-US" sz="4000" dirty="0">
                <a:latin typeface="Times New Roman" pitchFamily="18" charset="0"/>
                <a:cs typeface="Times New Roman" pitchFamily="18" charset="0"/>
              </a:rPr>
              <a:t>Examples of current liabilities are Bills Payable, Sunday debtors, accrued expenses, Bank Overdraft, Provision for taxation etc. Net working capital is an accounting concept of working capital.</a:t>
            </a:r>
          </a:p>
          <a:p>
            <a:pPr lvl="8">
              <a:buNone/>
            </a:pPr>
            <a:r>
              <a:rPr lang="en-US" dirty="0"/>
              <a:t>				</a:t>
            </a:r>
            <a:r>
              <a:rPr lang="en-US" sz="2600" b="1" dirty="0"/>
              <a:t>Contd.</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srgbClr val="FFFF00"/>
                </a:solidFill>
              </a:rPr>
              <a:t>On the Basis of Time</a:t>
            </a:r>
          </a:p>
        </p:txBody>
      </p:sp>
      <p:sp>
        <p:nvSpPr>
          <p:cNvPr id="3" name="Content Placeholder 2"/>
          <p:cNvSpPr>
            <a:spLocks noGrp="1"/>
          </p:cNvSpPr>
          <p:nvPr>
            <p:ph idx="1"/>
          </p:nvPr>
        </p:nvSpPr>
        <p:spPr>
          <a:xfrm>
            <a:off x="457200" y="1371600"/>
            <a:ext cx="8229600" cy="5105400"/>
          </a:xfrm>
        </p:spPr>
        <p:txBody>
          <a:bodyPr>
            <a:normAutofit fontScale="85000" lnSpcReduction="20000"/>
          </a:bodyPr>
          <a:lstStyle/>
          <a:p>
            <a:pPr algn="just"/>
            <a:r>
              <a:rPr lang="en-US" b="1" dirty="0">
                <a:latin typeface="Times New Roman" pitchFamily="18" charset="0"/>
                <a:cs typeface="Times New Roman" pitchFamily="18" charset="0"/>
              </a:rPr>
              <a:t>Permanent or Fixed working capital</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It is the minimum amount which is required to ensure effective utilization of fixed facilities and for maintaining the circulation of current assets. </a:t>
            </a:r>
          </a:p>
          <a:p>
            <a:pPr algn="just"/>
            <a:r>
              <a:rPr lang="en-US" dirty="0">
                <a:latin typeface="Times New Roman" pitchFamily="18" charset="0"/>
                <a:cs typeface="Times New Roman" pitchFamily="18" charset="0"/>
              </a:rPr>
              <a:t>regular working capital is the capital required to ensure circulation of current assets from cash to inventories, from inventories to receivables and from receivables to cash and so on. </a:t>
            </a:r>
          </a:p>
          <a:p>
            <a:pPr algn="just"/>
            <a:r>
              <a:rPr lang="en-US" dirty="0">
                <a:latin typeface="Times New Roman" pitchFamily="18" charset="0"/>
                <a:cs typeface="Times New Roman" pitchFamily="18" charset="0"/>
              </a:rPr>
              <a:t>Reserve working capital is the excess mount over the requirement for regular working capital which may be provided for contingencies that may arise at unstated periods such as strikes, rise in prices, depression etc.</a:t>
            </a:r>
          </a:p>
          <a:p>
            <a:pPr algn="just">
              <a:buNone/>
            </a:pP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Contd.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5668963"/>
          </a:xfrm>
        </p:spPr>
        <p:txBody>
          <a:bodyPr>
            <a:normAutofit fontScale="90000"/>
          </a:bodyPr>
          <a:lstStyle/>
          <a:p>
            <a:pPr algn="ctr">
              <a:buNone/>
            </a:pPr>
            <a:r>
              <a:rPr lang="en-US" b="1" dirty="0"/>
              <a:t>		</a:t>
            </a:r>
            <a:r>
              <a:rPr lang="en-US" sz="3100" b="1" u="sng" dirty="0">
                <a:solidFill>
                  <a:srgbClr val="FFFF00"/>
                </a:solidFill>
                <a:latin typeface="Times New Roman" pitchFamily="18" charset="0"/>
                <a:cs typeface="Times New Roman" pitchFamily="18" charset="0"/>
              </a:rPr>
              <a:t>Temporary or Variable working capital</a:t>
            </a:r>
            <a:endParaRPr lang="en-US" sz="3100" u="sng" dirty="0">
              <a:solidFill>
                <a:srgbClr val="FFFF00"/>
              </a:solidFill>
              <a:latin typeface="Times New Roman" pitchFamily="18" charset="0"/>
              <a:cs typeface="Times New Roman" pitchFamily="18" charset="0"/>
            </a:endParaRPr>
          </a:p>
          <a:p>
            <a:pPr algn="just">
              <a:buNone/>
            </a:pPr>
            <a:r>
              <a:rPr lang="en-US" sz="3100" dirty="0">
                <a:latin typeface="Times New Roman" pitchFamily="18" charset="0"/>
                <a:cs typeface="Times New Roman" pitchFamily="18" charset="0"/>
              </a:rPr>
              <a:t>It is the amount of working capital which is required to meet the seasonal demands and some special exigencies. </a:t>
            </a:r>
          </a:p>
          <a:p>
            <a:pPr algn="just">
              <a:buNone/>
            </a:pPr>
            <a:r>
              <a:rPr lang="en-US" sz="3100" dirty="0">
                <a:latin typeface="Times New Roman" pitchFamily="18" charset="0"/>
                <a:cs typeface="Times New Roman" pitchFamily="18" charset="0"/>
              </a:rPr>
              <a:t>Variable working capital is further classified as seasonal working capital and special working capital. </a:t>
            </a:r>
          </a:p>
          <a:p>
            <a:pPr algn="just">
              <a:buNone/>
            </a:pPr>
            <a:r>
              <a:rPr lang="en-US" sz="3100" dirty="0">
                <a:latin typeface="Times New Roman" pitchFamily="18" charset="0"/>
                <a:cs typeface="Times New Roman" pitchFamily="18" charset="0"/>
              </a:rPr>
              <a:t>The capital required to meet seasonal needs of the enterprise is called </a:t>
            </a:r>
            <a:r>
              <a:rPr lang="en-US" sz="3100" i="1" dirty="0">
                <a:latin typeface="Times New Roman" pitchFamily="18" charset="0"/>
                <a:cs typeface="Times New Roman" pitchFamily="18" charset="0"/>
              </a:rPr>
              <a:t>seasonal working capital</a:t>
            </a:r>
            <a:r>
              <a:rPr lang="en-US" sz="3100" dirty="0">
                <a:latin typeface="Times New Roman" pitchFamily="18" charset="0"/>
                <a:cs typeface="Times New Roman" pitchFamily="18" charset="0"/>
              </a:rPr>
              <a:t>.</a:t>
            </a:r>
          </a:p>
          <a:p>
            <a:pPr algn="just">
              <a:buNone/>
            </a:pPr>
            <a:r>
              <a:rPr lang="en-US" sz="3100" dirty="0">
                <a:latin typeface="Times New Roman" pitchFamily="18" charset="0"/>
                <a:cs typeface="Times New Roman" pitchFamily="18" charset="0"/>
              </a:rPr>
              <a:t>Special working capital is that part of working capital which is required to meet special exigencies such as launching of extensive marketing campaigns for conducting research etc.</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b="1" dirty="0"/>
            </a:br>
            <a:r>
              <a:rPr lang="en-US" b="1" dirty="0">
                <a:solidFill>
                  <a:srgbClr val="FFFF00"/>
                </a:solidFill>
                <a:latin typeface="Times New Roman" pitchFamily="18" charset="0"/>
                <a:cs typeface="Times New Roman" pitchFamily="18" charset="0"/>
              </a:rPr>
              <a:t>Need of Working Capital</a:t>
            </a:r>
            <a:br>
              <a:rPr lang="en-US" b="1" dirty="0">
                <a:solidFill>
                  <a:srgbClr val="FFFF00"/>
                </a:solidFill>
                <a:latin typeface="Times New Roman" pitchFamily="18" charset="0"/>
                <a:cs typeface="Times New Roman" pitchFamily="18" charset="0"/>
              </a:rPr>
            </a:br>
            <a:endParaRPr lang="en-US"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a:latin typeface="Times New Roman" pitchFamily="18" charset="0"/>
                <a:cs typeface="Times New Roman" pitchFamily="18" charset="0"/>
              </a:rPr>
              <a:t>For purchase of raw materials, components and spares.</a:t>
            </a:r>
          </a:p>
          <a:p>
            <a:pPr algn="just"/>
            <a:r>
              <a:rPr lang="en-US" dirty="0">
                <a:latin typeface="Times New Roman" pitchFamily="18" charset="0"/>
                <a:cs typeface="Times New Roman" pitchFamily="18" charset="0"/>
              </a:rPr>
              <a:t>To pay wages and salaries.</a:t>
            </a:r>
          </a:p>
          <a:p>
            <a:pPr algn="just"/>
            <a:r>
              <a:rPr lang="en-US" dirty="0">
                <a:latin typeface="Times New Roman" pitchFamily="18" charset="0"/>
                <a:cs typeface="Times New Roman" pitchFamily="18" charset="0"/>
              </a:rPr>
              <a:t>To incur day-to-day expenses and overhead costs such as fuel, power etc.</a:t>
            </a:r>
          </a:p>
          <a:p>
            <a:pPr algn="just"/>
            <a:r>
              <a:rPr lang="en-US" dirty="0">
                <a:latin typeface="Times New Roman" pitchFamily="18" charset="0"/>
                <a:cs typeface="Times New Roman" pitchFamily="18" charset="0"/>
              </a:rPr>
              <a:t>To meet selling costs as packing, advertisement</a:t>
            </a:r>
          </a:p>
          <a:p>
            <a:pPr algn="just"/>
            <a:r>
              <a:rPr lang="en-US" dirty="0">
                <a:latin typeface="Times New Roman" pitchFamily="18" charset="0"/>
                <a:cs typeface="Times New Roman" pitchFamily="18" charset="0"/>
              </a:rPr>
              <a:t>To provide credit facilities to customers.</a:t>
            </a:r>
          </a:p>
          <a:p>
            <a:pPr algn="just"/>
            <a:r>
              <a:rPr lang="en-US" dirty="0">
                <a:latin typeface="Times New Roman" pitchFamily="18" charset="0"/>
                <a:cs typeface="Times New Roman" pitchFamily="18" charset="0"/>
              </a:rPr>
              <a:t>To maintain inventories of raw materials, work in progress, stores and spares and finished stock.</a:t>
            </a:r>
          </a:p>
          <a:p>
            <a:pPr algn="just">
              <a:buNone/>
            </a:pPr>
            <a:r>
              <a:rPr lang="en-US" dirty="0">
                <a:latin typeface="Times New Roman" pitchFamily="18" charset="0"/>
                <a:cs typeface="Times New Roman" pitchFamily="18" charset="0"/>
              </a:rPr>
              <a:t>The amount of working capital needed goes on increasing with growth and expansion of business till it attains maturity.</a:t>
            </a:r>
          </a:p>
          <a:p>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260</TotalTime>
  <Words>2521</Words>
  <Application>Microsoft Office PowerPoint</Application>
  <PresentationFormat>On-screen Show (4:3)</PresentationFormat>
  <Paragraphs>218</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Franklin Gothic Book</vt:lpstr>
      <vt:lpstr>Times New Roman</vt:lpstr>
      <vt:lpstr>Trebuchet MS</vt:lpstr>
      <vt:lpstr>Verdana</vt:lpstr>
      <vt:lpstr>Wingdings 2</vt:lpstr>
      <vt:lpstr>Technic</vt:lpstr>
      <vt:lpstr>DEPARTMENT OF COMMERCE</vt:lpstr>
      <vt:lpstr>Presentation on Working Capital Management   </vt:lpstr>
      <vt:lpstr>CHAPTER OBJECTIVES</vt:lpstr>
      <vt:lpstr>Working Capital Concept</vt:lpstr>
      <vt:lpstr>Classification of Working capital</vt:lpstr>
      <vt:lpstr>PowerPoint Presentation</vt:lpstr>
      <vt:lpstr>On the Basis of Time</vt:lpstr>
      <vt:lpstr>PowerPoint Presentation</vt:lpstr>
      <vt:lpstr> Need of Working Capital </vt:lpstr>
      <vt:lpstr> Significance of Working Capital Management </vt:lpstr>
      <vt:lpstr>Factors determining working Capital Requirement</vt:lpstr>
      <vt:lpstr>Different Components of Working Capital</vt:lpstr>
      <vt:lpstr>PowerPoint Presentation</vt:lpstr>
      <vt:lpstr>FORECASTING / ESTIMATION OF WORKING CAPITAL REQUIREMENTS </vt:lpstr>
      <vt:lpstr>PROFORMA - WORKING CAPTIAL ESTIMATES </vt:lpstr>
      <vt:lpstr>2. MANUFACTURING CONCERN </vt:lpstr>
      <vt:lpstr>Points to be remembered while estimating WC </vt:lpstr>
      <vt:lpstr>Steps in Determination of Working Capital: </vt:lpstr>
      <vt:lpstr>PowerPoint Presentation</vt:lpstr>
      <vt:lpstr>PowerPoint Presentation</vt:lpstr>
      <vt:lpstr>Management of Working Capital</vt:lpstr>
      <vt:lpstr>Nature of Working capital Management</vt:lpstr>
      <vt:lpstr>PRINCIPLES OF WORKING CAPITAL MANAGEMENT / POLICY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Working Capital  for BBA(H) 3rd SEM Core Paper-5</dc:title>
  <dc:creator>GUNAMOY</dc:creator>
  <cp:lastModifiedBy>Lenovo</cp:lastModifiedBy>
  <cp:revision>50</cp:revision>
  <dcterms:created xsi:type="dcterms:W3CDTF">2019-08-22T02:03:01Z</dcterms:created>
  <dcterms:modified xsi:type="dcterms:W3CDTF">2024-09-11T06:44:46Z</dcterms:modified>
</cp:coreProperties>
</file>