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6" r:id="rId21"/>
    <p:sldId id="278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16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0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2E21A-264B-4B84-A049-4921F2BDCC0F}" type="datetimeFigureOut">
              <a:rPr lang="en-IN" smtClean="0"/>
              <a:pPr/>
              <a:t>19-10-2023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ABCEF-D488-47DB-9ABE-5E9B013FD21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7362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2E21A-264B-4B84-A049-4921F2BDCC0F}" type="datetimeFigureOut">
              <a:rPr lang="en-IN" smtClean="0"/>
              <a:pPr/>
              <a:t>19-10-2023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ABCEF-D488-47DB-9ABE-5E9B013FD21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3627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2E21A-264B-4B84-A049-4921F2BDCC0F}" type="datetimeFigureOut">
              <a:rPr lang="en-IN" smtClean="0"/>
              <a:pPr/>
              <a:t>19-10-2023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ABCEF-D488-47DB-9ABE-5E9B013FD21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15913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2E21A-264B-4B84-A049-4921F2BDCC0F}" type="datetimeFigureOut">
              <a:rPr lang="en-IN" smtClean="0"/>
              <a:pPr/>
              <a:t>19-10-2023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ABCEF-D488-47DB-9ABE-5E9B013FD21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97360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2E21A-264B-4B84-A049-4921F2BDCC0F}" type="datetimeFigureOut">
              <a:rPr lang="en-IN" smtClean="0"/>
              <a:pPr/>
              <a:t>19-10-2023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ABCEF-D488-47DB-9ABE-5E9B013FD21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7321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2E21A-264B-4B84-A049-4921F2BDCC0F}" type="datetimeFigureOut">
              <a:rPr lang="en-IN" smtClean="0"/>
              <a:pPr/>
              <a:t>19-10-2023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ABCEF-D488-47DB-9ABE-5E9B013FD21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001741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2E21A-264B-4B84-A049-4921F2BDCC0F}" type="datetimeFigureOut">
              <a:rPr lang="en-IN" smtClean="0"/>
              <a:pPr/>
              <a:t>19-10-2023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ABCEF-D488-47DB-9ABE-5E9B013FD21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60663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2E21A-264B-4B84-A049-4921F2BDCC0F}" type="datetimeFigureOut">
              <a:rPr lang="en-IN" smtClean="0"/>
              <a:pPr/>
              <a:t>19-10-2023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ABCEF-D488-47DB-9ABE-5E9B013FD21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62297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2E21A-264B-4B84-A049-4921F2BDCC0F}" type="datetimeFigureOut">
              <a:rPr lang="en-IN" smtClean="0"/>
              <a:pPr/>
              <a:t>19-10-2023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ABCEF-D488-47DB-9ABE-5E9B013FD21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7041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2E21A-264B-4B84-A049-4921F2BDCC0F}" type="datetimeFigureOut">
              <a:rPr lang="en-IN" smtClean="0"/>
              <a:pPr/>
              <a:t>19-10-2023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ABCEF-D488-47DB-9ABE-5E9B013FD21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00898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2E21A-264B-4B84-A049-4921F2BDCC0F}" type="datetimeFigureOut">
              <a:rPr lang="en-IN" smtClean="0"/>
              <a:pPr/>
              <a:t>19-10-2023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ABCEF-D488-47DB-9ABE-5E9B013FD21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3864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2E21A-264B-4B84-A049-4921F2BDCC0F}" type="datetimeFigureOut">
              <a:rPr lang="en-IN" smtClean="0"/>
              <a:pPr/>
              <a:t>19-10-2023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ABCEF-D488-47DB-9ABE-5E9B013FD21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39800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2E21A-264B-4B84-A049-4921F2BDCC0F}" type="datetimeFigureOut">
              <a:rPr lang="en-IN" smtClean="0"/>
              <a:pPr/>
              <a:t>19-10-2023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ABCEF-D488-47DB-9ABE-5E9B013FD21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1603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2E21A-264B-4B84-A049-4921F2BDCC0F}" type="datetimeFigureOut">
              <a:rPr lang="en-IN" smtClean="0"/>
              <a:pPr/>
              <a:t>19-10-2023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ABCEF-D488-47DB-9ABE-5E9B013FD21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6801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2E21A-264B-4B84-A049-4921F2BDCC0F}" type="datetimeFigureOut">
              <a:rPr lang="en-IN" smtClean="0"/>
              <a:pPr/>
              <a:t>19-10-2023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ABCEF-D488-47DB-9ABE-5E9B013FD21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66259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2E21A-264B-4B84-A049-4921F2BDCC0F}" type="datetimeFigureOut">
              <a:rPr lang="en-IN" smtClean="0"/>
              <a:pPr/>
              <a:t>19-10-2023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ABCEF-D488-47DB-9ABE-5E9B013FD21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622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2E21A-264B-4B84-A049-4921F2BDCC0F}" type="datetimeFigureOut">
              <a:rPr lang="en-IN" smtClean="0"/>
              <a:pPr/>
              <a:t>19-10-2023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477ABCEF-D488-47DB-9ABE-5E9B013FD21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44484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  <p:sldLayoutId id="2147483809" r:id="rId12"/>
    <p:sldLayoutId id="2147483810" r:id="rId13"/>
    <p:sldLayoutId id="2147483811" r:id="rId14"/>
    <p:sldLayoutId id="2147483812" r:id="rId15"/>
    <p:sldLayoutId id="214748381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405242"/>
            <a:ext cx="6336704" cy="3768824"/>
          </a:xfrm>
        </p:spPr>
        <p:txBody>
          <a:bodyPr/>
          <a:lstStyle/>
          <a:p>
            <a:r>
              <a:rPr lang="sa-IN" sz="2800" dirty="0" smtClean="0">
                <a:solidFill>
                  <a:srgbClr val="C00000"/>
                </a:solidFill>
                <a:latin typeface="Nirmala UI" pitchFamily="34" charset="0"/>
                <a:cs typeface="Nirmala UI" pitchFamily="34" charset="0"/>
              </a:rPr>
              <a:t>विषयः-द्वितीयाविभक्तिः</a:t>
            </a:r>
            <a:r>
              <a:rPr lang="en-IN" sz="2800" dirty="0" smtClean="0">
                <a:solidFill>
                  <a:srgbClr val="C00000"/>
                </a:solidFill>
                <a:latin typeface="Nirmala UI" pitchFamily="34" charset="0"/>
                <a:cs typeface="Nirmala UI" pitchFamily="34" charset="0"/>
              </a:rPr>
              <a:t>  </a:t>
            </a:r>
            <a:br>
              <a:rPr lang="en-IN" sz="2800" dirty="0" smtClean="0">
                <a:solidFill>
                  <a:srgbClr val="C00000"/>
                </a:solidFill>
                <a:latin typeface="Nirmala UI" pitchFamily="34" charset="0"/>
                <a:cs typeface="Nirmala UI" pitchFamily="34" charset="0"/>
              </a:rPr>
            </a:b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</a:rPr>
              <a:t>					</a:t>
            </a:r>
            <a:br>
              <a:rPr lang="en-US" sz="2000" b="1" dirty="0" smtClean="0">
                <a:solidFill>
                  <a:srgbClr val="0070C0"/>
                </a:solidFill>
              </a:rPr>
            </a:br>
            <a:r>
              <a:rPr lang="en-US" sz="2000" b="1" dirty="0">
                <a:solidFill>
                  <a:srgbClr val="0070C0"/>
                </a:solidFill>
              </a:rPr>
              <a:t/>
            </a:r>
            <a:br>
              <a:rPr lang="en-US" sz="2000" b="1" dirty="0">
                <a:solidFill>
                  <a:srgbClr val="0070C0"/>
                </a:solidFill>
              </a:rPr>
            </a:br>
            <a:r>
              <a:rPr lang="en-US" sz="2000" b="1" dirty="0" smtClean="0">
                <a:solidFill>
                  <a:srgbClr val="0070C0"/>
                </a:solidFill>
              </a:rPr>
              <a:t>					</a:t>
            </a:r>
            <a:r>
              <a:rPr lang="en-US" sz="16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DR. MENAKARANI SAHOO</a:t>
            </a:r>
            <a:r>
              <a:rPr lang="en-US" sz="16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     			   					 (MA, M.ED, PH.D ) 							 ASSISTANT PROFESSOR OF SANSKRIT 			</a:t>
            </a:r>
            <a:r>
              <a:rPr lang="en-US" sz="1600" dirty="0">
                <a:solidFill>
                  <a:srgbClr val="0070C0"/>
                </a:solidFill>
                <a:latin typeface="Bookman Old Style" panose="02050604050505020204" pitchFamily="18" charset="0"/>
              </a:rPr>
              <a:t>	</a:t>
            </a:r>
            <a:r>
              <a:rPr lang="sa-IN" sz="1600" dirty="0" smtClean="0">
                <a:solidFill>
                  <a:srgbClr val="C00000"/>
                </a:solidFill>
                <a:latin typeface="Bookman Old Style" panose="02050604050505020204" pitchFamily="18" charset="0"/>
                <a:cs typeface="Nirmala UI" pitchFamily="34" charset="0"/>
              </a:rPr>
              <a:t/>
            </a:r>
            <a:br>
              <a:rPr lang="sa-IN" sz="1600" dirty="0" smtClean="0">
                <a:solidFill>
                  <a:srgbClr val="C00000"/>
                </a:solidFill>
                <a:latin typeface="Bookman Old Style" panose="02050604050505020204" pitchFamily="18" charset="0"/>
                <a:cs typeface="Nirmala UI" pitchFamily="34" charset="0"/>
              </a:rPr>
            </a:br>
            <a:endParaRPr lang="en-IN" sz="1600" dirty="0">
              <a:solidFill>
                <a:srgbClr val="C00000"/>
              </a:solidFill>
              <a:latin typeface="Bookman Old Style" panose="02050604050505020204" pitchFamily="18" charset="0"/>
              <a:cs typeface="Nirmala U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05064"/>
            <a:ext cx="5241605" cy="1142669"/>
          </a:xfrm>
        </p:spPr>
        <p:txBody>
          <a:bodyPr>
            <a:normAutofit fontScale="62500" lnSpcReduction="20000"/>
          </a:bodyPr>
          <a:lstStyle/>
          <a:p>
            <a:endParaRPr lang="sa-IN" sz="32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r>
              <a:rPr lang="sa-IN" sz="3300" dirty="0" smtClean="0">
                <a:solidFill>
                  <a:srgbClr val="5216AA"/>
                </a:solidFill>
                <a:latin typeface="Nirmala UI" pitchFamily="34" charset="0"/>
                <a:cs typeface="Nirmala UI" pitchFamily="34" charset="0"/>
              </a:rPr>
              <a:t>संस्कृतविभागः             </a:t>
            </a:r>
            <a:endParaRPr lang="sa-IN" sz="3300" dirty="0" smtClean="0">
              <a:solidFill>
                <a:srgbClr val="5216AA"/>
              </a:solidFill>
              <a:latin typeface="Nirmala UI" pitchFamily="34" charset="0"/>
              <a:cs typeface="Nirmala UI" pitchFamily="34" charset="0"/>
            </a:endParaRPr>
          </a:p>
          <a:p>
            <a:r>
              <a:rPr lang="sa-IN" sz="3300" dirty="0" smtClean="0">
                <a:solidFill>
                  <a:srgbClr val="5216AA"/>
                </a:solidFill>
                <a:latin typeface="Nirmala UI" pitchFamily="34" charset="0"/>
                <a:cs typeface="Nirmala UI" pitchFamily="34" charset="0"/>
              </a:rPr>
              <a:t>	  शैलबाला महिला स्वयंशासितमहाविद्यालयः</a:t>
            </a:r>
            <a:endParaRPr lang="en-IN" sz="3300" dirty="0">
              <a:solidFill>
                <a:srgbClr val="5216AA"/>
              </a:solidFill>
              <a:latin typeface="Nirmala UI" pitchFamily="34" charset="0"/>
              <a:cs typeface="Nirmala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960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609600"/>
            <a:ext cx="8686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a-IN" sz="2800" b="1" dirty="0">
                <a:latin typeface="Nirmala UI" pitchFamily="34" charset="0"/>
                <a:cs typeface="Nirmala UI" pitchFamily="34" charset="0"/>
              </a:rPr>
              <a:t>५४५. अन्तराऽन्तरेणयुक्ते </a:t>
            </a:r>
            <a:r>
              <a:rPr lang="sa-IN" sz="2800" b="1" dirty="0" smtClean="0">
                <a:latin typeface="Nirmala UI" pitchFamily="34" charset="0"/>
                <a:cs typeface="Nirmala UI" pitchFamily="34" charset="0"/>
              </a:rPr>
              <a:t>-पा</a:t>
            </a:r>
            <a:r>
              <a:rPr lang="sa-IN" sz="2800" b="1" dirty="0">
                <a:latin typeface="Nirmala UI" pitchFamily="34" charset="0"/>
                <a:cs typeface="Nirmala UI" pitchFamily="34" charset="0"/>
              </a:rPr>
              <a:t>. २. ३. ४ </a:t>
            </a:r>
            <a:r>
              <a:rPr lang="sa-IN" sz="2800" dirty="0" smtClean="0">
                <a:latin typeface="Nirmala UI" pitchFamily="34" charset="0"/>
                <a:cs typeface="Nirmala UI" pitchFamily="34" charset="0"/>
              </a:rPr>
              <a:t> </a:t>
            </a:r>
            <a:endParaRPr lang="en-IN" sz="2800" dirty="0"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i="1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वृत्तिः</a:t>
            </a:r>
            <a:r>
              <a:rPr lang="sa-IN" sz="2000" i="1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– 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आभ्यां योगे द्वितीया स्यात् ।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i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अनुवृत्तिः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-</a:t>
            </a:r>
            <a:r>
              <a:rPr lang="en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‘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कर्मणि द्वितीया</a:t>
            </a:r>
            <a:r>
              <a:rPr lang="en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’( 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पा. २. ३. २ </a:t>
            </a: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)सूत्रात् </a:t>
            </a:r>
            <a:r>
              <a:rPr lang="en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‘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द्वितीया</a:t>
            </a:r>
            <a:r>
              <a:rPr lang="en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’ 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पदमनुवर्त्तते ।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i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उदाहरणम्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– 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अन्तरा </a:t>
            </a:r>
            <a:r>
              <a:rPr lang="en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– 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अन्तरा </a:t>
            </a:r>
            <a:r>
              <a:rPr lang="sa-IN" sz="2000" u="sng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त्वां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मां हरिः ।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                 अन्तरेण </a:t>
            </a:r>
            <a:r>
              <a:rPr lang="en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– 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अन्तरेण </a:t>
            </a:r>
            <a:r>
              <a:rPr lang="sa-IN" sz="2000" u="sng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हरिं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न सुखम् ।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</p:txBody>
      </p:sp>
      <p:pic>
        <p:nvPicPr>
          <p:cNvPr id="3" name="Picture 2" descr="C:\Users\HP\Downloads\images - 2023-01-23T132654.633.jpe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841254"/>
            <a:ext cx="3743325" cy="21023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29886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484784"/>
            <a:ext cx="671128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a-IN" sz="2800" b="1" dirty="0">
                <a:latin typeface="Nirmala UI" pitchFamily="34" charset="0"/>
                <a:cs typeface="Nirmala UI" pitchFamily="34" charset="0"/>
              </a:rPr>
              <a:t>५४७. अनुर्लक्षणे </a:t>
            </a:r>
            <a:r>
              <a:rPr lang="sa-IN" sz="2800" b="1" dirty="0" smtClean="0">
                <a:latin typeface="Nirmala UI" pitchFamily="34" charset="0"/>
                <a:cs typeface="Nirmala UI" pitchFamily="34" charset="0"/>
              </a:rPr>
              <a:t> </a:t>
            </a:r>
            <a:r>
              <a:rPr lang="sa-IN" sz="2800" b="1" dirty="0">
                <a:latin typeface="Nirmala UI" pitchFamily="34" charset="0"/>
                <a:cs typeface="Nirmala UI" pitchFamily="34" charset="0"/>
              </a:rPr>
              <a:t>पा . १ . ४ . ८४ </a:t>
            </a:r>
            <a:endParaRPr lang="sa-IN" sz="2800" b="1" dirty="0" smtClean="0"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i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पदच्छेदः</a:t>
            </a:r>
            <a:r>
              <a:rPr lang="sa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-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अनुः लक्षणे</a:t>
            </a:r>
            <a:r>
              <a:rPr lang="sa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 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i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वृत्तिः </a:t>
            </a:r>
            <a:r>
              <a:rPr lang="en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-</a:t>
            </a:r>
            <a:r>
              <a:rPr lang="sa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लक्षणे द्योत्येऽनुः कर्मप्रवचनीयसंज्ञः स्यात् । 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i="1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अनुवृत्तिः</a:t>
            </a:r>
            <a:r>
              <a:rPr lang="en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-‘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प्राग्रीश्वरान्निपाताः</a:t>
            </a:r>
            <a:r>
              <a:rPr lang="en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’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( पा. १ . ४ . ५६ </a:t>
            </a: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)   सूत्रात्     </a:t>
            </a:r>
            <a:r>
              <a:rPr lang="en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‘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निपाताः</a:t>
            </a:r>
            <a:r>
              <a:rPr lang="en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’</a:t>
            </a: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, </a:t>
            </a:r>
            <a:r>
              <a:rPr lang="en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‘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कर्मप्रवचनीयाः</a:t>
            </a:r>
            <a:r>
              <a:rPr lang="en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’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चेतिपदद्वयम् अनुवर्तते ।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i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उदाहरणम्</a:t>
            </a:r>
            <a:r>
              <a:rPr lang="sa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-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शाकल्यस्य </a:t>
            </a:r>
            <a:r>
              <a:rPr lang="sa-IN" sz="2000" u="sng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संहितामनु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प्रावर्षत् ,पर्जन्यो </a:t>
            </a:r>
            <a:r>
              <a:rPr lang="sa-IN" sz="2000" u="sng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जपमनु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प्रावर्षत्।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886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857232"/>
            <a:ext cx="666197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a-IN" sz="2800" b="1" dirty="0">
                <a:latin typeface="Nirmala UI" pitchFamily="34" charset="0"/>
                <a:cs typeface="Nirmala UI" pitchFamily="34" charset="0"/>
              </a:rPr>
              <a:t>५४८.कर्मप्रवचनीययुक्ते द्वितीया- </a:t>
            </a:r>
            <a:r>
              <a:rPr lang="sa-IN" sz="2800" b="1" dirty="0" smtClean="0">
                <a:latin typeface="Nirmala UI" pitchFamily="34" charset="0"/>
                <a:cs typeface="Nirmala UI" pitchFamily="34" charset="0"/>
              </a:rPr>
              <a:t>पा. २. ३. </a:t>
            </a:r>
            <a:r>
              <a:rPr lang="sa-IN" sz="2800" b="1" dirty="0" smtClean="0">
                <a:latin typeface="Nirmala UI" pitchFamily="34" charset="0"/>
                <a:cs typeface="Nirmala UI" pitchFamily="34" charset="0"/>
              </a:rPr>
              <a:t>८</a:t>
            </a:r>
          </a:p>
          <a:p>
            <a:pPr>
              <a:lnSpc>
                <a:spcPct val="150000"/>
              </a:lnSpc>
            </a:pP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वृत्तिः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-एतेन योगे द्वितीया स्यात्।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i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सूत्रार्थः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-कर्मप्रवचनीययोगे योगे द्वितीयाविभक्तिः भवति।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i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उदाहरणम्</a:t>
            </a:r>
            <a:r>
              <a:rPr lang="sa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-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पर्जन्यो  </a:t>
            </a:r>
            <a:r>
              <a:rPr lang="sa-IN" sz="2000" u="sng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जपमनु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प्रावर्षत्</a:t>
            </a: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।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</p:txBody>
      </p:sp>
      <p:pic>
        <p:nvPicPr>
          <p:cNvPr id="3" name="Picture 2" descr="C:\Users\HP\Downloads\images (88).jpe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84" b="37213"/>
          <a:stretch/>
        </p:blipFill>
        <p:spPr bwMode="auto">
          <a:xfrm>
            <a:off x="1600200" y="3962400"/>
            <a:ext cx="4168140" cy="16764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611883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428604"/>
            <a:ext cx="6834206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a-IN" sz="2800" b="1" dirty="0">
                <a:latin typeface="Nirmala UI" pitchFamily="34" charset="0"/>
                <a:cs typeface="Nirmala UI" pitchFamily="34" charset="0"/>
              </a:rPr>
              <a:t>५४९. तृतीयार्थे </a:t>
            </a:r>
            <a:r>
              <a:rPr lang="sa-IN" sz="2800" b="1" dirty="0" smtClean="0">
                <a:latin typeface="Nirmala UI" pitchFamily="34" charset="0"/>
                <a:cs typeface="Nirmala UI" pitchFamily="34" charset="0"/>
              </a:rPr>
              <a:t>-पा </a:t>
            </a:r>
            <a:r>
              <a:rPr lang="sa-IN" sz="2800" b="1" dirty="0">
                <a:latin typeface="Nirmala UI" pitchFamily="34" charset="0"/>
                <a:cs typeface="Nirmala UI" pitchFamily="34" charset="0"/>
              </a:rPr>
              <a:t>. १ . ४ . ८५ </a:t>
            </a:r>
            <a:r>
              <a:rPr lang="sa-IN" sz="2000" b="1" i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	</a:t>
            </a:r>
            <a:endParaRPr lang="sa-IN" sz="2000" b="1" i="1" dirty="0" smtClean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i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वृत्तिः</a:t>
            </a:r>
            <a:r>
              <a:rPr lang="sa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-</a:t>
            </a:r>
            <a:r>
              <a:rPr lang="sa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अस्मिन् द्योत्येऽनुरुक्तसंज्ञः स्यात् </a:t>
            </a: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।</a:t>
            </a:r>
          </a:p>
          <a:p>
            <a:pPr>
              <a:lnSpc>
                <a:spcPct val="150000"/>
              </a:lnSpc>
            </a:pP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अनुवृत्तिः</a:t>
            </a:r>
            <a:r>
              <a:rPr lang="en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-‘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कर्मप्रवचनीयाः</a:t>
            </a:r>
            <a:r>
              <a:rPr lang="en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’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( पा. १ . ४ . ८३ ) </a:t>
            </a: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सूत्रं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,    </a:t>
            </a:r>
            <a:r>
              <a:rPr lang="en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‘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अनुर्लक्षणे</a:t>
            </a:r>
            <a:r>
              <a:rPr lang="en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’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( पा. १ . ४ . ८४ )     सूत्रात्     </a:t>
            </a:r>
            <a:r>
              <a:rPr lang="en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‘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अनु</a:t>
            </a:r>
            <a:r>
              <a:rPr lang="en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’</a:t>
            </a: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 </a:t>
            </a:r>
            <a:r>
              <a:rPr lang="en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‘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प्राग्रीश्वरान्निपाताः</a:t>
            </a:r>
            <a:r>
              <a:rPr lang="en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’ 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( पा. १ . ४ . ५६ ) सूत्रात् </a:t>
            </a:r>
            <a:r>
              <a:rPr lang="en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‘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निपाताः</a:t>
            </a:r>
            <a:r>
              <a:rPr lang="en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’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चेति पदानि अनुवर्तन्ते </a:t>
            </a: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।</a:t>
            </a:r>
          </a:p>
          <a:p>
            <a:pPr>
              <a:lnSpc>
                <a:spcPct val="150000"/>
              </a:lnSpc>
            </a:pP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उदाहरणम् </a:t>
            </a:r>
            <a:r>
              <a:rPr lang="en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:-</a:t>
            </a:r>
            <a:r>
              <a:rPr lang="sa-IN" sz="2000" u="sng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नदीम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न्ववसिता सेना ।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0047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838200"/>
            <a:ext cx="6270848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a-IN" sz="2800" b="1" dirty="0">
                <a:latin typeface="Nirmala UI" pitchFamily="34" charset="0"/>
                <a:cs typeface="Nirmala UI" pitchFamily="34" charset="0"/>
              </a:rPr>
              <a:t>५५०.हीने </a:t>
            </a:r>
            <a:r>
              <a:rPr lang="sa-IN" sz="2800" b="1" dirty="0" smtClean="0">
                <a:latin typeface="Nirmala UI" pitchFamily="34" charset="0"/>
                <a:cs typeface="Nirmala UI" pitchFamily="34" charset="0"/>
              </a:rPr>
              <a:t>- </a:t>
            </a:r>
            <a:r>
              <a:rPr lang="sa-IN" sz="2800" b="1" dirty="0">
                <a:latin typeface="Nirmala UI" pitchFamily="34" charset="0"/>
                <a:cs typeface="Nirmala UI" pitchFamily="34" charset="0"/>
              </a:rPr>
              <a:t>पा . १ . ४ . ८६ </a:t>
            </a:r>
            <a:endParaRPr lang="sa-IN" sz="2800" b="1" dirty="0" smtClean="0"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i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वृत्तिः</a:t>
            </a:r>
            <a:r>
              <a:rPr lang="en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-</a:t>
            </a:r>
            <a:r>
              <a:rPr lang="sa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हीने द्योत्येऽनुः प्राग्वत् </a:t>
            </a: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।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i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अनुवृत्तिः</a:t>
            </a:r>
            <a:r>
              <a:rPr lang="en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- 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पूर्वसूत्रेभ्यः </a:t>
            </a:r>
            <a:r>
              <a:rPr lang="en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‘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कर्मप्रवचनीयाः , निपाताः</a:t>
            </a:r>
            <a:r>
              <a:rPr lang="en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’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चेत्यादिपदानि अनुवर्त्तन्ते ।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i="1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उदाहरणम्</a:t>
            </a:r>
            <a:r>
              <a:rPr lang="en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-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अनु </a:t>
            </a:r>
            <a:r>
              <a:rPr lang="sa-IN" sz="2000" u="sng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हरिं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सुराः ।अत्र  अनु हीनार्थे कर्मप्रवचनीससंज्ञां प्राप्नोति।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3418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785794"/>
            <a:ext cx="697708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or-IN" sz="2800" b="1" dirty="0" smtClean="0">
              <a:latin typeface="Nirmala UI" pitchFamily="34" charset="0"/>
              <a:cs typeface="Nirmala UI" pitchFamily="34" charset="0"/>
            </a:endParaRPr>
          </a:p>
          <a:p>
            <a:pPr marL="514350" indent="-514350">
              <a:lnSpc>
                <a:spcPct val="150000"/>
              </a:lnSpc>
              <a:buAutoNum type="hindiNumPeriod" startAt="551"/>
            </a:pPr>
            <a:r>
              <a:rPr lang="sa-IN" sz="2800" b="1" dirty="0" smtClean="0">
                <a:latin typeface="Nirmala UI" pitchFamily="34" charset="0"/>
                <a:cs typeface="Nirmala UI" pitchFamily="34" charset="0"/>
              </a:rPr>
              <a:t>उपोऽधिके </a:t>
            </a:r>
            <a:r>
              <a:rPr lang="sa-IN" sz="2800" b="1" dirty="0">
                <a:latin typeface="Nirmala UI" pitchFamily="34" charset="0"/>
                <a:cs typeface="Nirmala UI" pitchFamily="34" charset="0"/>
              </a:rPr>
              <a:t>च </a:t>
            </a:r>
            <a:r>
              <a:rPr lang="sa-IN" sz="2800" b="1" dirty="0" smtClean="0">
                <a:latin typeface="Nirmala UI" pitchFamily="34" charset="0"/>
                <a:cs typeface="Nirmala UI" pitchFamily="34" charset="0"/>
              </a:rPr>
              <a:t>- </a:t>
            </a:r>
            <a:r>
              <a:rPr lang="sa-IN" sz="2800" b="1" dirty="0">
                <a:latin typeface="Nirmala UI" pitchFamily="34" charset="0"/>
                <a:cs typeface="Nirmala UI" pitchFamily="34" charset="0"/>
              </a:rPr>
              <a:t>पा . १ . ४ . ८७ </a:t>
            </a:r>
            <a:endParaRPr lang="sa-IN" sz="2800" b="1" dirty="0" smtClean="0"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i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पदच्छेद</a:t>
            </a:r>
            <a:r>
              <a:rPr lang="en-IN" sz="2000" b="1" i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:</a:t>
            </a:r>
            <a:r>
              <a:rPr lang="en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-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उपः अधिके  च  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i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वृत्तिः</a:t>
            </a:r>
            <a:r>
              <a:rPr lang="sa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-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अधिके हीने च द्योत्ये उपेत्यव्ययं प्राक्संज्ञं स्यात् </a:t>
            </a: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।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i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अनुवृत्तिः</a:t>
            </a:r>
            <a:r>
              <a:rPr lang="sa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-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पूर्वसूत्रेभ्यः </a:t>
            </a:r>
            <a:r>
              <a:rPr lang="en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‘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हीने , कर्मप्रवचनीयाः , निपाताः</a:t>
            </a:r>
            <a:r>
              <a:rPr lang="en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’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चेति पदत्रयमत्र अनुवर्त्तते । 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i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उदाहरणम् </a:t>
            </a:r>
            <a:r>
              <a:rPr lang="en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-</a:t>
            </a:r>
            <a:r>
              <a:rPr lang="sa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हीनार्थे -</a:t>
            </a: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उप </a:t>
            </a:r>
            <a:r>
              <a:rPr lang="sa-IN" sz="2000" u="sng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हरिं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सुराः </a:t>
            </a: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।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                अधिकार्थे –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सप्तमी वक्ष्यते ।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1508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649944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a-IN" sz="2800" b="1" dirty="0">
                <a:latin typeface="Nirmala UI" pitchFamily="34" charset="0"/>
                <a:cs typeface="Nirmala UI" pitchFamily="34" charset="0"/>
              </a:rPr>
              <a:t>५५६.अतिरतिक्रमणे च  ( पा . १ . ४ . ९५</a:t>
            </a:r>
            <a:r>
              <a:rPr lang="sa-IN" sz="2800" b="1" dirty="0" smtClean="0">
                <a:latin typeface="Nirmala UI" pitchFamily="34" charset="0"/>
                <a:cs typeface="Nirmala UI" pitchFamily="34" charset="0"/>
              </a:rPr>
              <a:t>)</a:t>
            </a:r>
          </a:p>
          <a:p>
            <a:pPr>
              <a:lnSpc>
                <a:spcPct val="150000"/>
              </a:lnSpc>
            </a:pP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i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पदच्छेदः</a:t>
            </a:r>
            <a:r>
              <a:rPr lang="sa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-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अतिः अतिक्रमणे च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i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वृत्तिः </a:t>
            </a:r>
            <a:r>
              <a:rPr lang="en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-</a:t>
            </a:r>
            <a:r>
              <a:rPr lang="sa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अतिक्रमणे पूजायां चातिः कर्मप्रवचनीयसंज्ञः स्यात् ।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i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अनुवृत्तिः </a:t>
            </a:r>
            <a:r>
              <a:rPr lang="en-IN" sz="2000" b="1" i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-‘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सुः पूजायाम्</a:t>
            </a:r>
            <a:r>
              <a:rPr lang="en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’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( पा . १ . ४ . ९४ ) सूत्रात् </a:t>
            </a:r>
            <a:r>
              <a:rPr lang="en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‘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पूजायाम्</a:t>
            </a:r>
            <a:r>
              <a:rPr lang="en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’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,पूर्ववत् </a:t>
            </a:r>
            <a:r>
              <a:rPr lang="en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‘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कर्मप्रवचनीयाः ,निपाताः</a:t>
            </a:r>
            <a:r>
              <a:rPr lang="en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’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चेति </a:t>
            </a: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त्रीणि  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पदानि </a:t>
            </a: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अनुवर्त्तन्ते।  शेषोक्तपद- द्वयं 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प्रथमान्ततया विपरिणम्यते।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i="1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उदाहरणम्</a:t>
            </a:r>
            <a:r>
              <a:rPr lang="sa-IN" sz="2000" b="1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-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अति </a:t>
            </a:r>
            <a:r>
              <a:rPr lang="sa-IN" sz="2000" u="sng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देवान्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कृष्णः ।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0937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5471" y="152400"/>
            <a:ext cx="868680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a-IN" sz="2400" b="1" dirty="0" smtClean="0">
                <a:latin typeface="Nirmala UI" pitchFamily="34" charset="0"/>
                <a:cs typeface="Nirmala UI" pitchFamily="34" charset="0"/>
              </a:rPr>
              <a:t>५५८.कालाघ्वनोरत्यन्तसंयोगे-पा २. ३. </a:t>
            </a:r>
            <a:r>
              <a:rPr lang="sa-IN" sz="2400" b="1" dirty="0" smtClean="0">
                <a:latin typeface="Nirmala UI" pitchFamily="34" charset="0"/>
                <a:cs typeface="Nirmala UI" pitchFamily="34" charset="0"/>
              </a:rPr>
              <a:t>५</a:t>
            </a:r>
          </a:p>
          <a:p>
            <a:pPr>
              <a:lnSpc>
                <a:spcPct val="150000"/>
              </a:lnSpc>
            </a:pP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पदच्छेदः-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कालाघ्वनोः  अत्यन्तसंयोगे 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वृत्तिः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-इह द्वितीया स्यात्।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i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व्याख्या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- कालवाचकमार्गवाचकशब्दयोः  गुणक्रियाद्रव्यैः  सह   निरन्तरसंयोगे  द्योतिते   च  द्वितीयाविभक्तिः भवति।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i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कालात्यन्तसंयोगे </a:t>
            </a:r>
            <a:r>
              <a:rPr lang="sa-IN" sz="2000" b="1" i="1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द्वितीया</a:t>
            </a: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- १-गुणेन-   </a:t>
            </a:r>
            <a:r>
              <a:rPr lang="sa-IN" sz="2000" u="sng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मासं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कल्याणी।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		 </a:t>
            </a: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         २-क्रियया-</a:t>
            </a:r>
            <a:r>
              <a:rPr lang="sa-IN" sz="2000" u="sng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मासम्</a:t>
            </a: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अधीते।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		 </a:t>
            </a: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         ३-द्रव्येण- </a:t>
            </a:r>
            <a:r>
              <a:rPr lang="sa-IN" sz="2000" u="sng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मासं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गुडधानाः।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i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अध्वात्यन्तसंयोगे द्वितीया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- १-गुणेन-</a:t>
            </a:r>
            <a:r>
              <a:rPr lang="sa-IN" sz="2000" u="sng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क्रोशं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कुटिला </a:t>
            </a: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नदी।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		 </a:t>
            </a: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         २-क्रियया-</a:t>
            </a:r>
            <a:r>
              <a:rPr lang="sa-IN" sz="2000" u="sng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क्रोशम्</a:t>
            </a: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अधीते।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	 </a:t>
            </a: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                     ३-द्रव्येण- </a:t>
            </a:r>
            <a:r>
              <a:rPr lang="sa-IN" sz="2000" u="sng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क्रोशं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गिरिः।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4375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533400"/>
            <a:ext cx="731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a-IN" sz="2000" dirty="0" smtClean="0">
                <a:solidFill>
                  <a:srgbClr val="0070C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			</a:t>
            </a:r>
            <a:r>
              <a:rPr lang="sa-IN" sz="3200" dirty="0" smtClean="0">
                <a:solidFill>
                  <a:srgbClr val="0070C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प्रश्नाः </a:t>
            </a:r>
            <a:endParaRPr lang="en-IN" sz="3200" dirty="0">
              <a:solidFill>
                <a:srgbClr val="0070C0"/>
              </a:solidFill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600200"/>
            <a:ext cx="8077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a-IN" sz="2800" dirty="0" smtClean="0">
                <a:solidFill>
                  <a:srgbClr val="FF0000"/>
                </a:solidFill>
                <a:latin typeface="Nirmala UI" pitchFamily="34" charset="0"/>
                <a:cs typeface="Nirmala UI" pitchFamily="34" charset="0"/>
              </a:rPr>
              <a:t>1. अधोलिखितानां </a:t>
            </a:r>
            <a:r>
              <a:rPr lang="sa-IN" sz="2800" dirty="0">
                <a:solidFill>
                  <a:srgbClr val="FF0000"/>
                </a:solidFill>
                <a:latin typeface="Nirmala UI" pitchFamily="34" charset="0"/>
                <a:cs typeface="Nirmala UI" pitchFamily="34" charset="0"/>
              </a:rPr>
              <a:t>प्रश्नानामुत्तरं लिखत ।</a:t>
            </a:r>
          </a:p>
          <a:p>
            <a:pPr>
              <a:lnSpc>
                <a:spcPct val="150000"/>
              </a:lnSpc>
            </a:pPr>
            <a:r>
              <a:rPr lang="sa-IN" sz="2000" dirty="0" smtClean="0">
                <a:solidFill>
                  <a:srgbClr val="002060"/>
                </a:solidFill>
                <a:latin typeface="Nirmala UI" pitchFamily="34" charset="0"/>
                <a:cs typeface="Nirmala UI" pitchFamily="34" charset="0"/>
              </a:rPr>
              <a:t>क)</a:t>
            </a:r>
            <a:r>
              <a:rPr lang="sa-IN" sz="2000" u="sng" dirty="0" smtClean="0">
                <a:solidFill>
                  <a:srgbClr val="002060"/>
                </a:solidFill>
                <a:latin typeface="Nirmala UI" pitchFamily="34" charset="0"/>
                <a:cs typeface="Nirmala UI" pitchFamily="34" charset="0"/>
              </a:rPr>
              <a:t>ग्रामं</a:t>
            </a:r>
            <a:r>
              <a:rPr lang="sa-IN" sz="2000" dirty="0" smtClean="0">
                <a:solidFill>
                  <a:srgbClr val="00206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sa-IN" sz="2000" dirty="0">
                <a:solidFill>
                  <a:srgbClr val="002060"/>
                </a:solidFill>
                <a:latin typeface="Nirmala UI" pitchFamily="34" charset="0"/>
                <a:cs typeface="Nirmala UI" pitchFamily="34" charset="0"/>
              </a:rPr>
              <a:t>गच्छन् तृणं </a:t>
            </a:r>
            <a:r>
              <a:rPr lang="sa-IN" sz="2000" dirty="0" smtClean="0">
                <a:solidFill>
                  <a:srgbClr val="002060"/>
                </a:solidFill>
                <a:latin typeface="Nirmala UI" pitchFamily="34" charset="0"/>
                <a:cs typeface="Nirmala UI" pitchFamily="34" charset="0"/>
              </a:rPr>
              <a:t>स्पृशति-केन सूत्रेण </a:t>
            </a:r>
            <a:r>
              <a:rPr lang="sa-IN" sz="2000" dirty="0">
                <a:solidFill>
                  <a:srgbClr val="002060"/>
                </a:solidFill>
                <a:latin typeface="Nirmala UI" pitchFamily="34" charset="0"/>
                <a:cs typeface="Nirmala UI" pitchFamily="34" charset="0"/>
              </a:rPr>
              <a:t>कर्मसंज्ञा </a:t>
            </a:r>
            <a:r>
              <a:rPr lang="en-IN" sz="2000" dirty="0" smtClean="0">
                <a:solidFill>
                  <a:srgbClr val="002060"/>
                </a:solidFill>
                <a:latin typeface="Nirmala UI" pitchFamily="34" charset="0"/>
                <a:cs typeface="Nirmala UI" pitchFamily="34" charset="0"/>
              </a:rPr>
              <a:t>?</a:t>
            </a:r>
            <a:r>
              <a:rPr lang="sa-IN" sz="2000" dirty="0" smtClean="0">
                <a:solidFill>
                  <a:srgbClr val="002060"/>
                </a:solidFill>
                <a:latin typeface="Nirmala UI" pitchFamily="34" charset="0"/>
                <a:cs typeface="Nirmala UI" pitchFamily="34" charset="0"/>
              </a:rPr>
              <a:t> </a:t>
            </a:r>
            <a:endParaRPr lang="en-IN" sz="2000" dirty="0">
              <a:solidFill>
                <a:srgbClr val="00206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dirty="0">
                <a:solidFill>
                  <a:srgbClr val="002060"/>
                </a:solidFill>
                <a:latin typeface="Nirmala UI" pitchFamily="34" charset="0"/>
                <a:cs typeface="Nirmala UI" pitchFamily="34" charset="0"/>
              </a:rPr>
              <a:t>ख</a:t>
            </a:r>
            <a:r>
              <a:rPr lang="sa-IN" sz="2000" dirty="0" smtClean="0">
                <a:solidFill>
                  <a:srgbClr val="002060"/>
                </a:solidFill>
                <a:latin typeface="Nirmala UI" pitchFamily="34" charset="0"/>
                <a:cs typeface="Nirmala UI" pitchFamily="34" charset="0"/>
              </a:rPr>
              <a:t>)अधिशेते </a:t>
            </a:r>
            <a:r>
              <a:rPr lang="sa-IN" sz="2000" u="sng" dirty="0">
                <a:solidFill>
                  <a:srgbClr val="002060"/>
                </a:solidFill>
                <a:latin typeface="Nirmala UI" pitchFamily="34" charset="0"/>
                <a:cs typeface="Nirmala UI" pitchFamily="34" charset="0"/>
              </a:rPr>
              <a:t>वैकुण्ठम्</a:t>
            </a:r>
            <a:r>
              <a:rPr lang="sa-IN" sz="2000" dirty="0">
                <a:solidFill>
                  <a:srgbClr val="002060"/>
                </a:solidFill>
                <a:latin typeface="Nirmala UI" pitchFamily="34" charset="0"/>
                <a:cs typeface="Nirmala UI" pitchFamily="34" charset="0"/>
              </a:rPr>
              <a:t>-केन सूत्रेण कर्मसंज्ञा </a:t>
            </a:r>
            <a:r>
              <a:rPr lang="en-IN" sz="2000" dirty="0">
                <a:solidFill>
                  <a:srgbClr val="002060"/>
                </a:solidFill>
                <a:latin typeface="Nirmala UI" pitchFamily="34" charset="0"/>
                <a:cs typeface="Nirmala UI" pitchFamily="34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sa-IN" sz="2000" dirty="0">
                <a:solidFill>
                  <a:srgbClr val="002060"/>
                </a:solidFill>
                <a:latin typeface="Nirmala UI" pitchFamily="34" charset="0"/>
                <a:cs typeface="Nirmala UI" pitchFamily="34" charset="0"/>
              </a:rPr>
              <a:t>ग</a:t>
            </a:r>
            <a:r>
              <a:rPr lang="sa-IN" sz="2000" dirty="0" smtClean="0">
                <a:solidFill>
                  <a:srgbClr val="002060"/>
                </a:solidFill>
                <a:latin typeface="Nirmala UI" pitchFamily="34" charset="0"/>
                <a:cs typeface="Nirmala UI" pitchFamily="34" charset="0"/>
              </a:rPr>
              <a:t>)अभिनिविशते </a:t>
            </a:r>
            <a:r>
              <a:rPr lang="sa-IN" sz="2000" u="sng" dirty="0">
                <a:solidFill>
                  <a:srgbClr val="002060"/>
                </a:solidFill>
                <a:latin typeface="Nirmala UI" pitchFamily="34" charset="0"/>
                <a:cs typeface="Nirmala UI" pitchFamily="34" charset="0"/>
              </a:rPr>
              <a:t>सन्मार्गम् </a:t>
            </a:r>
            <a:r>
              <a:rPr lang="sa-IN" sz="2000" dirty="0">
                <a:solidFill>
                  <a:srgbClr val="002060"/>
                </a:solidFill>
                <a:latin typeface="Nirmala UI" pitchFamily="34" charset="0"/>
                <a:cs typeface="Nirmala UI" pitchFamily="34" charset="0"/>
              </a:rPr>
              <a:t>–केन सूत्रेण द्वितीया </a:t>
            </a:r>
            <a:r>
              <a:rPr lang="en-IN" sz="2000" dirty="0">
                <a:solidFill>
                  <a:srgbClr val="002060"/>
                </a:solidFill>
                <a:latin typeface="Nirmala UI" pitchFamily="34" charset="0"/>
                <a:cs typeface="Nirmala UI" pitchFamily="34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sa-IN" sz="2000" dirty="0">
                <a:solidFill>
                  <a:srgbClr val="002060"/>
                </a:solidFill>
                <a:latin typeface="Nirmala UI" pitchFamily="34" charset="0"/>
                <a:cs typeface="Nirmala UI" pitchFamily="34" charset="0"/>
              </a:rPr>
              <a:t>घ</a:t>
            </a:r>
            <a:r>
              <a:rPr lang="sa-IN" sz="2000" dirty="0" smtClean="0">
                <a:solidFill>
                  <a:srgbClr val="002060"/>
                </a:solidFill>
                <a:latin typeface="Nirmala UI" pitchFamily="34" charset="0"/>
                <a:cs typeface="Nirmala UI" pitchFamily="34" charset="0"/>
              </a:rPr>
              <a:t>)अन्तरा </a:t>
            </a:r>
            <a:r>
              <a:rPr lang="sa-IN" sz="2000" dirty="0">
                <a:solidFill>
                  <a:srgbClr val="002060"/>
                </a:solidFill>
                <a:latin typeface="Nirmala UI" pitchFamily="34" charset="0"/>
                <a:cs typeface="Nirmala UI" pitchFamily="34" charset="0"/>
              </a:rPr>
              <a:t>योगे का विभक्तिः </a:t>
            </a:r>
            <a:r>
              <a:rPr lang="en-IN" sz="2000" dirty="0" smtClean="0">
                <a:solidFill>
                  <a:srgbClr val="002060"/>
                </a:solidFill>
                <a:latin typeface="Nirmala UI" pitchFamily="34" charset="0"/>
                <a:cs typeface="Nirmala UI" pitchFamily="34" charset="0"/>
              </a:rPr>
              <a:t>?</a:t>
            </a:r>
            <a:endParaRPr lang="en-IN" sz="2000" dirty="0">
              <a:solidFill>
                <a:srgbClr val="002060"/>
              </a:solidFill>
              <a:latin typeface="Nirmala UI" pitchFamily="34" charset="0"/>
              <a:cs typeface="Nirmala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6191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9155" y="990600"/>
            <a:ext cx="83058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a-IN" sz="2800" dirty="0">
                <a:solidFill>
                  <a:srgbClr val="FF0000"/>
                </a:solidFill>
                <a:latin typeface="Nirmala UI" pitchFamily="34" charset="0"/>
                <a:cs typeface="Nirmala UI" pitchFamily="34" charset="0"/>
              </a:rPr>
              <a:t>2</a:t>
            </a:r>
            <a:r>
              <a:rPr lang="sa-IN" sz="2800" dirty="0" smtClean="0">
                <a:solidFill>
                  <a:srgbClr val="FF0000"/>
                </a:solidFill>
                <a:latin typeface="Nirmala UI" pitchFamily="34" charset="0"/>
                <a:cs typeface="Nirmala UI" pitchFamily="34" charset="0"/>
              </a:rPr>
              <a:t>. </a:t>
            </a:r>
            <a:r>
              <a:rPr lang="sa-IN" sz="2800" dirty="0" smtClean="0">
                <a:solidFill>
                  <a:srgbClr val="FF0000"/>
                </a:solidFill>
                <a:latin typeface="Nirmala UI" pitchFamily="34" charset="0"/>
                <a:cs typeface="Nirmala UI" pitchFamily="34" charset="0"/>
              </a:rPr>
              <a:t>सोदाहरणं व्याख्यात- </a:t>
            </a:r>
          </a:p>
          <a:p>
            <a:pPr>
              <a:lnSpc>
                <a:spcPct val="150000"/>
              </a:lnSpc>
            </a:pPr>
            <a:r>
              <a:rPr lang="sa-IN" sz="2800" dirty="0" smtClean="0"/>
              <a:t>क) </a:t>
            </a:r>
            <a:r>
              <a:rPr lang="hi-IN" sz="2400" dirty="0" smtClean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कर्मणि </a:t>
            </a:r>
            <a:r>
              <a:rPr lang="hi-IN" sz="2400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द्वितीया </a:t>
            </a:r>
            <a:endParaRPr lang="sa-IN" sz="2400" dirty="0" smtClean="0">
              <a:solidFill>
                <a:srgbClr val="002060"/>
              </a:solidFill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400" dirty="0" smtClean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ख) </a:t>
            </a:r>
            <a:r>
              <a:rPr lang="hi-IN" sz="2400" dirty="0" smtClean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अन्तराऽन्तरेण युक्ते</a:t>
            </a:r>
            <a:endParaRPr lang="sa-IN" sz="2400" dirty="0" smtClean="0">
              <a:solidFill>
                <a:srgbClr val="002060"/>
              </a:solidFill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400" dirty="0" smtClean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ग) </a:t>
            </a:r>
            <a:r>
              <a:rPr lang="hi-IN" sz="2400" dirty="0" smtClean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भ</a:t>
            </a:r>
            <a:r>
              <a:rPr lang="sa-IN" sz="2400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क्षे</a:t>
            </a:r>
            <a:r>
              <a:rPr lang="hi-IN" sz="2400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रहिंसार्थस्य </a:t>
            </a:r>
            <a:r>
              <a:rPr lang="hi-IN" sz="2400" dirty="0" smtClean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न</a:t>
            </a:r>
            <a:endParaRPr lang="sa-IN" sz="2400" dirty="0" smtClean="0">
              <a:solidFill>
                <a:srgbClr val="002060"/>
              </a:solidFill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400" dirty="0" smtClean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घ) </a:t>
            </a:r>
            <a:r>
              <a:rPr lang="hi-IN" sz="2400" dirty="0" smtClean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कालाध्वनोरत्यन्तसंयोगे</a:t>
            </a:r>
            <a:endParaRPr lang="sa-IN" sz="2400" dirty="0" smtClean="0">
              <a:solidFill>
                <a:srgbClr val="002060"/>
              </a:solidFill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400" dirty="0" smtClean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ङ) </a:t>
            </a:r>
            <a:r>
              <a:rPr lang="hi-IN" sz="2400" dirty="0" smtClean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अधिशीङ्स्थासां </a:t>
            </a:r>
            <a:r>
              <a:rPr lang="hi-IN" sz="2400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कर्म </a:t>
            </a:r>
            <a:endParaRPr lang="en-IN" sz="2400" dirty="0">
              <a:solidFill>
                <a:srgbClr val="002060"/>
              </a:solidFill>
              <a:latin typeface="Nirmala UI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451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152400"/>
            <a:ext cx="7924800" cy="6955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a-IN" sz="2000" dirty="0" smtClean="0">
                <a:latin typeface="Sanskrit 2003" pitchFamily="2" charset="-78"/>
                <a:cs typeface="Sanskrit 2003" pitchFamily="2" charset="-78"/>
              </a:rPr>
              <a:t>    </a:t>
            </a:r>
          </a:p>
          <a:p>
            <a:r>
              <a:rPr lang="sa-IN" sz="2800" dirty="0" smtClean="0">
                <a:latin typeface="Sanskrit 2003" pitchFamily="2" charset="-78"/>
                <a:cs typeface="Sanskrit 2003" pitchFamily="2" charset="-78"/>
              </a:rPr>
              <a:t>                                      </a:t>
            </a:r>
            <a:r>
              <a:rPr lang="sa-IN" sz="2800" b="1" u="sng" dirty="0" smtClean="0">
                <a:solidFill>
                  <a:srgbClr val="002060"/>
                </a:solidFill>
                <a:latin typeface="Nirmala UI" pitchFamily="34" charset="0"/>
                <a:cs typeface="Nirmala UI" pitchFamily="34" charset="0"/>
              </a:rPr>
              <a:t>विषयाः</a:t>
            </a:r>
          </a:p>
          <a:p>
            <a:pPr marL="285750" indent="-285750">
              <a:buFont typeface="Wingdings" pitchFamily="2" charset="2"/>
              <a:buChar char="Ø"/>
            </a:pPr>
            <a:endParaRPr lang="sa-IN" sz="2000" dirty="0" smtClean="0">
              <a:solidFill>
                <a:srgbClr val="002060"/>
              </a:solidFill>
              <a:latin typeface="Sanskrit 2003" pitchFamily="2" charset="-78"/>
              <a:cs typeface="Sanskrit 2003" pitchFamily="2" charset="-78"/>
            </a:endParaRPr>
          </a:p>
          <a:p>
            <a:pPr marL="285750" indent="-285750">
              <a:buFont typeface="Wingdings" pitchFamily="2" charset="2"/>
              <a:buChar char="Ø"/>
            </a:pPr>
            <a:endParaRPr lang="sa-IN" sz="2000" dirty="0">
              <a:solidFill>
                <a:srgbClr val="002060"/>
              </a:solidFill>
              <a:latin typeface="Sanskrit 2003" pitchFamily="2" charset="-78"/>
              <a:cs typeface="Sanskrit 2003" pitchFamily="2" charset="-78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कर्तुरीप्सिततमं कर्म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कर्मणि द्वितीया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तथायुक्तं चानीप्सितम्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ह्रुक्रोरन्यतरस्याम्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अधिशीङ्स्थाऽऽसां कर्म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अभिनिविशश्च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उपान्वध्याङ् वसः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अन्तराऽन्तरेण युक्ते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अनुर्लक्षणे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कर्मप्रवचनीययुक्ते द्वितीया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तृतीयार्थे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हीने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उपोऽधिके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अतिरतिक्रमणे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कालाध्वनोरत्यन्तसंयोगे</a:t>
            </a:r>
          </a:p>
          <a:p>
            <a:pPr marL="285750" indent="-285750">
              <a:buFont typeface="Wingdings" pitchFamily="2" charset="2"/>
              <a:buChar char="Ø"/>
            </a:pPr>
            <a:endParaRPr lang="sa-IN" sz="2000" dirty="0" smtClean="0">
              <a:latin typeface="Sanskrit 2003" pitchFamily="2" charset="-78"/>
              <a:cs typeface="Sanskrit 2003" pitchFamily="2" charset="-78"/>
            </a:endParaRPr>
          </a:p>
          <a:p>
            <a:endParaRPr lang="sa-IN" sz="2000" dirty="0" smtClean="0">
              <a:latin typeface="Sanskrit 2003" pitchFamily="2" charset="-78"/>
              <a:cs typeface="Sanskrit 2003" pitchFamily="2" charset="-78"/>
            </a:endParaRPr>
          </a:p>
          <a:p>
            <a:pPr marL="285750" indent="-285750">
              <a:buFont typeface="Wingdings" pitchFamily="2" charset="2"/>
              <a:buChar char="Ø"/>
            </a:pPr>
            <a:endParaRPr lang="sa-IN" dirty="0"/>
          </a:p>
        </p:txBody>
      </p:sp>
    </p:spTree>
    <p:extLst>
      <p:ext uri="{BB962C8B-B14F-4D97-AF65-F5344CB8AC3E}">
        <p14:creationId xmlns:p14="http://schemas.microsoft.com/office/powerpoint/2010/main" val="1978225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600200"/>
            <a:ext cx="7696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a-IN" dirty="0">
                <a:solidFill>
                  <a:srgbClr val="FF0000"/>
                </a:solidFill>
                <a:latin typeface="Nirmala UI" pitchFamily="34" charset="0"/>
                <a:cs typeface="Nirmala UI" pitchFamily="34" charset="0"/>
              </a:rPr>
              <a:t>3</a:t>
            </a:r>
            <a:r>
              <a:rPr lang="sa-IN" dirty="0" smtClean="0">
                <a:solidFill>
                  <a:srgbClr val="FF0000"/>
                </a:solidFill>
                <a:latin typeface="Nirmala UI" pitchFamily="34" charset="0"/>
                <a:cs typeface="Nirmala UI" pitchFamily="34" charset="0"/>
              </a:rPr>
              <a:t>. </a:t>
            </a:r>
            <a:r>
              <a:rPr lang="sa-IN" dirty="0" smtClean="0">
                <a:solidFill>
                  <a:srgbClr val="FF0000"/>
                </a:solidFill>
                <a:latin typeface="Nirmala UI" pitchFamily="34" charset="0"/>
                <a:cs typeface="Nirmala UI" pitchFamily="34" charset="0"/>
              </a:rPr>
              <a:t>कोष्ठकात् उपयुक्तं पदं चित्वा शून्यस्थानं पूरयत ।</a:t>
            </a:r>
          </a:p>
          <a:p>
            <a:pPr>
              <a:lnSpc>
                <a:spcPct val="150000"/>
              </a:lnSpc>
            </a:pPr>
            <a:r>
              <a:rPr lang="sa-IN" dirty="0" smtClean="0">
                <a:solidFill>
                  <a:srgbClr val="002060"/>
                </a:solidFill>
                <a:latin typeface="Nirmala UI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क)लक्ष्म्या ----------सेव्यते ।(हरिः</a:t>
            </a:r>
            <a:r>
              <a:rPr lang="sa-IN" dirty="0" smtClean="0">
                <a:solidFill>
                  <a:srgbClr val="002060"/>
                </a:solidFill>
                <a:latin typeface="Nirmala UI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, हरिं, हरिणा</a:t>
            </a:r>
            <a:r>
              <a:rPr lang="sa-IN" dirty="0" smtClean="0">
                <a:solidFill>
                  <a:srgbClr val="002060"/>
                </a:solidFill>
                <a:latin typeface="Nirmala UI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sa-IN" dirty="0" smtClean="0">
                <a:solidFill>
                  <a:srgbClr val="002060"/>
                </a:solidFill>
                <a:latin typeface="Nirmala UI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ख)देवदत्तः ------------गच्छन् तृणं स्पृशति।</a:t>
            </a:r>
            <a:r>
              <a:rPr lang="sa-IN" dirty="0">
                <a:solidFill>
                  <a:srgbClr val="002060"/>
                </a:solidFill>
                <a:latin typeface="Nirmala UI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sa-IN" dirty="0" smtClean="0">
                <a:solidFill>
                  <a:srgbClr val="002060"/>
                </a:solidFill>
                <a:latin typeface="Nirmala UI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(ग्रामाय</a:t>
            </a:r>
            <a:r>
              <a:rPr lang="sa-IN" dirty="0" smtClean="0">
                <a:solidFill>
                  <a:srgbClr val="002060"/>
                </a:solidFill>
                <a:latin typeface="Nirmala UI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, ग्रामं, ग्रामः</a:t>
            </a:r>
            <a:r>
              <a:rPr lang="sa-IN" dirty="0" smtClean="0">
                <a:solidFill>
                  <a:srgbClr val="002060"/>
                </a:solidFill>
                <a:latin typeface="Nirmala UI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sa-IN" dirty="0" smtClean="0">
                <a:solidFill>
                  <a:srgbClr val="002060"/>
                </a:solidFill>
                <a:latin typeface="Nirmala UI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ग) </a:t>
            </a:r>
            <a:r>
              <a:rPr lang="hi-IN" dirty="0" smtClean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वृक्षम्</a:t>
            </a:r>
            <a:r>
              <a:rPr lang="sa-IN" dirty="0" smtClean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------------- </a:t>
            </a:r>
            <a:r>
              <a:rPr lang="hi-IN" dirty="0" smtClean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शाखाः </a:t>
            </a:r>
            <a:r>
              <a:rPr lang="hi-IN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सन्ति </a:t>
            </a:r>
            <a:r>
              <a:rPr lang="hi-IN" dirty="0" smtClean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।</a:t>
            </a:r>
            <a:r>
              <a:rPr lang="sa-IN" dirty="0" smtClean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(</a:t>
            </a:r>
            <a:r>
              <a:rPr lang="hi-IN" dirty="0" smtClean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अध्यधि</a:t>
            </a:r>
            <a:r>
              <a:rPr lang="sa-IN" dirty="0" smtClean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, अधः, अधि</a:t>
            </a:r>
            <a:r>
              <a:rPr lang="sa-IN" dirty="0" smtClean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sa-IN" dirty="0" smtClean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घ) -------------- अभितः शिशुः क्रीडति । ( मातरम्, मातुः, माता)</a:t>
            </a:r>
            <a:endParaRPr lang="sa-IN" dirty="0" smtClean="0">
              <a:solidFill>
                <a:srgbClr val="002060"/>
              </a:solidFill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sa-IN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ङ</a:t>
            </a:r>
            <a:r>
              <a:rPr lang="sa-IN" dirty="0" smtClean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)सीतया---------</a:t>
            </a:r>
            <a:r>
              <a:rPr lang="sa-IN" dirty="0" smtClean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पठ्यते</a:t>
            </a:r>
            <a:r>
              <a:rPr lang="sa-IN" dirty="0" smtClean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।(</a:t>
            </a:r>
            <a:r>
              <a:rPr lang="sa-IN" dirty="0" smtClean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पाठः, पाठं, पाठस्य</a:t>
            </a:r>
            <a:r>
              <a:rPr lang="sa-IN" dirty="0" smtClean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)</a:t>
            </a:r>
            <a:endParaRPr lang="sa-IN" dirty="0" smtClean="0">
              <a:solidFill>
                <a:srgbClr val="002060"/>
              </a:solidFill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sa-IN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च</a:t>
            </a:r>
            <a:r>
              <a:rPr lang="sa-IN" dirty="0" smtClean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)रामः </a:t>
            </a:r>
            <a:r>
              <a:rPr lang="sa-IN" dirty="0" smtClean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--------------पठति ।(मासाय</a:t>
            </a:r>
            <a:r>
              <a:rPr lang="sa-IN" dirty="0" smtClean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,  मासस्य, मासम्)</a:t>
            </a:r>
          </a:p>
          <a:p>
            <a:pPr>
              <a:lnSpc>
                <a:spcPct val="150000"/>
              </a:lnSpc>
            </a:pPr>
            <a:r>
              <a:rPr lang="sa-IN" dirty="0" smtClean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छ) ------------- परितः वृक्षाः सन्ति । ( मन्दिरस्य, मन्दिरे, मन्दिरम्)</a:t>
            </a:r>
            <a:endParaRPr lang="en-IN" dirty="0">
              <a:solidFill>
                <a:srgbClr val="002060"/>
              </a:solidFill>
              <a:latin typeface="Nirmala UI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712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340768"/>
            <a:ext cx="51845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a-IN" dirty="0">
                <a:solidFill>
                  <a:srgbClr val="FF0000"/>
                </a:solidFill>
                <a:latin typeface="Nirmala UI" pitchFamily="34" charset="0"/>
                <a:cs typeface="Nirmala UI" pitchFamily="34" charset="0"/>
              </a:rPr>
              <a:t>4</a:t>
            </a:r>
            <a:r>
              <a:rPr lang="sa-IN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. </a:t>
            </a:r>
            <a:r>
              <a:rPr lang="sa-IN" dirty="0" smtClean="0">
                <a:solidFill>
                  <a:srgbClr val="FF0000"/>
                </a:solidFill>
                <a:latin typeface="Nirmala UI" pitchFamily="34" charset="0"/>
                <a:cs typeface="Nirmala UI" pitchFamily="34" charset="0"/>
              </a:rPr>
              <a:t>अधोलिखितानां प्रश्नानामुत्तरं लिखत ।</a:t>
            </a:r>
          </a:p>
          <a:p>
            <a:pPr>
              <a:lnSpc>
                <a:spcPct val="150000"/>
              </a:lnSpc>
            </a:pPr>
            <a:r>
              <a:rPr lang="sa-IN" dirty="0" smtClean="0">
                <a:solidFill>
                  <a:srgbClr val="002060"/>
                </a:solidFill>
                <a:latin typeface="Nirmala UI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क)कर्मसंज्ञाविधायकं सूत्रं किम् ? </a:t>
            </a:r>
          </a:p>
          <a:p>
            <a:pPr>
              <a:lnSpc>
                <a:spcPct val="150000"/>
              </a:lnSpc>
            </a:pPr>
            <a:r>
              <a:rPr lang="sa-IN" dirty="0" smtClean="0">
                <a:solidFill>
                  <a:srgbClr val="002060"/>
                </a:solidFill>
                <a:latin typeface="Nirmala UI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ख) </a:t>
            </a:r>
            <a:r>
              <a:rPr lang="hi-IN" dirty="0" smtClean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अभितः </a:t>
            </a:r>
            <a:r>
              <a:rPr lang="hi-IN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इति उपपदप्रयोगे का विभक्तिः </a:t>
            </a:r>
            <a:r>
              <a:rPr lang="en-US" dirty="0" smtClean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?</a:t>
            </a:r>
            <a:endParaRPr lang="sa-IN" dirty="0">
              <a:solidFill>
                <a:srgbClr val="002060"/>
              </a:solidFill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sa-IN" dirty="0" smtClean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ग) </a:t>
            </a:r>
            <a:r>
              <a:rPr lang="hi-IN" dirty="0" smtClean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विना-योगे </a:t>
            </a:r>
            <a:r>
              <a:rPr lang="hi-IN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का विभक्तिः </a:t>
            </a:r>
            <a:r>
              <a:rPr lang="en-US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? </a:t>
            </a:r>
            <a:endParaRPr lang="sa-IN" dirty="0">
              <a:solidFill>
                <a:srgbClr val="002060"/>
              </a:solidFill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sa-IN" dirty="0" smtClean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घ) </a:t>
            </a:r>
            <a:r>
              <a:rPr lang="hi-IN" dirty="0" smtClean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नद</a:t>
            </a:r>
            <a:r>
              <a:rPr lang="sa-IN" dirty="0" smtClean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्यः</a:t>
            </a:r>
            <a:r>
              <a:rPr lang="hi-IN" dirty="0" smtClean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hi-IN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उभयतः वृक्षाः सन्ति </a:t>
            </a:r>
            <a:r>
              <a:rPr lang="sa-IN" dirty="0" smtClean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– संशोधनं कुरुत ।</a:t>
            </a:r>
            <a:endParaRPr lang="en-IN" dirty="0">
              <a:solidFill>
                <a:srgbClr val="002060"/>
              </a:solidFill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sa-IN" dirty="0" smtClean="0">
                <a:solidFill>
                  <a:srgbClr val="002060"/>
                </a:solidFill>
                <a:latin typeface="Nirmala UI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ङ)अनु हरिं सुराः-केन सूत्रेण कर्मप्रवचनीयसंज्ञा ?</a:t>
            </a:r>
            <a:endParaRPr lang="en-IN" dirty="0">
              <a:solidFill>
                <a:srgbClr val="002060"/>
              </a:solidFill>
              <a:latin typeface="Nirmala UI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2428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371600"/>
            <a:ext cx="8305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a-IN" sz="8000" b="1" dirty="0" smtClean="0">
                <a:solidFill>
                  <a:srgbClr val="7030A0"/>
                </a:solidFill>
                <a:latin typeface="Sanskrit 2003" pitchFamily="2" charset="-78"/>
                <a:cs typeface="Sanskrit 2003" pitchFamily="2" charset="-78"/>
              </a:rPr>
              <a:t>        </a:t>
            </a:r>
          </a:p>
          <a:p>
            <a:r>
              <a:rPr lang="sa-IN" sz="8000" b="1" dirty="0">
                <a:solidFill>
                  <a:srgbClr val="7030A0"/>
                </a:solidFill>
                <a:latin typeface="Sanskrit 2003" pitchFamily="2" charset="-78"/>
                <a:cs typeface="Sanskrit 2003" pitchFamily="2" charset="-78"/>
              </a:rPr>
              <a:t> </a:t>
            </a:r>
            <a:r>
              <a:rPr lang="sa-IN" sz="8000" b="1" dirty="0" smtClean="0">
                <a:solidFill>
                  <a:srgbClr val="7030A0"/>
                </a:solidFill>
                <a:latin typeface="Sanskrit 2003" pitchFamily="2" charset="-78"/>
                <a:cs typeface="Sanskrit 2003" pitchFamily="2" charset="-78"/>
              </a:rPr>
              <a:t>      </a:t>
            </a:r>
            <a:r>
              <a:rPr lang="sa-IN" sz="8000" b="1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"धन्यवादाः"</a:t>
            </a:r>
            <a:endParaRPr lang="en-IN" sz="8000" b="1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007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692727"/>
            <a:ext cx="822960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  <a:p>
            <a:pPr>
              <a:lnSpc>
                <a:spcPct val="150000"/>
              </a:lnSpc>
            </a:pPr>
            <a:r>
              <a:rPr lang="sa-IN" sz="2800" b="1" dirty="0">
                <a:latin typeface="Nirmala UI" pitchFamily="34" charset="0"/>
                <a:cs typeface="Nirmala UI" pitchFamily="34" charset="0"/>
              </a:rPr>
              <a:t>५३५</a:t>
            </a:r>
            <a:r>
              <a:rPr lang="en-IN" sz="2800" b="1" dirty="0">
                <a:latin typeface="Nirmala UI" pitchFamily="34" charset="0"/>
                <a:cs typeface="Nirmala UI" pitchFamily="34" charset="0"/>
              </a:rPr>
              <a:t>.</a:t>
            </a:r>
            <a:r>
              <a:rPr lang="sa-IN" sz="2800" b="1" dirty="0">
                <a:latin typeface="Nirmala UI" pitchFamily="34" charset="0"/>
                <a:cs typeface="Nirmala UI" pitchFamily="34" charset="0"/>
              </a:rPr>
              <a:t>कर्तुरीप्सिततमं कर्म -</a:t>
            </a:r>
            <a:r>
              <a:rPr lang="sa-IN" sz="2800" b="1" dirty="0" smtClean="0">
                <a:latin typeface="Nirmala UI" pitchFamily="34" charset="0"/>
                <a:cs typeface="Nirmala UI" pitchFamily="34" charset="0"/>
              </a:rPr>
              <a:t>पा </a:t>
            </a:r>
            <a:r>
              <a:rPr lang="sa-IN" sz="2800" b="1" dirty="0">
                <a:latin typeface="Nirmala UI" pitchFamily="34" charset="0"/>
                <a:cs typeface="Nirmala UI" pitchFamily="34" charset="0"/>
              </a:rPr>
              <a:t>. १ . ४ . ४९ </a:t>
            </a:r>
            <a:r>
              <a:rPr lang="en-IN" sz="2800" dirty="0">
                <a:latin typeface="Nirmala UI" pitchFamily="34" charset="0"/>
                <a:cs typeface="Nirmala UI" pitchFamily="34" charset="0"/>
              </a:rPr>
              <a:t>	</a:t>
            </a:r>
          </a:p>
          <a:p>
            <a:pPr>
              <a:lnSpc>
                <a:spcPct val="150000"/>
              </a:lnSpc>
            </a:pPr>
            <a:r>
              <a:rPr lang="sa-IN" sz="2800" b="1" i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संज्ञासूत्रमिदम्</a:t>
            </a:r>
            <a:endParaRPr lang="en-IN" sz="28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i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पदच्छेदः</a:t>
            </a:r>
            <a:r>
              <a:rPr lang="en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-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कर्तुः ईप्सिततमं कर्म 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i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वृत्तिः</a:t>
            </a:r>
            <a:r>
              <a:rPr lang="sa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- 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कर्तुः क्रियया आप्तुमिष्टतमं </a:t>
            </a:r>
            <a:endParaRPr lang="sa-IN" sz="2000" dirty="0" smtClean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	</a:t>
            </a: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कारकं 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कर्मसंज्ञं स्यात् </a:t>
            </a: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।</a:t>
            </a:r>
            <a:endParaRPr lang="en-IN" sz="2000" dirty="0" smtClean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उदाहरणम्</a:t>
            </a: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- लक्ष्मी हरिं सेवते ।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</p:txBody>
      </p:sp>
      <p:pic>
        <p:nvPicPr>
          <p:cNvPr id="3" name="Picture 2" descr="C:\Users\HP\Downloads\images (27).jpe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2362200"/>
            <a:ext cx="2438400" cy="183993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7482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066800"/>
            <a:ext cx="80772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a-IN" sz="2800" b="1" dirty="0">
                <a:latin typeface="Nirmala UI" pitchFamily="34" charset="0"/>
                <a:cs typeface="Nirmala UI" pitchFamily="34" charset="0"/>
              </a:rPr>
              <a:t>कर्मणि द्वितीया-पा.२</a:t>
            </a:r>
            <a:r>
              <a:rPr lang="sa-IN" sz="2800" b="1" dirty="0" smtClean="0">
                <a:latin typeface="Nirmala UI" pitchFamily="34" charset="0"/>
                <a:cs typeface="Nirmala UI" pitchFamily="34" charset="0"/>
              </a:rPr>
              <a:t>. ३. २</a:t>
            </a:r>
            <a:endParaRPr lang="en-IN" sz="2800" dirty="0"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विधिसूत्रमिदम्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पदच्छेदः-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कर्मणि द्वितीया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वृत्तिः-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अनुक्ते कर्मणि द्वितीया स्यात् ।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अनुवृत्तिः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- अनभिहिते सूत्रमनुवर्तते ।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उदाहरणम्</a:t>
            </a: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- </a:t>
            </a: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ब्राह्मणः अन्नं खादति ।</a:t>
            </a:r>
            <a:r>
              <a:rPr lang="sa-IN" sz="2800" dirty="0" smtClean="0">
                <a:solidFill>
                  <a:srgbClr val="C00000"/>
                </a:solidFill>
                <a:latin typeface="Nirmala UI" pitchFamily="34" charset="0"/>
                <a:cs typeface="Nirmala UI" pitchFamily="34" charset="0"/>
              </a:rPr>
              <a:t>	</a:t>
            </a:r>
            <a:endParaRPr lang="en-IN" sz="2800" dirty="0">
              <a:solidFill>
                <a:srgbClr val="C00000"/>
              </a:solidFill>
              <a:latin typeface="Nirmala UI" pitchFamily="34" charset="0"/>
              <a:cs typeface="Nirmala UI" pitchFamily="34" charset="0"/>
            </a:endParaRPr>
          </a:p>
        </p:txBody>
      </p:sp>
      <p:pic>
        <p:nvPicPr>
          <p:cNvPr id="3" name="Picture 2" descr="C:\Users\HP\Downloads\download (2).jpe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112895"/>
            <a:ext cx="2392680" cy="12944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3670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-76200"/>
            <a:ext cx="8610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a-IN" sz="2800" b="1" dirty="0">
                <a:latin typeface="Nirmala UI" pitchFamily="34" charset="0"/>
                <a:cs typeface="Nirmala UI" pitchFamily="34" charset="0"/>
              </a:rPr>
              <a:t>५३८</a:t>
            </a:r>
            <a:r>
              <a:rPr lang="en-IN" sz="2800" b="1" dirty="0">
                <a:latin typeface="Nirmala UI" pitchFamily="34" charset="0"/>
                <a:cs typeface="Nirmala UI" pitchFamily="34" charset="0"/>
              </a:rPr>
              <a:t>.</a:t>
            </a:r>
            <a:r>
              <a:rPr lang="sa-IN" sz="2800" b="1" dirty="0">
                <a:latin typeface="Nirmala UI" pitchFamily="34" charset="0"/>
                <a:cs typeface="Nirmala UI" pitchFamily="34" charset="0"/>
              </a:rPr>
              <a:t>तथायुक्तं </a:t>
            </a:r>
            <a:r>
              <a:rPr lang="sa-IN" sz="2800" b="1" dirty="0" smtClean="0">
                <a:latin typeface="Nirmala UI" pitchFamily="34" charset="0"/>
                <a:cs typeface="Nirmala UI" pitchFamily="34" charset="0"/>
              </a:rPr>
              <a:t> चानीप्सितम् -पा </a:t>
            </a:r>
            <a:r>
              <a:rPr lang="sa-IN" sz="2800" b="1" dirty="0">
                <a:latin typeface="Nirmala UI" pitchFamily="34" charset="0"/>
                <a:cs typeface="Nirmala UI" pitchFamily="34" charset="0"/>
              </a:rPr>
              <a:t>. १ . ४ . ५० 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i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पदच्छेदः</a:t>
            </a:r>
            <a:r>
              <a:rPr lang="sa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-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तथायुक्तं  च  अनीप्सितम्   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i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वृत्तिः</a:t>
            </a:r>
            <a:r>
              <a:rPr lang="sa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-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ईप्सिततमवत् क्रियया युक्तमनीप्सितमपि कारकं कर्मसंज्ञं स्यात् </a:t>
            </a: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।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i="1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उदाहरणम् </a:t>
            </a:r>
            <a:r>
              <a:rPr lang="en-IN" sz="2000" b="1" i="1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-</a:t>
            </a:r>
            <a:r>
              <a:rPr lang="sa-IN" sz="2000" b="1" i="1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sa-IN" sz="2000" i="1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१-</a:t>
            </a: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उदासीनमनीप्सितकर्म 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–</a:t>
            </a:r>
            <a:r>
              <a:rPr lang="sa-IN" sz="2000" u="sng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ग्रामं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गच्छन् तृणं स्पृशति ।                 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               </a:t>
            </a:r>
            <a:r>
              <a:rPr lang="sa-IN" sz="2000" b="1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२-द्वेष्यम् 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अनीप्सितकर्म </a:t>
            </a: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– </a:t>
            </a:r>
            <a:r>
              <a:rPr lang="sa-IN" sz="2000" u="sng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ओदनं</a:t>
            </a: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भुञ्जानो विषं भुङ्क्ते ।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</p:txBody>
      </p:sp>
      <p:pic>
        <p:nvPicPr>
          <p:cNvPr id="3" name="Picture 2" descr="C:\Users\HP\Downloads\images (85).jpe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276600"/>
            <a:ext cx="2667000" cy="243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 descr="C:\Users\HP\Downloads\images (17).jpe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352800"/>
            <a:ext cx="3352800" cy="2133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12836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6719664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a-IN" sz="2800" b="1" dirty="0">
                <a:latin typeface="Nirmala UI" pitchFamily="34" charset="0"/>
                <a:cs typeface="Nirmala UI" pitchFamily="34" charset="0"/>
              </a:rPr>
              <a:t>५४१.हृक्रोरन्यतरस्याम् </a:t>
            </a:r>
            <a:r>
              <a:rPr lang="sa-IN" sz="2800" b="1" dirty="0" smtClean="0">
                <a:latin typeface="Nirmala UI" pitchFamily="34" charset="0"/>
                <a:cs typeface="Nirmala UI" pitchFamily="34" charset="0"/>
              </a:rPr>
              <a:t>-पा </a:t>
            </a:r>
            <a:r>
              <a:rPr lang="sa-IN" sz="2800" b="1" dirty="0">
                <a:latin typeface="Nirmala UI" pitchFamily="34" charset="0"/>
                <a:cs typeface="Nirmala UI" pitchFamily="34" charset="0"/>
              </a:rPr>
              <a:t>. १ . ४ . ५३ </a:t>
            </a:r>
            <a:endParaRPr lang="sa-IN" sz="2800" b="1" dirty="0" smtClean="0"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endParaRPr lang="en-IN" sz="2400" dirty="0">
              <a:solidFill>
                <a:srgbClr val="C0000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i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पदच्छेदः</a:t>
            </a:r>
            <a:r>
              <a:rPr lang="en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-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हृक्रोः अन्यतरस्याम् </a:t>
            </a:r>
            <a:endParaRPr lang="sa-IN" sz="2000" dirty="0" smtClean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i="1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वृत्तिः</a:t>
            </a:r>
            <a:r>
              <a:rPr lang="en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- 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हृक्रोरणौ यः कर्ता स णौ वा कर्म स्यात् </a:t>
            </a: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।</a:t>
            </a:r>
          </a:p>
          <a:p>
            <a:pPr>
              <a:lnSpc>
                <a:spcPct val="150000"/>
              </a:lnSpc>
            </a:pP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i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अनुवृत्तिः</a:t>
            </a:r>
            <a:r>
              <a:rPr lang="en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-‘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गतिबुद्धि-</a:t>
            </a:r>
            <a:r>
              <a:rPr lang="en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‘ 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( पा . १ . ४ . ५२ )   सूत्रात्    </a:t>
            </a:r>
            <a:r>
              <a:rPr lang="en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‘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अणिकर्ता   स णौ</a:t>
            </a:r>
            <a:r>
              <a:rPr lang="en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’ 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पदानि,   </a:t>
            </a:r>
            <a:r>
              <a:rPr lang="en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‘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कर्तृरीप्सिततमं     कर्म</a:t>
            </a:r>
            <a:r>
              <a:rPr lang="en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’</a:t>
            </a: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( 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पा. १ . ४ . </a:t>
            </a: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४९ 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) इत्यतः </a:t>
            </a:r>
            <a:r>
              <a:rPr lang="en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‘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कर्म</a:t>
            </a:r>
            <a:r>
              <a:rPr lang="en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’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,</a:t>
            </a:r>
            <a:r>
              <a:rPr lang="en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‘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कारके</a:t>
            </a:r>
            <a:r>
              <a:rPr lang="en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’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( पा. १ . ४ . २३ ) इति सूत्रञ्चात्र अनुवर्त्तन्ते </a:t>
            </a: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।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i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उदाहरणम् </a:t>
            </a:r>
            <a:r>
              <a:rPr lang="en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-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अणिजन्तः– हरति करोति वा </a:t>
            </a:r>
            <a:r>
              <a:rPr lang="sa-IN" sz="2000" u="sng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कटं 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भृत्यः ।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                णिजन्तः – </a:t>
            </a: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हारयति 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कारयति वा </a:t>
            </a:r>
            <a:r>
              <a:rPr lang="sa-IN" sz="2000" u="sng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भृत्यं भृत्येन 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वा कटम् ।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52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914399"/>
            <a:ext cx="6647656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a-IN" sz="2800" b="1" dirty="0">
                <a:latin typeface="Nirmala UI" pitchFamily="34" charset="0"/>
                <a:cs typeface="Nirmala UI" pitchFamily="34" charset="0"/>
              </a:rPr>
              <a:t>५४२</a:t>
            </a:r>
            <a:r>
              <a:rPr lang="sa-IN" b="1" dirty="0">
                <a:latin typeface="Nirmala UI" pitchFamily="34" charset="0"/>
                <a:cs typeface="Nirmala UI" pitchFamily="34" charset="0"/>
              </a:rPr>
              <a:t>. </a:t>
            </a:r>
            <a:r>
              <a:rPr lang="sa-IN" sz="2800" b="1" dirty="0">
                <a:latin typeface="Nirmala UI" pitchFamily="34" charset="0"/>
                <a:cs typeface="Nirmala UI" pitchFamily="34" charset="0"/>
              </a:rPr>
              <a:t>अधिशीङ्स्थासां कर्म </a:t>
            </a:r>
            <a:r>
              <a:rPr lang="sa-IN" sz="2800" b="1" dirty="0" smtClean="0">
                <a:latin typeface="Nirmala UI" pitchFamily="34" charset="0"/>
                <a:cs typeface="Nirmala UI" pitchFamily="34" charset="0"/>
              </a:rPr>
              <a:t>-पा </a:t>
            </a:r>
            <a:r>
              <a:rPr lang="sa-IN" sz="2800" b="1" dirty="0">
                <a:latin typeface="Nirmala UI" pitchFamily="34" charset="0"/>
                <a:cs typeface="Nirmala UI" pitchFamily="34" charset="0"/>
              </a:rPr>
              <a:t>. १ . ४ . ४६ </a:t>
            </a:r>
            <a:endParaRPr lang="sa-IN" sz="2800" b="1" dirty="0" smtClean="0"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i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पदच्छेदः</a:t>
            </a:r>
            <a:r>
              <a:rPr lang="sa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-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अधिशीङ्स्थासां </a:t>
            </a: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कर्म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i="1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वृत्तिः</a:t>
            </a:r>
            <a:r>
              <a:rPr lang="en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-</a:t>
            </a:r>
            <a:r>
              <a:rPr lang="sa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अधिपूर्वाणामेषामाधारः कर्म स्यात् </a:t>
            </a: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।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i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अनुवृत्तिः</a:t>
            </a:r>
            <a:r>
              <a:rPr lang="en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-‘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कारके</a:t>
            </a:r>
            <a:r>
              <a:rPr lang="en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’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इत्यतः </a:t>
            </a:r>
            <a:r>
              <a:rPr lang="en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‘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कारके</a:t>
            </a:r>
            <a:r>
              <a:rPr lang="en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’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पदं, </a:t>
            </a:r>
            <a:r>
              <a:rPr lang="en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‘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आधारोऽधिकरणम्</a:t>
            </a:r>
            <a:r>
              <a:rPr lang="en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’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	( </a:t>
            </a: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पा.१.४.४५) सूत्रात् </a:t>
            </a:r>
            <a:r>
              <a:rPr lang="en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‘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आधारः</a:t>
            </a:r>
            <a:r>
              <a:rPr lang="en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’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चेति पदद्वयमनुवर्त्तते </a:t>
            </a: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।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i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उदाहरणम् </a:t>
            </a:r>
            <a:r>
              <a:rPr lang="en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-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अधिशेते अधितिष्ठति अध्यास्ते  वा </a:t>
            </a:r>
            <a:r>
              <a:rPr lang="sa-IN" sz="2000" u="sng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वैकुण्ठं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हरिः</a:t>
            </a: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।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110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836712"/>
            <a:ext cx="61206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a-IN" sz="2800" b="1" dirty="0" smtClean="0">
                <a:latin typeface="Nirmala UI" pitchFamily="34" charset="0"/>
                <a:cs typeface="Nirmala UI" pitchFamily="34" charset="0"/>
              </a:rPr>
              <a:t>५४३.अभिनिविशश्च-पा </a:t>
            </a:r>
            <a:r>
              <a:rPr lang="sa-IN" sz="2800" b="1" dirty="0">
                <a:latin typeface="Nirmala UI" pitchFamily="34" charset="0"/>
                <a:cs typeface="Nirmala UI" pitchFamily="34" charset="0"/>
              </a:rPr>
              <a:t>. १ . ४ . ४७ </a:t>
            </a:r>
            <a:endParaRPr lang="sa-IN" sz="2800" b="1" dirty="0" smtClean="0"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i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पदच्छेदः</a:t>
            </a:r>
            <a:r>
              <a:rPr lang="en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-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अभिनिविशः  च 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i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वृत्तिः</a:t>
            </a:r>
            <a:r>
              <a:rPr lang="sa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-</a:t>
            </a:r>
            <a:r>
              <a:rPr lang="sa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अभिनीत्येततसंघातपूर्वस्य विशतेराधारः कर्म स्यात् </a:t>
            </a: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।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i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अनुवृत्तिः</a:t>
            </a:r>
            <a:r>
              <a:rPr lang="en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-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कारके, कर्म आधारश्चेति पदत्रयमत्र अनुवर्तते ।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i="1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उदाहरणम् </a:t>
            </a:r>
            <a:r>
              <a:rPr lang="en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-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अभिनिविशते </a:t>
            </a:r>
            <a:r>
              <a:rPr lang="sa-IN" sz="2000" u="sng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सन्मार्गम्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।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</p:txBody>
      </p:sp>
      <p:pic>
        <p:nvPicPr>
          <p:cNvPr id="4" name="Picture 3" descr="C:\Users\HP\Downloads\images (51).jpe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886200"/>
            <a:ext cx="2971800" cy="1828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54137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09600"/>
            <a:ext cx="715171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a-IN" b="1" dirty="0">
                <a:latin typeface="Nirmala UI" pitchFamily="34" charset="0"/>
                <a:cs typeface="Nirmala UI" pitchFamily="34" charset="0"/>
              </a:rPr>
              <a:t>५४४. </a:t>
            </a:r>
            <a:r>
              <a:rPr lang="sa-IN" sz="2800" b="1" dirty="0" smtClean="0">
                <a:latin typeface="Nirmala UI" pitchFamily="34" charset="0"/>
                <a:cs typeface="Nirmala UI" pitchFamily="34" charset="0"/>
              </a:rPr>
              <a:t>उपान्वध्याङ्वसः-पा </a:t>
            </a:r>
            <a:r>
              <a:rPr lang="sa-IN" sz="2800" b="1" dirty="0">
                <a:latin typeface="Nirmala UI" pitchFamily="34" charset="0"/>
                <a:cs typeface="Nirmala UI" pitchFamily="34" charset="0"/>
              </a:rPr>
              <a:t>. १ . ४ . ४८ </a:t>
            </a:r>
            <a:endParaRPr lang="sa-IN" sz="2800" b="1" dirty="0" smtClean="0"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i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पदच्छेदः</a:t>
            </a:r>
            <a:r>
              <a:rPr lang="sa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-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उप अनु अधि आङ् वसः।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i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वृत्तिः</a:t>
            </a:r>
            <a:r>
              <a:rPr lang="sa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:-</a:t>
            </a:r>
            <a:r>
              <a:rPr lang="sa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उपादिपूर्वस्य वसतेराधारः कर्म स्यात् </a:t>
            </a:r>
            <a:r>
              <a:rPr lang="sa-IN" sz="2000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।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i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अनुवृत्तिः</a:t>
            </a:r>
            <a:r>
              <a:rPr lang="en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-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‘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कारके</a:t>
            </a:r>
            <a:r>
              <a:rPr lang="en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’‘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कर्म</a:t>
            </a:r>
            <a:r>
              <a:rPr lang="en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’‘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आधारश्च</a:t>
            </a:r>
            <a:r>
              <a:rPr lang="en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’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एतानि पदानि अनुवर्त्तन्ते ।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</a:pPr>
            <a:r>
              <a:rPr lang="sa-IN" sz="2000" b="1" i="1" dirty="0" smtClean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उदाहरणम् </a:t>
            </a:r>
            <a:r>
              <a:rPr lang="en-IN" sz="2000" b="1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-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उपवसति अनुवसति अधिवसति आवसति वा </a:t>
            </a:r>
            <a:r>
              <a:rPr lang="sa-IN" sz="2000" u="sng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वैकुण्ठं</a:t>
            </a:r>
            <a:r>
              <a:rPr lang="sa-IN" sz="2000" dirty="0">
                <a:solidFill>
                  <a:srgbClr val="7030A0"/>
                </a:solidFill>
                <a:latin typeface="Nirmala UI" pitchFamily="34" charset="0"/>
                <a:cs typeface="Nirmala UI" pitchFamily="34" charset="0"/>
              </a:rPr>
              <a:t> हरिः ।</a:t>
            </a:r>
            <a:endParaRPr lang="en-IN" sz="2000" dirty="0">
              <a:solidFill>
                <a:srgbClr val="7030A0"/>
              </a:solidFill>
              <a:latin typeface="Nirmala UI" pitchFamily="34" charset="0"/>
              <a:cs typeface="Nirmala UI" pitchFamily="34" charset="0"/>
            </a:endParaRPr>
          </a:p>
        </p:txBody>
      </p:sp>
      <p:pic>
        <p:nvPicPr>
          <p:cNvPr id="4" name="Picture 3" descr="C:\Users\HP\Downloads\images (53).jpe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717032"/>
            <a:ext cx="3352800" cy="2171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134284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</TotalTime>
  <Words>840</Words>
  <Application>Microsoft Office PowerPoint</Application>
  <PresentationFormat>On-screen Show (4:3)</PresentationFormat>
  <Paragraphs>150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Bookman Old Style</vt:lpstr>
      <vt:lpstr>Mangal</vt:lpstr>
      <vt:lpstr>Nirmala UI</vt:lpstr>
      <vt:lpstr>Sanskrit 2003</vt:lpstr>
      <vt:lpstr>Trebuchet MS</vt:lpstr>
      <vt:lpstr>Wingdings</vt:lpstr>
      <vt:lpstr>Wingdings 3</vt:lpstr>
      <vt:lpstr>Facet</vt:lpstr>
      <vt:lpstr>विषयः-द्वितीयाविभक्तिः                DR. MENAKARANI SAHOO                  (MA, M.ED, PH.D )         ASSISTANT PROFESSOR OF SANSKRIT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विषयः-द्वितीयाविभक्तिः</dc:title>
  <dc:creator>Arabinda Nayak</dc:creator>
  <cp:lastModifiedBy>HP</cp:lastModifiedBy>
  <cp:revision>122</cp:revision>
  <dcterms:created xsi:type="dcterms:W3CDTF">2022-12-08T04:36:40Z</dcterms:created>
  <dcterms:modified xsi:type="dcterms:W3CDTF">2023-10-19T16:08:21Z</dcterms:modified>
</cp:coreProperties>
</file>